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60" r:id="rId3"/>
    <p:sldId id="291" r:id="rId4"/>
    <p:sldId id="263" r:id="rId5"/>
    <p:sldId id="264" r:id="rId6"/>
    <p:sldId id="266" r:id="rId7"/>
    <p:sldId id="267" r:id="rId8"/>
    <p:sldId id="269" r:id="rId9"/>
    <p:sldId id="287" r:id="rId10"/>
    <p:sldId id="289" r:id="rId11"/>
    <p:sldId id="290" r:id="rId12"/>
    <p:sldId id="270" r:id="rId13"/>
    <p:sldId id="271" r:id="rId14"/>
    <p:sldId id="283" r:id="rId15"/>
    <p:sldId id="288" r:id="rId16"/>
    <p:sldId id="284" r:id="rId17"/>
    <p:sldId id="285" r:id="rId18"/>
    <p:sldId id="261" r:id="rId19"/>
    <p:sldId id="292" r:id="rId20"/>
    <p:sldId id="286" r:id="rId21"/>
    <p:sldId id="268" r:id="rId22"/>
    <p:sldId id="273" r:id="rId23"/>
    <p:sldId id="275" r:id="rId24"/>
    <p:sldId id="274" r:id="rId25"/>
    <p:sldId id="277" r:id="rId26"/>
    <p:sldId id="278" r:id="rId27"/>
    <p:sldId id="280" r:id="rId28"/>
    <p:sldId id="276" r:id="rId29"/>
    <p:sldId id="279" r:id="rId30"/>
    <p:sldId id="281" r:id="rId31"/>
    <p:sldId id="282" r:id="rId3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660"/>
  </p:normalViewPr>
  <p:slideViewPr>
    <p:cSldViewPr snapToGrid="0">
      <p:cViewPr varScale="1">
        <p:scale>
          <a:sx n="109" d="100"/>
          <a:sy n="109" d="100"/>
        </p:scale>
        <p:origin x="66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1143000" y="685800"/>
            <a:ext cx="4572000" cy="3429000"/>
          </a:xfrm>
          <a:prstGeom prst="rect">
            <a:avLst/>
          </a:prstGeom>
        </p:spPr>
        <p:txBody>
          <a:bodyPr/>
          <a:lstStyle/>
          <a:p>
            <a:endParaRPr/>
          </a:p>
        </p:txBody>
      </p:sp>
      <p:sp>
        <p:nvSpPr>
          <p:cNvPr id="101" name="Shape 10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11" name="Texto do Título"/>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Texto do Título</a:t>
            </a:r>
          </a:p>
        </p:txBody>
      </p:sp>
      <p:sp>
        <p:nvSpPr>
          <p:cNvPr id="12" name="Nível de Corpo Um…"/>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3"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Imagem com Legenda">
    <p:spTree>
      <p:nvGrpSpPr>
        <p:cNvPr id="1" name=""/>
        <p:cNvGrpSpPr/>
        <p:nvPr/>
      </p:nvGrpSpPr>
      <p:grpSpPr>
        <a:xfrm>
          <a:off x="0" y="0"/>
          <a:ext cx="0" cy="0"/>
          <a:chOff x="0" y="0"/>
          <a:chExt cx="0" cy="0"/>
        </a:xfrm>
      </p:grpSpPr>
      <p:sp>
        <p:nvSpPr>
          <p:cNvPr id="91" name="Texto do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do Título</a:t>
            </a:r>
          </a:p>
        </p:txBody>
      </p:sp>
      <p:sp>
        <p:nvSpPr>
          <p:cNvPr id="92" name="Espaço Reservado para Imagem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93" name="Nível de Corpo Um…"/>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9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lide de Título 0">
    <p:spTree>
      <p:nvGrpSpPr>
        <p:cNvPr id="1" name=""/>
        <p:cNvGrpSpPr/>
        <p:nvPr/>
      </p:nvGrpSpPr>
      <p:grpSpPr>
        <a:xfrm>
          <a:off x="0" y="0"/>
          <a:ext cx="0" cy="0"/>
          <a:chOff x="0" y="0"/>
          <a:chExt cx="0" cy="0"/>
        </a:xfrm>
      </p:grpSpPr>
      <p:sp>
        <p:nvSpPr>
          <p:cNvPr id="20" name="Texto do Título"/>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Texto do Título</a:t>
            </a:r>
          </a:p>
        </p:txBody>
      </p:sp>
      <p:sp>
        <p:nvSpPr>
          <p:cNvPr id="21" name="Nível de Corpo Um…"/>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22"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e Conteúdo">
    <p:spTree>
      <p:nvGrpSpPr>
        <p:cNvPr id="1" name=""/>
        <p:cNvGrpSpPr/>
        <p:nvPr/>
      </p:nvGrpSpPr>
      <p:grpSpPr>
        <a:xfrm>
          <a:off x="0" y="0"/>
          <a:ext cx="0" cy="0"/>
          <a:chOff x="0" y="0"/>
          <a:chExt cx="0" cy="0"/>
        </a:xfrm>
      </p:grpSpPr>
      <p:sp>
        <p:nvSpPr>
          <p:cNvPr id="29" name="Texto do Título"/>
          <p:cNvSpPr txBox="1">
            <a:spLocks noGrp="1"/>
          </p:cNvSpPr>
          <p:nvPr>
            <p:ph type="title"/>
          </p:nvPr>
        </p:nvSpPr>
        <p:spPr>
          <a:prstGeom prst="rect">
            <a:avLst/>
          </a:prstGeom>
        </p:spPr>
        <p:txBody>
          <a:bodyPr/>
          <a:lstStyle/>
          <a:p>
            <a:r>
              <a:t>Texto do Título</a:t>
            </a:r>
          </a:p>
        </p:txBody>
      </p:sp>
      <p:sp>
        <p:nvSpPr>
          <p:cNvPr id="30" name="Nível de Corpo Um…"/>
          <p:cNvSpPr txBox="1">
            <a:spLocks noGrp="1"/>
          </p:cNvSpPr>
          <p:nvPr>
            <p:ph type="body" idx="1"/>
          </p:nvPr>
        </p:nvSpPr>
        <p:spPr>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3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abeçalho da Seção">
    <p:spTree>
      <p:nvGrpSpPr>
        <p:cNvPr id="1" name=""/>
        <p:cNvGrpSpPr/>
        <p:nvPr/>
      </p:nvGrpSpPr>
      <p:grpSpPr>
        <a:xfrm>
          <a:off x="0" y="0"/>
          <a:ext cx="0" cy="0"/>
          <a:chOff x="0" y="0"/>
          <a:chExt cx="0" cy="0"/>
        </a:xfrm>
      </p:grpSpPr>
      <p:sp>
        <p:nvSpPr>
          <p:cNvPr id="38" name="Texto do Título"/>
          <p:cNvSpPr txBox="1">
            <a:spLocks noGrp="1"/>
          </p:cNvSpPr>
          <p:nvPr>
            <p:ph type="title"/>
          </p:nvPr>
        </p:nvSpPr>
        <p:spPr>
          <a:xfrm>
            <a:off x="831850" y="1709738"/>
            <a:ext cx="10515600" cy="2852737"/>
          </a:xfrm>
          <a:prstGeom prst="rect">
            <a:avLst/>
          </a:prstGeom>
        </p:spPr>
        <p:txBody>
          <a:bodyPr anchor="b"/>
          <a:lstStyle>
            <a:lvl1pPr>
              <a:defRPr sz="6000"/>
            </a:lvl1pPr>
          </a:lstStyle>
          <a:p>
            <a:r>
              <a:t>Texto do Título</a:t>
            </a:r>
          </a:p>
        </p:txBody>
      </p:sp>
      <p:sp>
        <p:nvSpPr>
          <p:cNvPr id="39" name="Nível de Corpo Um…"/>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40"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uas Partes de Conteúdo">
    <p:spTree>
      <p:nvGrpSpPr>
        <p:cNvPr id="1" name=""/>
        <p:cNvGrpSpPr/>
        <p:nvPr/>
      </p:nvGrpSpPr>
      <p:grpSpPr>
        <a:xfrm>
          <a:off x="0" y="0"/>
          <a:ext cx="0" cy="0"/>
          <a:chOff x="0" y="0"/>
          <a:chExt cx="0" cy="0"/>
        </a:xfrm>
      </p:grpSpPr>
      <p:sp>
        <p:nvSpPr>
          <p:cNvPr id="47" name="Texto do Título"/>
          <p:cNvSpPr txBox="1">
            <a:spLocks noGrp="1"/>
          </p:cNvSpPr>
          <p:nvPr>
            <p:ph type="title"/>
          </p:nvPr>
        </p:nvSpPr>
        <p:spPr>
          <a:prstGeom prst="rect">
            <a:avLst/>
          </a:prstGeom>
        </p:spPr>
        <p:txBody>
          <a:bodyPr/>
          <a:lstStyle/>
          <a:p>
            <a:r>
              <a:t>Texto do Título</a:t>
            </a:r>
          </a:p>
        </p:txBody>
      </p:sp>
      <p:sp>
        <p:nvSpPr>
          <p:cNvPr id="48" name="Nível de Corpo Um…"/>
          <p:cNvSpPr txBox="1">
            <a:spLocks noGrp="1"/>
          </p:cNvSpPr>
          <p:nvPr>
            <p:ph type="body" sz="half" idx="1"/>
          </p:nvPr>
        </p:nvSpPr>
        <p:spPr>
          <a:xfrm>
            <a:off x="838200" y="1825625"/>
            <a:ext cx="5181600" cy="4351338"/>
          </a:xfrm>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9"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ação">
    <p:spTree>
      <p:nvGrpSpPr>
        <p:cNvPr id="1" name=""/>
        <p:cNvGrpSpPr/>
        <p:nvPr/>
      </p:nvGrpSpPr>
      <p:grpSpPr>
        <a:xfrm>
          <a:off x="0" y="0"/>
          <a:ext cx="0" cy="0"/>
          <a:chOff x="0" y="0"/>
          <a:chExt cx="0" cy="0"/>
        </a:xfrm>
      </p:grpSpPr>
      <p:sp>
        <p:nvSpPr>
          <p:cNvPr id="56" name="Texto do Título"/>
          <p:cNvSpPr txBox="1">
            <a:spLocks noGrp="1"/>
          </p:cNvSpPr>
          <p:nvPr>
            <p:ph type="title"/>
          </p:nvPr>
        </p:nvSpPr>
        <p:spPr>
          <a:xfrm>
            <a:off x="839787" y="365125"/>
            <a:ext cx="10515601" cy="1325563"/>
          </a:xfrm>
          <a:prstGeom prst="rect">
            <a:avLst/>
          </a:prstGeom>
        </p:spPr>
        <p:txBody>
          <a:bodyPr/>
          <a:lstStyle/>
          <a:p>
            <a:r>
              <a:t>Texto do Título</a:t>
            </a:r>
          </a:p>
        </p:txBody>
      </p:sp>
      <p:sp>
        <p:nvSpPr>
          <p:cNvPr id="57" name="Nível de Corpo Um…"/>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58" name="Espaço Reservado para Texto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9"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omente Título">
    <p:spTree>
      <p:nvGrpSpPr>
        <p:cNvPr id="1" name=""/>
        <p:cNvGrpSpPr/>
        <p:nvPr/>
      </p:nvGrpSpPr>
      <p:grpSpPr>
        <a:xfrm>
          <a:off x="0" y="0"/>
          <a:ext cx="0" cy="0"/>
          <a:chOff x="0" y="0"/>
          <a:chExt cx="0" cy="0"/>
        </a:xfrm>
      </p:grpSpPr>
      <p:sp>
        <p:nvSpPr>
          <p:cNvPr id="66" name="Texto do Título"/>
          <p:cNvSpPr txBox="1">
            <a:spLocks noGrp="1"/>
          </p:cNvSpPr>
          <p:nvPr>
            <p:ph type="title"/>
          </p:nvPr>
        </p:nvSpPr>
        <p:spPr>
          <a:prstGeom prst="rect">
            <a:avLst/>
          </a:prstGeom>
        </p:spPr>
        <p:txBody>
          <a:bodyPr/>
          <a:lstStyle/>
          <a:p>
            <a:r>
              <a:t>Texto do Título</a:t>
            </a:r>
          </a:p>
        </p:txBody>
      </p:sp>
      <p:sp>
        <p:nvSpPr>
          <p:cNvPr id="67"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7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údo com Legenda">
    <p:spTree>
      <p:nvGrpSpPr>
        <p:cNvPr id="1" name=""/>
        <p:cNvGrpSpPr/>
        <p:nvPr/>
      </p:nvGrpSpPr>
      <p:grpSpPr>
        <a:xfrm>
          <a:off x="0" y="0"/>
          <a:ext cx="0" cy="0"/>
          <a:chOff x="0" y="0"/>
          <a:chExt cx="0" cy="0"/>
        </a:xfrm>
      </p:grpSpPr>
      <p:sp>
        <p:nvSpPr>
          <p:cNvPr id="81" name="Texto do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do Título</a:t>
            </a:r>
          </a:p>
        </p:txBody>
      </p:sp>
      <p:sp>
        <p:nvSpPr>
          <p:cNvPr id="82" name="Nível de Corpo Um…"/>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83" name="Espaço Reservado para Texto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8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o Títul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Texto do Título</a:t>
            </a:r>
          </a:p>
        </p:txBody>
      </p:sp>
      <p:sp>
        <p:nvSpPr>
          <p:cNvPr id="3" name="Nível de Corpo Um…"/>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antigo.plataformamaisbrasil.gov.br/legislacao/portarias/portaria-interministerial-n-424-de-30-de-dezembro-de-201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1.jpe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Imagem 3" descr="Imagem 3"/>
          <p:cNvPicPr>
            <a:picLocks noChangeAspect="1"/>
          </p:cNvPicPr>
          <p:nvPr/>
        </p:nvPicPr>
        <p:blipFill>
          <a:blip r:embed="rId2"/>
          <a:stretch>
            <a:fillRect/>
          </a:stretch>
        </p:blipFill>
        <p:spPr>
          <a:xfrm>
            <a:off x="0" y="6591300"/>
            <a:ext cx="12192000" cy="266701"/>
          </a:xfrm>
          <a:prstGeom prst="rect">
            <a:avLst/>
          </a:prstGeom>
          <a:ln w="12700">
            <a:miter lim="400000"/>
          </a:ln>
        </p:spPr>
      </p:pic>
      <p:sp>
        <p:nvSpPr>
          <p:cNvPr id="104" name="Retângulo 2"/>
          <p:cNvSpPr txBox="1"/>
          <p:nvPr/>
        </p:nvSpPr>
        <p:spPr>
          <a:xfrm>
            <a:off x="1312606" y="2499905"/>
            <a:ext cx="10178687" cy="1708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6600">
                <a:solidFill>
                  <a:srgbClr val="3D62AA"/>
                </a:solidFill>
                <a:latin typeface="Myriad Pro Black"/>
                <a:ea typeface="Myriad Pro Black"/>
                <a:cs typeface="Myriad Pro Black"/>
                <a:sym typeface="Myriad Pro Black"/>
              </a:defRPr>
            </a:lvl1pPr>
          </a:lstStyle>
          <a:p>
            <a:pPr algn="ctr"/>
            <a:r>
              <a:rPr lang="pt-BR" sz="3500" b="1" dirty="0">
                <a:effectLst/>
                <a:latin typeface="Tahoma" panose="020B0604030504040204" pitchFamily="34" charset="0"/>
                <a:ea typeface="Tahoma" panose="020B0604030504040204" pitchFamily="34" charset="0"/>
                <a:cs typeface="Tahoma" panose="020B0604030504040204" pitchFamily="34" charset="0"/>
              </a:rPr>
              <a:t>A IMPORTÂNCIA DO PAPEL DESEMPENHADO PELO GESTOR MUNICIPAL DE CONVÊNIOS NOS MUNICÍPIOS CATARINENSES</a:t>
            </a:r>
            <a:endParaRPr lang="pt-BR" sz="35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5" name="Imagem 3" descr="Imagem 3">
            <a:extLst>
              <a:ext uri="{FF2B5EF4-FFF2-40B4-BE49-F238E27FC236}">
                <a16:creationId xmlns:a16="http://schemas.microsoft.com/office/drawing/2014/main" id="{309EE97C-308A-4CA5-9540-C6D2AB04D9C2}"/>
              </a:ext>
            </a:extLst>
          </p:cNvPr>
          <p:cNvPicPr>
            <a:picLocks noChangeAspect="1"/>
          </p:cNvPicPr>
          <p:nvPr/>
        </p:nvPicPr>
        <p:blipFill>
          <a:blip r:embed="rId2"/>
          <a:stretch>
            <a:fillRect/>
          </a:stretch>
        </p:blipFill>
        <p:spPr>
          <a:xfrm flipV="1">
            <a:off x="23469599" y="3201705"/>
            <a:ext cx="21887305" cy="1142949"/>
          </a:xfrm>
          <a:prstGeom prst="rect">
            <a:avLst/>
          </a:prstGeom>
          <a:ln w="12700">
            <a:miter lim="400000"/>
          </a:ln>
        </p:spPr>
      </p:pic>
      <p:pic>
        <p:nvPicPr>
          <p:cNvPr id="6" name="Imagem 3" descr="Imagem 3">
            <a:extLst>
              <a:ext uri="{FF2B5EF4-FFF2-40B4-BE49-F238E27FC236}">
                <a16:creationId xmlns:a16="http://schemas.microsoft.com/office/drawing/2014/main" id="{5E89A0C5-3612-49E0-B143-733499D3E304}"/>
              </a:ext>
            </a:extLst>
          </p:cNvPr>
          <p:cNvPicPr>
            <a:picLocks noChangeAspect="1"/>
          </p:cNvPicPr>
          <p:nvPr/>
        </p:nvPicPr>
        <p:blipFill>
          <a:blip r:embed="rId2"/>
          <a:stretch>
            <a:fillRect/>
          </a:stretch>
        </p:blipFill>
        <p:spPr>
          <a:xfrm>
            <a:off x="0" y="0"/>
            <a:ext cx="12192000" cy="1200150"/>
          </a:xfrm>
          <a:prstGeom prst="rect">
            <a:avLst/>
          </a:prstGeom>
          <a:ln w="12700">
            <a:miter lim="400000"/>
          </a:ln>
        </p:spPr>
      </p:pic>
      <p:sp>
        <p:nvSpPr>
          <p:cNvPr id="2" name="CaixaDeTexto 1">
            <a:extLst>
              <a:ext uri="{FF2B5EF4-FFF2-40B4-BE49-F238E27FC236}">
                <a16:creationId xmlns:a16="http://schemas.microsoft.com/office/drawing/2014/main" id="{FE99A1DE-E465-4315-91DE-83B69AB6A055}"/>
              </a:ext>
            </a:extLst>
          </p:cNvPr>
          <p:cNvSpPr txBox="1"/>
          <p:nvPr/>
        </p:nvSpPr>
        <p:spPr>
          <a:xfrm>
            <a:off x="895351" y="-44119"/>
            <a:ext cx="11296650" cy="1200327"/>
          </a:xfrm>
          <a:prstGeom prst="rect">
            <a:avLst/>
          </a:prstGeom>
          <a:noFill/>
          <a:ln>
            <a:noFill/>
          </a:ln>
        </p:spPr>
        <p:style>
          <a:lnRef idx="0">
            <a:scrgbClr r="0" g="0" b="0"/>
          </a:lnRef>
          <a:fillRef idx="0">
            <a:scrgbClr r="0" g="0" b="0"/>
          </a:fillRef>
          <a:effectRef idx="0">
            <a:scrgbClr r="0" g="0" b="0"/>
          </a:effectRef>
          <a:fontRef idx="minor">
            <a:schemeClr val="accent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pt-BR" sz="36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Eras Bold ITC" panose="020B0907030504020204" pitchFamily="34" charset="0"/>
                <a:ea typeface="+mj-ea"/>
                <a:cs typeface="+mj-cs"/>
                <a:sym typeface="Calibri"/>
              </a:rPr>
              <a:t>COLEGIADO ESTADUAL DE GESTORES MUNICIPAIS DE CONVÊNIOS </a:t>
            </a:r>
          </a:p>
        </p:txBody>
      </p:sp>
      <p:pic>
        <p:nvPicPr>
          <p:cNvPr id="3" name="Imagem 2">
            <a:extLst>
              <a:ext uri="{FF2B5EF4-FFF2-40B4-BE49-F238E27FC236}">
                <a16:creationId xmlns:a16="http://schemas.microsoft.com/office/drawing/2014/main" id="{93912BC0-6F4A-4D0E-A6AE-1AB926C50D70}"/>
              </a:ext>
            </a:extLst>
          </p:cNvPr>
          <p:cNvPicPr>
            <a:picLocks noChangeAspect="1"/>
          </p:cNvPicPr>
          <p:nvPr/>
        </p:nvPicPr>
        <p:blipFill>
          <a:blip r:embed="rId3"/>
          <a:stretch>
            <a:fillRect/>
          </a:stretch>
        </p:blipFill>
        <p:spPr>
          <a:xfrm>
            <a:off x="259457" y="5958349"/>
            <a:ext cx="3138385" cy="63295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62AAEF63-E7D1-CEBE-D093-3B247AFF59D7}"/>
              </a:ext>
            </a:extLst>
          </p:cNvPr>
          <p:cNvSpPr>
            <a:spLocks noGrp="1"/>
          </p:cNvSpPr>
          <p:nvPr>
            <p:ph type="body" idx="1"/>
          </p:nvPr>
        </p:nvSpPr>
        <p:spPr>
          <a:xfrm>
            <a:off x="838200" y="533155"/>
            <a:ext cx="10515600" cy="4351338"/>
          </a:xfrm>
        </p:spPr>
        <p:txBody>
          <a:bodyPr>
            <a:normAutofit/>
          </a:bodyPr>
          <a:lstStyle/>
          <a:p>
            <a:pPr algn="l"/>
            <a:r>
              <a:rPr lang="pt-BR" b="0" i="0" dirty="0">
                <a:solidFill>
                  <a:srgbClr val="202124"/>
                </a:solidFill>
                <a:effectLst/>
                <a:latin typeface="arial" panose="020B0604020202020204" pitchFamily="34" charset="0"/>
              </a:rPr>
              <a:t>Qual deve ser o papel do gestor da política pública de Assistência Social</a:t>
            </a:r>
            <a:r>
              <a:rPr lang="pt-BR" b="0" i="0" dirty="0" smtClean="0">
                <a:solidFill>
                  <a:srgbClr val="202124"/>
                </a:solidFill>
                <a:effectLst/>
                <a:latin typeface="arial" panose="020B0604020202020204" pitchFamily="34" charset="0"/>
              </a:rPr>
              <a:t>?</a:t>
            </a:r>
          </a:p>
          <a:p>
            <a:pPr marL="0" indent="0" algn="just">
              <a:buNone/>
            </a:pPr>
            <a:endParaRPr lang="pt-BR" b="0" i="0" dirty="0">
              <a:solidFill>
                <a:srgbClr val="202124"/>
              </a:solidFill>
              <a:effectLst/>
              <a:latin typeface="arial" panose="020B0604020202020204" pitchFamily="34" charset="0"/>
            </a:endParaRPr>
          </a:p>
          <a:p>
            <a:r>
              <a:rPr lang="pt-BR" b="0" i="0" dirty="0">
                <a:solidFill>
                  <a:srgbClr val="202124"/>
                </a:solidFill>
                <a:effectLst/>
                <a:latin typeface="arial" panose="020B0604020202020204" pitchFamily="34" charset="0"/>
              </a:rPr>
              <a:t>Ao </a:t>
            </a:r>
            <a:r>
              <a:rPr lang="pt-BR" b="1" i="0" dirty="0">
                <a:solidFill>
                  <a:srgbClr val="202124"/>
                </a:solidFill>
                <a:effectLst/>
                <a:latin typeface="arial" panose="020B0604020202020204" pitchFamily="34" charset="0"/>
              </a:rPr>
              <a:t>gestor público</a:t>
            </a:r>
            <a:r>
              <a:rPr lang="pt-BR" b="0" i="0" dirty="0">
                <a:solidFill>
                  <a:srgbClr val="202124"/>
                </a:solidFill>
                <a:effectLst/>
                <a:latin typeface="arial" panose="020B0604020202020204" pitchFamily="34" charset="0"/>
              </a:rPr>
              <a:t>, responsável pelo comando único, são delegadas funções de articulação, planejamento, coordenação, negociação, monitoramento e avaliação dos serviços socioassistenciais desenvolvidos, em sintonia com as instâncias federativas que integram o sistema de operação e controle </a:t>
            </a:r>
            <a:r>
              <a:rPr lang="pt-BR" b="1" i="0" dirty="0">
                <a:solidFill>
                  <a:srgbClr val="202124"/>
                </a:solidFill>
                <a:effectLst/>
                <a:latin typeface="arial" panose="020B0604020202020204" pitchFamily="34" charset="0"/>
              </a:rPr>
              <a:t>social</a:t>
            </a:r>
            <a:r>
              <a:rPr lang="pt-BR" b="0" i="0" dirty="0">
                <a:solidFill>
                  <a:srgbClr val="202124"/>
                </a:solidFill>
                <a:effectLst/>
                <a:latin typeface="arial" panose="020B0604020202020204" pitchFamily="34" charset="0"/>
              </a:rPr>
              <a:t>.</a:t>
            </a:r>
          </a:p>
          <a:p>
            <a:endParaRPr lang="pt-BR" dirty="0"/>
          </a:p>
          <a:p>
            <a:pPr marL="0" indent="0">
              <a:buNone/>
            </a:pPr>
            <a:endParaRPr lang="pt-BR" dirty="0"/>
          </a:p>
        </p:txBody>
      </p:sp>
      <p:pic>
        <p:nvPicPr>
          <p:cNvPr id="4"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5" name="Imagem 4">
            <a:extLst>
              <a:ext uri="{FF2B5EF4-FFF2-40B4-BE49-F238E27FC236}">
                <a16:creationId xmlns:a16="http://schemas.microsoft.com/office/drawing/2014/main" id="{7025AF8D-8B3A-4A1C-A8CD-59BD19516B68}"/>
              </a:ext>
            </a:extLst>
          </p:cNvPr>
          <p:cNvPicPr>
            <a:picLocks noChangeAspect="1"/>
          </p:cNvPicPr>
          <p:nvPr/>
        </p:nvPicPr>
        <p:blipFill>
          <a:blip r:embed="rId3"/>
          <a:stretch>
            <a:fillRect/>
          </a:stretch>
        </p:blipFill>
        <p:spPr>
          <a:xfrm>
            <a:off x="9554804" y="5497952"/>
            <a:ext cx="2426418" cy="774259"/>
          </a:xfrm>
          <a:prstGeom prst="rect">
            <a:avLst/>
          </a:prstGeom>
        </p:spPr>
      </p:pic>
      <p:pic>
        <p:nvPicPr>
          <p:cNvPr id="6" name="Imagem 5">
            <a:extLst>
              <a:ext uri="{FF2B5EF4-FFF2-40B4-BE49-F238E27FC236}">
                <a16:creationId xmlns:a16="http://schemas.microsoft.com/office/drawing/2014/main" id="{487E33B3-F3C6-4EA7-ACE2-BA18F8EA01A6}"/>
              </a:ext>
            </a:extLst>
          </p:cNvPr>
          <p:cNvPicPr>
            <a:picLocks noChangeAspect="1"/>
          </p:cNvPicPr>
          <p:nvPr/>
        </p:nvPicPr>
        <p:blipFill>
          <a:blip r:embed="rId4"/>
          <a:stretch>
            <a:fillRect/>
          </a:stretch>
        </p:blipFill>
        <p:spPr>
          <a:xfrm>
            <a:off x="0" y="5802595"/>
            <a:ext cx="3133616" cy="634039"/>
          </a:xfrm>
          <a:prstGeom prst="rect">
            <a:avLst/>
          </a:prstGeom>
        </p:spPr>
      </p:pic>
    </p:spTree>
    <p:extLst>
      <p:ext uri="{BB962C8B-B14F-4D97-AF65-F5344CB8AC3E}">
        <p14:creationId xmlns:p14="http://schemas.microsoft.com/office/powerpoint/2010/main" val="2254034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95D3B722-E4BA-7A0A-549E-05801E33C3E6}"/>
              </a:ext>
            </a:extLst>
          </p:cNvPr>
          <p:cNvSpPr>
            <a:spLocks noGrp="1"/>
          </p:cNvSpPr>
          <p:nvPr>
            <p:ph type="body" idx="1"/>
          </p:nvPr>
        </p:nvSpPr>
        <p:spPr/>
        <p:txBody>
          <a:bodyPr/>
          <a:lstStyle/>
          <a:p>
            <a:r>
              <a:rPr lang="pt-BR" dirty="0"/>
              <a:t>A Gestão do Sistema Único de Assistência Social (Suas), é a responsável pelo aprimoramento da gestão da Política de Assistência Social, planejando, articulando, monitorando e avaliando as ações propostas, assessorando tecnicamente as ações propostas pelos municípios.</a:t>
            </a:r>
          </a:p>
        </p:txBody>
      </p:sp>
      <p:pic>
        <p:nvPicPr>
          <p:cNvPr id="4"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5" name="Imagem 4">
            <a:extLst>
              <a:ext uri="{FF2B5EF4-FFF2-40B4-BE49-F238E27FC236}">
                <a16:creationId xmlns:a16="http://schemas.microsoft.com/office/drawing/2014/main" id="{7025AF8D-8B3A-4A1C-A8CD-59BD19516B68}"/>
              </a:ext>
            </a:extLst>
          </p:cNvPr>
          <p:cNvPicPr>
            <a:picLocks noChangeAspect="1"/>
          </p:cNvPicPr>
          <p:nvPr/>
        </p:nvPicPr>
        <p:blipFill>
          <a:blip r:embed="rId3"/>
          <a:stretch>
            <a:fillRect/>
          </a:stretch>
        </p:blipFill>
        <p:spPr>
          <a:xfrm>
            <a:off x="9554804" y="5497952"/>
            <a:ext cx="2426418" cy="774259"/>
          </a:xfrm>
          <a:prstGeom prst="rect">
            <a:avLst/>
          </a:prstGeom>
        </p:spPr>
      </p:pic>
      <p:pic>
        <p:nvPicPr>
          <p:cNvPr id="6" name="Imagem 5">
            <a:extLst>
              <a:ext uri="{FF2B5EF4-FFF2-40B4-BE49-F238E27FC236}">
                <a16:creationId xmlns:a16="http://schemas.microsoft.com/office/drawing/2014/main" id="{487E33B3-F3C6-4EA7-ACE2-BA18F8EA01A6}"/>
              </a:ext>
            </a:extLst>
          </p:cNvPr>
          <p:cNvPicPr>
            <a:picLocks noChangeAspect="1"/>
          </p:cNvPicPr>
          <p:nvPr/>
        </p:nvPicPr>
        <p:blipFill>
          <a:blip r:embed="rId4"/>
          <a:stretch>
            <a:fillRect/>
          </a:stretch>
        </p:blipFill>
        <p:spPr>
          <a:xfrm>
            <a:off x="0" y="5802595"/>
            <a:ext cx="3133616" cy="634039"/>
          </a:xfrm>
          <a:prstGeom prst="rect">
            <a:avLst/>
          </a:prstGeom>
        </p:spPr>
      </p:pic>
    </p:spTree>
    <p:extLst>
      <p:ext uri="{BB962C8B-B14F-4D97-AF65-F5344CB8AC3E}">
        <p14:creationId xmlns:p14="http://schemas.microsoft.com/office/powerpoint/2010/main" val="212650689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4" name="Imagem 3">
            <a:extLst>
              <a:ext uri="{FF2B5EF4-FFF2-40B4-BE49-F238E27FC236}">
                <a16:creationId xmlns:a16="http://schemas.microsoft.com/office/drawing/2014/main" id="{7025AF8D-8B3A-4A1C-A8CD-59BD19516B68}"/>
              </a:ext>
            </a:extLst>
          </p:cNvPr>
          <p:cNvPicPr>
            <a:picLocks noChangeAspect="1"/>
          </p:cNvPicPr>
          <p:nvPr/>
        </p:nvPicPr>
        <p:blipFill>
          <a:blip r:embed="rId3"/>
          <a:stretch>
            <a:fillRect/>
          </a:stretch>
        </p:blipFill>
        <p:spPr>
          <a:xfrm>
            <a:off x="9554804" y="5497952"/>
            <a:ext cx="2426418" cy="774259"/>
          </a:xfrm>
          <a:prstGeom prst="rect">
            <a:avLst/>
          </a:prstGeom>
        </p:spPr>
      </p:pic>
      <p:sp>
        <p:nvSpPr>
          <p:cNvPr id="6" name="CaixaDeTexto 5">
            <a:extLst>
              <a:ext uri="{FF2B5EF4-FFF2-40B4-BE49-F238E27FC236}">
                <a16:creationId xmlns:a16="http://schemas.microsoft.com/office/drawing/2014/main" id="{28D57461-F605-4BCD-AC70-079B29C13BED}"/>
              </a:ext>
            </a:extLst>
          </p:cNvPr>
          <p:cNvSpPr txBox="1"/>
          <p:nvPr/>
        </p:nvSpPr>
        <p:spPr>
          <a:xfrm>
            <a:off x="2418159" y="585789"/>
            <a:ext cx="7683103"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pt-BR" altLang="pt-BR" sz="45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QUEM PRECISAMOS SER...</a:t>
            </a:r>
            <a:br>
              <a:rPr lang="pt-BR" altLang="pt-BR" sz="45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pt-BR" altLang="pt-BR" sz="45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Desafio do CHA</a:t>
            </a:r>
            <a:endParaRPr lang="pt-BR" sz="45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m 2">
            <a:extLst>
              <a:ext uri="{FF2B5EF4-FFF2-40B4-BE49-F238E27FC236}">
                <a16:creationId xmlns:a16="http://schemas.microsoft.com/office/drawing/2014/main" id="{0CBE8DD9-9A2B-4525-A985-11377D2823E9}"/>
              </a:ext>
            </a:extLst>
          </p:cNvPr>
          <p:cNvPicPr>
            <a:picLocks noChangeAspect="1"/>
          </p:cNvPicPr>
          <p:nvPr/>
        </p:nvPicPr>
        <p:blipFill>
          <a:blip r:embed="rId4"/>
          <a:stretch>
            <a:fillRect/>
          </a:stretch>
        </p:blipFill>
        <p:spPr>
          <a:xfrm>
            <a:off x="2090738" y="2010738"/>
            <a:ext cx="7437395" cy="4261473"/>
          </a:xfrm>
          <a:prstGeom prst="rect">
            <a:avLst/>
          </a:prstGeom>
        </p:spPr>
      </p:pic>
      <p:pic>
        <p:nvPicPr>
          <p:cNvPr id="2" name="Imagem 1">
            <a:extLst>
              <a:ext uri="{FF2B5EF4-FFF2-40B4-BE49-F238E27FC236}">
                <a16:creationId xmlns:a16="http://schemas.microsoft.com/office/drawing/2014/main" id="{C2444B67-E27B-4D0D-9855-0D249BFDB5AE}"/>
              </a:ext>
            </a:extLst>
          </p:cNvPr>
          <p:cNvPicPr>
            <a:picLocks noChangeAspect="1"/>
          </p:cNvPicPr>
          <p:nvPr/>
        </p:nvPicPr>
        <p:blipFill>
          <a:blip r:embed="rId5"/>
          <a:stretch>
            <a:fillRect/>
          </a:stretch>
        </p:blipFill>
        <p:spPr>
          <a:xfrm>
            <a:off x="0" y="5937897"/>
            <a:ext cx="3133616" cy="634039"/>
          </a:xfrm>
          <a:prstGeom prst="rect">
            <a:avLst/>
          </a:prstGeom>
        </p:spPr>
      </p:pic>
    </p:spTree>
    <p:extLst>
      <p:ext uri="{BB962C8B-B14F-4D97-AF65-F5344CB8AC3E}">
        <p14:creationId xmlns:p14="http://schemas.microsoft.com/office/powerpoint/2010/main" val="340352098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4" name="Imagem 3">
            <a:extLst>
              <a:ext uri="{FF2B5EF4-FFF2-40B4-BE49-F238E27FC236}">
                <a16:creationId xmlns:a16="http://schemas.microsoft.com/office/drawing/2014/main" id="{7025AF8D-8B3A-4A1C-A8CD-59BD19516B68}"/>
              </a:ext>
            </a:extLst>
          </p:cNvPr>
          <p:cNvPicPr>
            <a:picLocks noChangeAspect="1"/>
          </p:cNvPicPr>
          <p:nvPr/>
        </p:nvPicPr>
        <p:blipFill>
          <a:blip r:embed="rId3"/>
          <a:stretch>
            <a:fillRect/>
          </a:stretch>
        </p:blipFill>
        <p:spPr>
          <a:xfrm>
            <a:off x="9554804" y="5497952"/>
            <a:ext cx="2426418" cy="774259"/>
          </a:xfrm>
          <a:prstGeom prst="rect">
            <a:avLst/>
          </a:prstGeom>
        </p:spPr>
      </p:pic>
      <p:sp>
        <p:nvSpPr>
          <p:cNvPr id="6" name="CaixaDeTexto 5">
            <a:extLst>
              <a:ext uri="{FF2B5EF4-FFF2-40B4-BE49-F238E27FC236}">
                <a16:creationId xmlns:a16="http://schemas.microsoft.com/office/drawing/2014/main" id="{BC2E416F-C3EF-4C13-A447-72891CC1CD1C}"/>
              </a:ext>
            </a:extLst>
          </p:cNvPr>
          <p:cNvSpPr txBox="1"/>
          <p:nvPr/>
        </p:nvSpPr>
        <p:spPr>
          <a:xfrm>
            <a:off x="1171575" y="1126301"/>
            <a:ext cx="8971378" cy="4801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O DESAFIO DA ESTRUTURAÇÃO DO SETOR NAS PREFEITURAS</a:t>
            </a:r>
            <a:b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r>
            <a:b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1º entendimento do gestor</a:t>
            </a:r>
            <a:b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r>
            <a:b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2º Estruturação do setor</a:t>
            </a:r>
            <a:b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r>
            <a:b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3º Se tornar notório e </a:t>
            </a:r>
            <a:b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pt-BR"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necessário para toda a estrutura</a:t>
            </a:r>
            <a:r>
              <a:rPr lang="pt-BR"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r>
            <a:br>
              <a:rPr lang="pt-BR"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pt-BR" dirty="0"/>
              <a:t/>
            </a:r>
            <a:br>
              <a:rPr lang="pt-BR" dirty="0"/>
            </a:br>
            <a:endParaRPr lang="pt-BR" dirty="0"/>
          </a:p>
        </p:txBody>
      </p:sp>
      <p:pic>
        <p:nvPicPr>
          <p:cNvPr id="2" name="Imagem 1">
            <a:extLst>
              <a:ext uri="{FF2B5EF4-FFF2-40B4-BE49-F238E27FC236}">
                <a16:creationId xmlns:a16="http://schemas.microsoft.com/office/drawing/2014/main" id="{8BD48FA3-218E-424D-BCBB-805339B5174B}"/>
              </a:ext>
            </a:extLst>
          </p:cNvPr>
          <p:cNvPicPr>
            <a:picLocks noChangeAspect="1"/>
          </p:cNvPicPr>
          <p:nvPr/>
        </p:nvPicPr>
        <p:blipFill>
          <a:blip r:embed="rId4"/>
          <a:stretch>
            <a:fillRect/>
          </a:stretch>
        </p:blipFill>
        <p:spPr>
          <a:xfrm>
            <a:off x="0" y="5813224"/>
            <a:ext cx="3133616" cy="634039"/>
          </a:xfrm>
          <a:prstGeom prst="rect">
            <a:avLst/>
          </a:prstGeom>
        </p:spPr>
      </p:pic>
    </p:spTree>
    <p:extLst>
      <p:ext uri="{BB962C8B-B14F-4D97-AF65-F5344CB8AC3E}">
        <p14:creationId xmlns:p14="http://schemas.microsoft.com/office/powerpoint/2010/main" val="117406057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4" name="Imagem 3">
            <a:extLst>
              <a:ext uri="{FF2B5EF4-FFF2-40B4-BE49-F238E27FC236}">
                <a16:creationId xmlns:a16="http://schemas.microsoft.com/office/drawing/2014/main" id="{7025AF8D-8B3A-4A1C-A8CD-59BD19516B68}"/>
              </a:ext>
            </a:extLst>
          </p:cNvPr>
          <p:cNvPicPr>
            <a:picLocks noChangeAspect="1"/>
          </p:cNvPicPr>
          <p:nvPr/>
        </p:nvPicPr>
        <p:blipFill>
          <a:blip r:embed="rId3"/>
          <a:stretch>
            <a:fillRect/>
          </a:stretch>
        </p:blipFill>
        <p:spPr>
          <a:xfrm>
            <a:off x="9554804" y="5497952"/>
            <a:ext cx="2426418" cy="774259"/>
          </a:xfrm>
          <a:prstGeom prst="rect">
            <a:avLst/>
          </a:prstGeom>
        </p:spPr>
      </p:pic>
      <p:sp>
        <p:nvSpPr>
          <p:cNvPr id="6" name="CaixaDeTexto 5">
            <a:extLst>
              <a:ext uri="{FF2B5EF4-FFF2-40B4-BE49-F238E27FC236}">
                <a16:creationId xmlns:a16="http://schemas.microsoft.com/office/drawing/2014/main" id="{BC2E416F-C3EF-4C13-A447-72891CC1CD1C}"/>
              </a:ext>
            </a:extLst>
          </p:cNvPr>
          <p:cNvSpPr txBox="1"/>
          <p:nvPr/>
        </p:nvSpPr>
        <p:spPr>
          <a:xfrm>
            <a:off x="1385887" y="1128714"/>
            <a:ext cx="8971378" cy="4177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107000"/>
              </a:lnSpc>
              <a:spcAft>
                <a:spcPts val="800"/>
              </a:spcAft>
            </a:pPr>
            <a:r>
              <a:rPr lang="pt-BR" sz="3500" dirty="0">
                <a:solidFill>
                  <a:srgbClr val="202124"/>
                </a:solidFill>
                <a:effectLst/>
                <a:latin typeface="Tahoma" panose="020B0604030504040204" pitchFamily="34" charset="0"/>
                <a:ea typeface="Tahoma" panose="020B0604030504040204" pitchFamily="34" charset="0"/>
                <a:cs typeface="Tahoma" panose="020B0604030504040204" pitchFamily="34" charset="0"/>
              </a:rPr>
              <a:t>Seu município tem Gestor Municipal de Convênios – </a:t>
            </a:r>
            <a:r>
              <a:rPr lang="pt-BR" sz="3500" b="1" dirty="0">
                <a:solidFill>
                  <a:srgbClr val="202124"/>
                </a:solidFill>
                <a:effectLst/>
                <a:latin typeface="Tahoma" panose="020B0604030504040204" pitchFamily="34" charset="0"/>
                <a:ea typeface="Tahoma" panose="020B0604030504040204" pitchFamily="34" charset="0"/>
                <a:cs typeface="Tahoma" panose="020B0604030504040204" pitchFamily="34" charset="0"/>
              </a:rPr>
              <a:t>GMC? </a:t>
            </a:r>
            <a:r>
              <a:rPr lang="pt-BR" sz="3500" dirty="0">
                <a:solidFill>
                  <a:srgbClr val="202124"/>
                </a:solidFill>
                <a:effectLst/>
                <a:latin typeface="Tahoma" panose="020B0604030504040204" pitchFamily="34" charset="0"/>
                <a:ea typeface="Tahoma" panose="020B0604030504040204" pitchFamily="34" charset="0"/>
                <a:cs typeface="Tahoma" panose="020B0604030504040204" pitchFamily="34" charset="0"/>
              </a:rPr>
              <a:t> </a:t>
            </a:r>
            <a:r>
              <a:rPr lang="pt-BR" sz="3500" dirty="0">
                <a:solidFill>
                  <a:srgbClr val="202124"/>
                </a:solidFill>
                <a:latin typeface="Tahoma" panose="020B0604030504040204" pitchFamily="34" charset="0"/>
                <a:ea typeface="Tahoma" panose="020B0604030504040204" pitchFamily="34" charset="0"/>
                <a:cs typeface="Tahoma" panose="020B0604030504040204" pitchFamily="34" charset="0"/>
              </a:rPr>
              <a:t>É</a:t>
            </a:r>
            <a:r>
              <a:rPr lang="pt-BR" sz="3500" dirty="0">
                <a:solidFill>
                  <a:srgbClr val="202124"/>
                </a:solidFill>
                <a:effectLst/>
                <a:latin typeface="Tahoma" panose="020B0604030504040204" pitchFamily="34" charset="0"/>
                <a:ea typeface="Tahoma" panose="020B0604030504040204" pitchFamily="34" charset="0"/>
                <a:cs typeface="Tahoma" panose="020B0604030504040204" pitchFamily="34" charset="0"/>
              </a:rPr>
              <a:t> funcionário do município, prioritariamente efetivo? Ele participa de reuniões, no gabinete do prefeito?  </a:t>
            </a:r>
          </a:p>
          <a:p>
            <a:pPr algn="just">
              <a:lnSpc>
                <a:spcPct val="107000"/>
              </a:lnSpc>
              <a:spcAft>
                <a:spcPts val="800"/>
              </a:spcAft>
            </a:pPr>
            <a:r>
              <a:rPr lang="pt-BR" sz="3500" dirty="0">
                <a:solidFill>
                  <a:srgbClr val="202124"/>
                </a:solidFill>
                <a:effectLst/>
                <a:latin typeface="Tahoma" panose="020B0604030504040204" pitchFamily="34" charset="0"/>
                <a:ea typeface="Tahoma" panose="020B0604030504040204" pitchFamily="34" charset="0"/>
                <a:cs typeface="Tahoma" panose="020B0604030504040204" pitchFamily="34" charset="0"/>
              </a:rPr>
              <a:t>Qual o </a:t>
            </a:r>
            <a:r>
              <a:rPr lang="pt-BR" sz="3500" dirty="0">
                <a:effectLst/>
                <a:latin typeface="Tahoma" panose="020B0604030504040204" pitchFamily="34" charset="0"/>
                <a:ea typeface="Tahoma" panose="020B0604030504040204" pitchFamily="34" charset="0"/>
                <a:cs typeface="Tahoma" panose="020B0604030504040204" pitchFamily="34" charset="0"/>
              </a:rPr>
              <a:t>Papel Desempenhado pelo Gestor Municipal de Convênios no seu município? </a:t>
            </a:r>
          </a:p>
        </p:txBody>
      </p:sp>
      <p:pic>
        <p:nvPicPr>
          <p:cNvPr id="2" name="Imagem 1">
            <a:extLst>
              <a:ext uri="{FF2B5EF4-FFF2-40B4-BE49-F238E27FC236}">
                <a16:creationId xmlns:a16="http://schemas.microsoft.com/office/drawing/2014/main" id="{DFC69964-EDD1-4823-B880-FF86EFF7DAFE}"/>
              </a:ext>
            </a:extLst>
          </p:cNvPr>
          <p:cNvPicPr>
            <a:picLocks noChangeAspect="1"/>
          </p:cNvPicPr>
          <p:nvPr/>
        </p:nvPicPr>
        <p:blipFill>
          <a:blip r:embed="rId4"/>
          <a:stretch>
            <a:fillRect/>
          </a:stretch>
        </p:blipFill>
        <p:spPr>
          <a:xfrm>
            <a:off x="0" y="5804861"/>
            <a:ext cx="3133616" cy="634039"/>
          </a:xfrm>
          <a:prstGeom prst="rect">
            <a:avLst/>
          </a:prstGeom>
        </p:spPr>
      </p:pic>
    </p:spTree>
    <p:extLst>
      <p:ext uri="{BB962C8B-B14F-4D97-AF65-F5344CB8AC3E}">
        <p14:creationId xmlns:p14="http://schemas.microsoft.com/office/powerpoint/2010/main" val="375834068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4" name="Imagem 3">
            <a:extLst>
              <a:ext uri="{FF2B5EF4-FFF2-40B4-BE49-F238E27FC236}">
                <a16:creationId xmlns:a16="http://schemas.microsoft.com/office/drawing/2014/main" id="{7025AF8D-8B3A-4A1C-A8CD-59BD19516B68}"/>
              </a:ext>
            </a:extLst>
          </p:cNvPr>
          <p:cNvPicPr>
            <a:picLocks noChangeAspect="1"/>
          </p:cNvPicPr>
          <p:nvPr/>
        </p:nvPicPr>
        <p:blipFill>
          <a:blip r:embed="rId3"/>
          <a:stretch>
            <a:fillRect/>
          </a:stretch>
        </p:blipFill>
        <p:spPr>
          <a:xfrm>
            <a:off x="9554804" y="5497952"/>
            <a:ext cx="2426418" cy="774259"/>
          </a:xfrm>
          <a:prstGeom prst="rect">
            <a:avLst/>
          </a:prstGeom>
        </p:spPr>
      </p:pic>
      <p:pic>
        <p:nvPicPr>
          <p:cNvPr id="3" name="Imagem 2">
            <a:extLst>
              <a:ext uri="{FF2B5EF4-FFF2-40B4-BE49-F238E27FC236}">
                <a16:creationId xmlns:a16="http://schemas.microsoft.com/office/drawing/2014/main" id="{F44CF2BB-67C0-4C06-919F-5977D52A44D6}"/>
              </a:ext>
            </a:extLst>
          </p:cNvPr>
          <p:cNvPicPr>
            <a:picLocks noChangeAspect="1"/>
          </p:cNvPicPr>
          <p:nvPr/>
        </p:nvPicPr>
        <p:blipFill>
          <a:blip r:embed="rId4"/>
          <a:stretch>
            <a:fillRect/>
          </a:stretch>
        </p:blipFill>
        <p:spPr>
          <a:xfrm>
            <a:off x="0" y="-40282"/>
            <a:ext cx="12192000" cy="6898282"/>
          </a:xfrm>
          <a:prstGeom prst="rect">
            <a:avLst/>
          </a:prstGeom>
        </p:spPr>
      </p:pic>
      <p:pic>
        <p:nvPicPr>
          <p:cNvPr id="5" name="Imagem 4">
            <a:extLst>
              <a:ext uri="{FF2B5EF4-FFF2-40B4-BE49-F238E27FC236}">
                <a16:creationId xmlns:a16="http://schemas.microsoft.com/office/drawing/2014/main" id="{0B347411-D908-447B-8AE6-4C310BC129F1}"/>
              </a:ext>
            </a:extLst>
          </p:cNvPr>
          <p:cNvPicPr>
            <a:picLocks noChangeAspect="1"/>
          </p:cNvPicPr>
          <p:nvPr/>
        </p:nvPicPr>
        <p:blipFill>
          <a:blip r:embed="rId5"/>
          <a:stretch>
            <a:fillRect/>
          </a:stretch>
        </p:blipFill>
        <p:spPr>
          <a:xfrm>
            <a:off x="0" y="5804861"/>
            <a:ext cx="3133616" cy="634039"/>
          </a:xfrm>
          <a:prstGeom prst="rect">
            <a:avLst/>
          </a:prstGeom>
        </p:spPr>
      </p:pic>
    </p:spTree>
    <p:extLst>
      <p:ext uri="{BB962C8B-B14F-4D97-AF65-F5344CB8AC3E}">
        <p14:creationId xmlns:p14="http://schemas.microsoft.com/office/powerpoint/2010/main" val="188075725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4" name="Imagem 3">
            <a:extLst>
              <a:ext uri="{FF2B5EF4-FFF2-40B4-BE49-F238E27FC236}">
                <a16:creationId xmlns:a16="http://schemas.microsoft.com/office/drawing/2014/main" id="{7025AF8D-8B3A-4A1C-A8CD-59BD19516B68}"/>
              </a:ext>
            </a:extLst>
          </p:cNvPr>
          <p:cNvPicPr>
            <a:picLocks noChangeAspect="1"/>
          </p:cNvPicPr>
          <p:nvPr/>
        </p:nvPicPr>
        <p:blipFill>
          <a:blip r:embed="rId3"/>
          <a:stretch>
            <a:fillRect/>
          </a:stretch>
        </p:blipFill>
        <p:spPr>
          <a:xfrm>
            <a:off x="9554804" y="5497952"/>
            <a:ext cx="2426418" cy="774259"/>
          </a:xfrm>
          <a:prstGeom prst="rect">
            <a:avLst/>
          </a:prstGeom>
        </p:spPr>
      </p:pic>
      <p:sp>
        <p:nvSpPr>
          <p:cNvPr id="6" name="CaixaDeTexto 5">
            <a:extLst>
              <a:ext uri="{FF2B5EF4-FFF2-40B4-BE49-F238E27FC236}">
                <a16:creationId xmlns:a16="http://schemas.microsoft.com/office/drawing/2014/main" id="{BC2E416F-C3EF-4C13-A447-72891CC1CD1C}"/>
              </a:ext>
            </a:extLst>
          </p:cNvPr>
          <p:cNvSpPr txBox="1"/>
          <p:nvPr/>
        </p:nvSpPr>
        <p:spPr>
          <a:xfrm>
            <a:off x="700088" y="900114"/>
            <a:ext cx="10544175" cy="39996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107000"/>
              </a:lnSpc>
              <a:spcAft>
                <a:spcPts val="800"/>
              </a:spcAft>
            </a:pPr>
            <a:r>
              <a:rPr lang="pt-BR" sz="3000" dirty="0">
                <a:effectLst/>
                <a:latin typeface="Tahoma" panose="020B0604030504040204" pitchFamily="34" charset="0"/>
                <a:ea typeface="Tahoma" panose="020B0604030504040204" pitchFamily="34" charset="0"/>
                <a:cs typeface="Tahoma" panose="020B0604030504040204" pitchFamily="34" charset="0"/>
              </a:rPr>
              <a:t>O </a:t>
            </a:r>
            <a:r>
              <a:rPr lang="pt-BR" sz="3000" b="1" u="sng" dirty="0">
                <a:effectLst/>
                <a:latin typeface="Tahoma" panose="020B0604030504040204" pitchFamily="34" charset="0"/>
                <a:ea typeface="Tahoma" panose="020B0604030504040204" pitchFamily="34" charset="0"/>
                <a:cs typeface="Tahoma" panose="020B0604030504040204" pitchFamily="34" charset="0"/>
              </a:rPr>
              <a:t>GMC</a:t>
            </a:r>
            <a:r>
              <a:rPr lang="pt-BR" sz="3000" dirty="0">
                <a:effectLst/>
                <a:latin typeface="Tahoma" panose="020B0604030504040204" pitchFamily="34" charset="0"/>
                <a:ea typeface="Tahoma" panose="020B0604030504040204" pitchFamily="34" charset="0"/>
                <a:cs typeface="Tahoma" panose="020B0604030504040204" pitchFamily="34" charset="0"/>
              </a:rPr>
              <a:t> é </a:t>
            </a:r>
            <a:r>
              <a:rPr lang="pt-BR" sz="3000" dirty="0">
                <a:solidFill>
                  <a:srgbClr val="202124"/>
                </a:solidFill>
                <a:effectLst/>
                <a:latin typeface="Tahoma" panose="020B0604030504040204" pitchFamily="34" charset="0"/>
                <a:ea typeface="Tahoma" panose="020B0604030504040204" pitchFamily="34" charset="0"/>
                <a:cs typeface="Tahoma" panose="020B0604030504040204" pitchFamily="34" charset="0"/>
              </a:rPr>
              <a:t>responsável por relacionar-se com a Mandatária da União (Caixa Econômica Federal),  com os Ministérios, Secretarias de Estado, Núcleo de Gestores de Convênios, os Fundos de Educação, de Saúde, de Assistência Social, com os agentes financeiros, e interagir internamente na Prefeitura com todas as Secretarias, Fundações, Autarquias, envolvidas no processo, visando o bom andamento das operações com recursos da União, do Estado e dos Agentes Financeiros.</a:t>
            </a:r>
            <a:endParaRPr lang="pt-BR" sz="30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2" name="Imagem 1">
            <a:extLst>
              <a:ext uri="{FF2B5EF4-FFF2-40B4-BE49-F238E27FC236}">
                <a16:creationId xmlns:a16="http://schemas.microsoft.com/office/drawing/2014/main" id="{4329A574-C120-4751-B0DD-5C9F754B3527}"/>
              </a:ext>
            </a:extLst>
          </p:cNvPr>
          <p:cNvPicPr>
            <a:picLocks noChangeAspect="1"/>
          </p:cNvPicPr>
          <p:nvPr/>
        </p:nvPicPr>
        <p:blipFill>
          <a:blip r:embed="rId4"/>
          <a:stretch>
            <a:fillRect/>
          </a:stretch>
        </p:blipFill>
        <p:spPr>
          <a:xfrm>
            <a:off x="0" y="5767730"/>
            <a:ext cx="3133616" cy="634039"/>
          </a:xfrm>
          <a:prstGeom prst="rect">
            <a:avLst/>
          </a:prstGeom>
        </p:spPr>
      </p:pic>
    </p:spTree>
    <p:extLst>
      <p:ext uri="{BB962C8B-B14F-4D97-AF65-F5344CB8AC3E}">
        <p14:creationId xmlns:p14="http://schemas.microsoft.com/office/powerpoint/2010/main" val="250349550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4" name="Imagem 3">
            <a:extLst>
              <a:ext uri="{FF2B5EF4-FFF2-40B4-BE49-F238E27FC236}">
                <a16:creationId xmlns:a16="http://schemas.microsoft.com/office/drawing/2014/main" id="{7025AF8D-8B3A-4A1C-A8CD-59BD19516B68}"/>
              </a:ext>
            </a:extLst>
          </p:cNvPr>
          <p:cNvPicPr>
            <a:picLocks noChangeAspect="1"/>
          </p:cNvPicPr>
          <p:nvPr/>
        </p:nvPicPr>
        <p:blipFill>
          <a:blip r:embed="rId3"/>
          <a:stretch>
            <a:fillRect/>
          </a:stretch>
        </p:blipFill>
        <p:spPr>
          <a:xfrm>
            <a:off x="9554804" y="5497952"/>
            <a:ext cx="2426418" cy="774259"/>
          </a:xfrm>
          <a:prstGeom prst="rect">
            <a:avLst/>
          </a:prstGeom>
        </p:spPr>
      </p:pic>
      <p:sp>
        <p:nvSpPr>
          <p:cNvPr id="6" name="CaixaDeTexto 5">
            <a:extLst>
              <a:ext uri="{FF2B5EF4-FFF2-40B4-BE49-F238E27FC236}">
                <a16:creationId xmlns:a16="http://schemas.microsoft.com/office/drawing/2014/main" id="{BC2E416F-C3EF-4C13-A447-72891CC1CD1C}"/>
              </a:ext>
            </a:extLst>
          </p:cNvPr>
          <p:cNvSpPr txBox="1"/>
          <p:nvPr/>
        </p:nvSpPr>
        <p:spPr>
          <a:xfrm>
            <a:off x="842963" y="271465"/>
            <a:ext cx="9457152" cy="5531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pt-BR" sz="2500" b="1" u="sng" dirty="0">
                <a:solidFill>
                  <a:srgbClr val="0070C0"/>
                </a:solidFill>
                <a:effectLst/>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 xmlns:ahyp="http://schemas.microsoft.com/office/drawing/2018/hyperlinkcolor" val="tx"/>
                    </a:ext>
                  </a:extLst>
                </a:hlinkClick>
              </a:rPr>
              <a:t>PORTARIA INTERMINISTERIAL Nº 424, DE 30 DE DEZEMBRO DE 2016</a:t>
            </a:r>
            <a:endParaRPr lang="pt-BR" sz="2500" b="1" u="sng" dirty="0">
              <a:solidFill>
                <a:srgbClr val="0070C0"/>
              </a:solidFill>
              <a:effectLst/>
              <a:latin typeface="Tahoma" panose="020B0604030504040204" pitchFamily="34" charset="0"/>
              <a:ea typeface="Tahoma" panose="020B0604030504040204" pitchFamily="34" charset="0"/>
              <a:cs typeface="Tahoma" panose="020B0604030504040204" pitchFamily="34" charset="0"/>
            </a:endParaRPr>
          </a:p>
          <a:p>
            <a:pPr algn="just"/>
            <a:endParaRPr lang="pt-BR" sz="2500" b="1"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r>
              <a:rPr lang="pt-BR" sz="2500" dirty="0">
                <a:effectLst/>
                <a:latin typeface="Tahoma" panose="020B0604030504040204" pitchFamily="34" charset="0"/>
                <a:ea typeface="Tahoma" panose="020B0604030504040204" pitchFamily="34" charset="0"/>
                <a:cs typeface="Tahoma" panose="020B0604030504040204" pitchFamily="34" charset="0"/>
              </a:rPr>
              <a:t>Art. 22. São requisitos para a celebração de convênios e contratos de repasse, a serem cumpridos pelo convenente:</a:t>
            </a:r>
          </a:p>
          <a:p>
            <a:pPr algn="just">
              <a:lnSpc>
                <a:spcPct val="107000"/>
              </a:lnSpc>
              <a:spcAft>
                <a:spcPts val="800"/>
              </a:spcAft>
            </a:pPr>
            <a:endParaRPr lang="pt-BR" sz="25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r>
              <a:rPr lang="pt-BR" sz="2500" dirty="0">
                <a:effectLst/>
                <a:latin typeface="Tahoma" panose="020B0604030504040204" pitchFamily="34" charset="0"/>
                <a:ea typeface="Tahoma" panose="020B0604030504040204" pitchFamily="34" charset="0"/>
                <a:cs typeface="Tahoma" panose="020B0604030504040204" pitchFamily="34" charset="0"/>
              </a:rPr>
              <a:t>VII - existência de área gestora dos recursos recebidos por transferência voluntária da União, com atribuições definidas para gestão, celebração, execução e prestação de contas, com lotação de, no mínimo, um servidor ou empregado público efetivo, em cumprimento ao Acórdão nº 1.905, de 2017, do Plenário do Tribunal de Contas da União, comprovada mediante declaração do chefe do Poder Executivo ou do secretário de finanças;</a:t>
            </a:r>
          </a:p>
        </p:txBody>
      </p:sp>
      <p:pic>
        <p:nvPicPr>
          <p:cNvPr id="2" name="Imagem 1">
            <a:extLst>
              <a:ext uri="{FF2B5EF4-FFF2-40B4-BE49-F238E27FC236}">
                <a16:creationId xmlns:a16="http://schemas.microsoft.com/office/drawing/2014/main" id="{487E33B3-F3C6-4EA7-ACE2-BA18F8EA01A6}"/>
              </a:ext>
            </a:extLst>
          </p:cNvPr>
          <p:cNvPicPr>
            <a:picLocks noChangeAspect="1"/>
          </p:cNvPicPr>
          <p:nvPr/>
        </p:nvPicPr>
        <p:blipFill>
          <a:blip r:embed="rId5"/>
          <a:stretch>
            <a:fillRect/>
          </a:stretch>
        </p:blipFill>
        <p:spPr>
          <a:xfrm>
            <a:off x="0" y="5802595"/>
            <a:ext cx="3133616" cy="634039"/>
          </a:xfrm>
          <a:prstGeom prst="rect">
            <a:avLst/>
          </a:prstGeom>
        </p:spPr>
      </p:pic>
    </p:spTree>
    <p:extLst>
      <p:ext uri="{BB962C8B-B14F-4D97-AF65-F5344CB8AC3E}">
        <p14:creationId xmlns:p14="http://schemas.microsoft.com/office/powerpoint/2010/main" val="58268425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0" name="Retângulo 3"/>
          <p:cNvSpPr>
            <a:spLocks noChangeArrowheads="1"/>
          </p:cNvSpPr>
          <p:nvPr/>
        </p:nvSpPr>
        <p:spPr bwMode="auto">
          <a:xfrm>
            <a:off x="1981200" y="457200"/>
            <a:ext cx="8382001" cy="523220"/>
          </a:xfrm>
          <a:prstGeom prst="rect">
            <a:avLst/>
          </a:prstGeom>
          <a:noFill/>
          <a:ln w="9525">
            <a:noFill/>
            <a:miter lim="800000"/>
            <a:headEnd/>
            <a:tailEnd/>
          </a:ln>
        </p:spPr>
        <p:txBody>
          <a:bodyPr wrap="square">
            <a:spAutoFit/>
          </a:bodyPr>
          <a:lstStyle/>
          <a:p>
            <a:pPr>
              <a:defRPr/>
            </a:pPr>
            <a:endParaRPr lang="pt-BR" sz="2800" b="1" dirty="0">
              <a:latin typeface="Arial" pitchFamily="34" charset="0"/>
              <a:cs typeface="Arial" pitchFamily="34" charset="0"/>
            </a:endParaRPr>
          </a:p>
        </p:txBody>
      </p:sp>
      <p:sp>
        <p:nvSpPr>
          <p:cNvPr id="11" name="Retângulo 3"/>
          <p:cNvSpPr>
            <a:spLocks noChangeArrowheads="1"/>
          </p:cNvSpPr>
          <p:nvPr/>
        </p:nvSpPr>
        <p:spPr bwMode="auto">
          <a:xfrm>
            <a:off x="457201" y="307572"/>
            <a:ext cx="11465168" cy="1200329"/>
          </a:xfrm>
          <a:prstGeom prst="rect">
            <a:avLst/>
          </a:prstGeom>
          <a:solidFill>
            <a:schemeClr val="accent2">
              <a:lumMod val="60000"/>
              <a:lumOff val="40000"/>
            </a:schemeClr>
          </a:solidFill>
          <a:ln w="9525">
            <a:noFill/>
            <a:miter lim="800000"/>
            <a:headEnd/>
            <a:tailEnd/>
          </a:ln>
        </p:spPr>
        <p:txBody>
          <a:bodyPr wrap="square">
            <a:spAutoFit/>
          </a:bodyPr>
          <a:lstStyle/>
          <a:p>
            <a:pPr algn="just">
              <a:defRPr/>
            </a:pPr>
            <a:r>
              <a:rPr lang="pt-BR" sz="2400" b="1" dirty="0">
                <a:solidFill>
                  <a:srgbClr val="002060"/>
                </a:solidFill>
              </a:rPr>
              <a:t>O </a:t>
            </a:r>
            <a:r>
              <a:rPr lang="pt-BR" sz="2400" b="1" dirty="0" smtClean="0">
                <a:solidFill>
                  <a:srgbClr val="002060"/>
                </a:solidFill>
              </a:rPr>
              <a:t>Setor de Convênios e Captação de Recursos é </a:t>
            </a:r>
            <a:r>
              <a:rPr lang="pt-BR" sz="2400" b="1" dirty="0">
                <a:solidFill>
                  <a:srgbClr val="002060"/>
                </a:solidFill>
              </a:rPr>
              <a:t>um órgão centralizador das necessidades e das demandas por projetos de todas os órgãos municipais, assim como quem irá atender e responder a maioria dos órgão externos</a:t>
            </a:r>
            <a:endParaRPr lang="pt-BR" sz="2400" b="1" dirty="0">
              <a:solidFill>
                <a:srgbClr val="002060"/>
              </a:solidFill>
              <a:latin typeface="Arial" pitchFamily="34" charset="0"/>
              <a:cs typeface="Arial" pitchFamily="34" charset="0"/>
            </a:endParaRPr>
          </a:p>
        </p:txBody>
      </p:sp>
      <p:sp>
        <p:nvSpPr>
          <p:cNvPr id="12" name="CaixaDeTexto 11"/>
          <p:cNvSpPr txBox="1"/>
          <p:nvPr/>
        </p:nvSpPr>
        <p:spPr>
          <a:xfrm>
            <a:off x="2000617" y="4800601"/>
            <a:ext cx="7924801" cy="646331"/>
          </a:xfrm>
          <a:prstGeom prst="rect">
            <a:avLst/>
          </a:prstGeom>
          <a:noFill/>
        </p:spPr>
        <p:txBody>
          <a:bodyPr wrap="square">
            <a:spAutoFit/>
          </a:bodyPr>
          <a:lstStyle/>
          <a:p>
            <a:pPr lvl="0">
              <a:lnSpc>
                <a:spcPct val="150000"/>
              </a:lnSpc>
            </a:pPr>
            <a:endParaRPr lang="pt-BR" sz="2400" dirty="0"/>
          </a:p>
        </p:txBody>
      </p:sp>
      <p:pic>
        <p:nvPicPr>
          <p:cNvPr id="14" name="Imagem 13"/>
          <p:cNvPicPr>
            <a:picLocks noChangeAspect="1"/>
          </p:cNvPicPr>
          <p:nvPr/>
        </p:nvPicPr>
        <p:blipFill>
          <a:blip r:embed="rId3"/>
          <a:stretch>
            <a:fillRect/>
          </a:stretch>
        </p:blipFill>
        <p:spPr>
          <a:xfrm>
            <a:off x="784830" y="1750100"/>
            <a:ext cx="5368096" cy="4573373"/>
          </a:xfrm>
          <a:prstGeom prst="rect">
            <a:avLst/>
          </a:prstGeom>
        </p:spPr>
      </p:pic>
      <p:sp>
        <p:nvSpPr>
          <p:cNvPr id="15" name="Seta para a Direita 14"/>
          <p:cNvSpPr/>
          <p:nvPr/>
        </p:nvSpPr>
        <p:spPr>
          <a:xfrm rot="10800000" flipH="1" flipV="1">
            <a:off x="1856379" y="3990812"/>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Seta para a Direita 15"/>
          <p:cNvSpPr/>
          <p:nvPr/>
        </p:nvSpPr>
        <p:spPr>
          <a:xfrm rot="20198899" flipH="1" flipV="1">
            <a:off x="2039309" y="4768221"/>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Seta para a Direita 16"/>
          <p:cNvSpPr/>
          <p:nvPr/>
        </p:nvSpPr>
        <p:spPr>
          <a:xfrm rot="2088010" flipH="1" flipV="1">
            <a:off x="2107110" y="3404934"/>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Seta para a Direita 17"/>
          <p:cNvSpPr/>
          <p:nvPr/>
        </p:nvSpPr>
        <p:spPr>
          <a:xfrm rot="5400000" flipH="1" flipV="1">
            <a:off x="2928435" y="2966557"/>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Seta para a Direita 18"/>
          <p:cNvSpPr/>
          <p:nvPr/>
        </p:nvSpPr>
        <p:spPr>
          <a:xfrm rot="8297106" flipH="1" flipV="1">
            <a:off x="3842611" y="3294494"/>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Seta para a Direita 19"/>
          <p:cNvSpPr/>
          <p:nvPr/>
        </p:nvSpPr>
        <p:spPr>
          <a:xfrm rot="19181373" flipH="1" flipV="1">
            <a:off x="3939939" y="3412148"/>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Seta para a Direita 20"/>
          <p:cNvSpPr/>
          <p:nvPr/>
        </p:nvSpPr>
        <p:spPr>
          <a:xfrm rot="16200000" flipH="1" flipV="1">
            <a:off x="3057460" y="2997523"/>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a:p>
        </p:txBody>
      </p:sp>
      <p:sp>
        <p:nvSpPr>
          <p:cNvPr id="22" name="Seta para a Direita 21"/>
          <p:cNvSpPr/>
          <p:nvPr/>
        </p:nvSpPr>
        <p:spPr>
          <a:xfrm rot="12869789" flipH="1" flipV="1">
            <a:off x="2197495" y="3317985"/>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Seta para a Direita 22"/>
          <p:cNvSpPr/>
          <p:nvPr/>
        </p:nvSpPr>
        <p:spPr>
          <a:xfrm flipH="1" flipV="1">
            <a:off x="1856378" y="4123043"/>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a Direita 23"/>
          <p:cNvSpPr/>
          <p:nvPr/>
        </p:nvSpPr>
        <p:spPr>
          <a:xfrm rot="6818778" flipH="1" flipV="1">
            <a:off x="2473844" y="5201232"/>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Seta para a Direita 24"/>
          <p:cNvSpPr/>
          <p:nvPr/>
        </p:nvSpPr>
        <p:spPr>
          <a:xfrm rot="1297023" flipH="1" flipV="1">
            <a:off x="4051058" y="4589955"/>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Seta para a Direita 25"/>
          <p:cNvSpPr/>
          <p:nvPr/>
        </p:nvSpPr>
        <p:spPr>
          <a:xfrm flipH="1" flipV="1">
            <a:off x="4165502" y="3990404"/>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Seta para a Direita 26"/>
          <p:cNvSpPr/>
          <p:nvPr/>
        </p:nvSpPr>
        <p:spPr>
          <a:xfrm rot="10800000" flipH="1" flipV="1">
            <a:off x="4193937" y="4127839"/>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Seta para a Direita 27"/>
          <p:cNvSpPr/>
          <p:nvPr/>
        </p:nvSpPr>
        <p:spPr>
          <a:xfrm rot="12150411" flipH="1" flipV="1">
            <a:off x="4017903" y="4721629"/>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Seta para a Direita 28"/>
          <p:cNvSpPr/>
          <p:nvPr/>
        </p:nvSpPr>
        <p:spPr>
          <a:xfrm rot="17515108" flipH="1" flipV="1">
            <a:off x="2597468" y="5258555"/>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Seta para a Direita 29"/>
          <p:cNvSpPr/>
          <p:nvPr/>
        </p:nvSpPr>
        <p:spPr>
          <a:xfrm rot="9349712" flipH="1" flipV="1">
            <a:off x="1982635" y="4630089"/>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Seta para a Direita 30"/>
          <p:cNvSpPr/>
          <p:nvPr/>
        </p:nvSpPr>
        <p:spPr>
          <a:xfrm rot="14100033" flipH="1" flipV="1">
            <a:off x="3467333" y="5222887"/>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Seta para a Direita 31"/>
          <p:cNvSpPr/>
          <p:nvPr/>
        </p:nvSpPr>
        <p:spPr>
          <a:xfrm rot="3267870" flipH="1" flipV="1">
            <a:off x="3576611" y="5140764"/>
            <a:ext cx="838200" cy="92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6440661" y="1768552"/>
            <a:ext cx="5382285" cy="4339650"/>
          </a:xfrm>
          <a:prstGeom prst="rect">
            <a:avLst/>
          </a:prstGeom>
          <a:noFill/>
          <a:ln w="38100">
            <a:solidFill>
              <a:schemeClr val="tx2">
                <a:lumMod val="60000"/>
                <a:lumOff val="40000"/>
              </a:schemeClr>
            </a:solidFill>
          </a:ln>
        </p:spPr>
        <p:txBody>
          <a:bodyPr wrap="square" rtlCol="0">
            <a:spAutoFit/>
          </a:bodyPr>
          <a:lstStyle/>
          <a:p>
            <a:r>
              <a:rPr lang="pt-BR" sz="2300" b="1" dirty="0">
                <a:solidFill>
                  <a:srgbClr val="FF0000"/>
                </a:solidFill>
              </a:rPr>
              <a:t>Órgãos Externos:</a:t>
            </a:r>
          </a:p>
          <a:p>
            <a:r>
              <a:rPr lang="pt-BR" sz="2300" dirty="0">
                <a:solidFill>
                  <a:srgbClr val="FF0000"/>
                </a:solidFill>
              </a:rPr>
              <a:t>Ministérios;</a:t>
            </a:r>
          </a:p>
          <a:p>
            <a:r>
              <a:rPr lang="pt-BR" sz="2300" dirty="0">
                <a:solidFill>
                  <a:srgbClr val="FF0000"/>
                </a:solidFill>
              </a:rPr>
              <a:t>FNDE;</a:t>
            </a:r>
          </a:p>
          <a:p>
            <a:r>
              <a:rPr lang="pt-BR" sz="2300" dirty="0">
                <a:solidFill>
                  <a:srgbClr val="FF0000"/>
                </a:solidFill>
              </a:rPr>
              <a:t>FUNASA</a:t>
            </a:r>
            <a:r>
              <a:rPr lang="pt-BR" sz="2300" dirty="0" smtClean="0">
                <a:solidFill>
                  <a:srgbClr val="FF0000"/>
                </a:solidFill>
              </a:rPr>
              <a:t>; F</a:t>
            </a:r>
            <a:r>
              <a:rPr lang="pt-BR" sz="2300" dirty="0">
                <a:solidFill>
                  <a:srgbClr val="FF0000"/>
                </a:solidFill>
              </a:rPr>
              <a:t>. Nacional de Saúde;</a:t>
            </a:r>
          </a:p>
          <a:p>
            <a:r>
              <a:rPr lang="pt-BR" sz="2300" dirty="0">
                <a:solidFill>
                  <a:srgbClr val="FF0000"/>
                </a:solidFill>
              </a:rPr>
              <a:t>Secretarias Estaduais;</a:t>
            </a:r>
          </a:p>
          <a:p>
            <a:r>
              <a:rPr lang="pt-BR" sz="2300" dirty="0">
                <a:solidFill>
                  <a:srgbClr val="FF0000"/>
                </a:solidFill>
              </a:rPr>
              <a:t>CAIXA, BB, BADESC; BRDE; BNDES;</a:t>
            </a:r>
          </a:p>
          <a:p>
            <a:r>
              <a:rPr lang="pt-BR" sz="2300" dirty="0">
                <a:solidFill>
                  <a:srgbClr val="FF0000"/>
                </a:solidFill>
              </a:rPr>
              <a:t>Assembleia Legislativa;</a:t>
            </a:r>
          </a:p>
          <a:p>
            <a:r>
              <a:rPr lang="pt-BR" sz="2300" dirty="0">
                <a:solidFill>
                  <a:srgbClr val="FF0000"/>
                </a:solidFill>
              </a:rPr>
              <a:t>Congresso Nacional;</a:t>
            </a:r>
          </a:p>
          <a:p>
            <a:r>
              <a:rPr lang="pt-BR" sz="2300" dirty="0">
                <a:solidFill>
                  <a:srgbClr val="FF0000"/>
                </a:solidFill>
              </a:rPr>
              <a:t>Órgãos Ambientais;</a:t>
            </a:r>
          </a:p>
          <a:p>
            <a:r>
              <a:rPr lang="pt-BR" sz="2300" dirty="0">
                <a:solidFill>
                  <a:srgbClr val="FF0000"/>
                </a:solidFill>
              </a:rPr>
              <a:t>Fornecedores</a:t>
            </a:r>
            <a:r>
              <a:rPr lang="pt-BR" sz="2300" dirty="0" smtClean="0">
                <a:solidFill>
                  <a:srgbClr val="FF0000"/>
                </a:solidFill>
              </a:rPr>
              <a:t>; Empreiteiras;</a:t>
            </a:r>
          </a:p>
          <a:p>
            <a:r>
              <a:rPr lang="pt-BR" sz="2300" dirty="0" smtClean="0">
                <a:solidFill>
                  <a:srgbClr val="FF0000"/>
                </a:solidFill>
              </a:rPr>
              <a:t>Órgãos de controle externo;</a:t>
            </a:r>
            <a:endParaRPr lang="pt-BR" sz="2300" dirty="0">
              <a:solidFill>
                <a:srgbClr val="FF0000"/>
              </a:solidFill>
            </a:endParaRPr>
          </a:p>
          <a:p>
            <a:r>
              <a:rPr lang="pt-BR" sz="2300" dirty="0">
                <a:solidFill>
                  <a:srgbClr val="FF0000"/>
                </a:solidFill>
              </a:rPr>
              <a:t>Entre Outros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34" name="Retângulo 8"/>
          <p:cNvSpPr txBox="1"/>
          <p:nvPr/>
        </p:nvSpPr>
        <p:spPr>
          <a:xfrm>
            <a:off x="1014922" y="690375"/>
            <a:ext cx="92396" cy="658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150000"/>
              </a:lnSpc>
              <a:spcBef>
                <a:spcPts val="300"/>
              </a:spcBef>
              <a:defRPr sz="2800" b="1">
                <a:solidFill>
                  <a:srgbClr val="FFFFFF"/>
                </a:solidFill>
                <a:latin typeface="Myriad Pro Cond"/>
                <a:ea typeface="Myriad Pro Cond"/>
                <a:cs typeface="Myriad Pro Cond"/>
                <a:sym typeface="Myriad Pro Cond"/>
              </a:defRPr>
            </a:lvl1pPr>
          </a:lstStyle>
          <a:p>
            <a:endParaRPr dirty="0"/>
          </a:p>
        </p:txBody>
      </p:sp>
      <p:sp>
        <p:nvSpPr>
          <p:cNvPr id="135" name="Retângulo 10"/>
          <p:cNvSpPr txBox="1"/>
          <p:nvPr/>
        </p:nvSpPr>
        <p:spPr>
          <a:xfrm>
            <a:off x="1014922" y="2070817"/>
            <a:ext cx="8303878"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a:latin typeface="Myriad Pro Cond"/>
                <a:ea typeface="Myriad Pro Cond"/>
                <a:cs typeface="Myriad Pro Cond"/>
                <a:sym typeface="Myriad Pro Cond"/>
              </a:defRPr>
            </a:lvl1pPr>
          </a:lstStyle>
          <a:p>
            <a:endParaRPr dirty="0"/>
          </a:p>
        </p:txBody>
      </p:sp>
      <p:pic>
        <p:nvPicPr>
          <p:cNvPr id="6" name="Imagem 5">
            <a:extLst>
              <a:ext uri="{FF2B5EF4-FFF2-40B4-BE49-F238E27FC236}">
                <a16:creationId xmlns:a16="http://schemas.microsoft.com/office/drawing/2014/main" id="{D25E1D90-4A35-4F89-90EA-A392917D0BE7}"/>
              </a:ext>
            </a:extLst>
          </p:cNvPr>
          <p:cNvPicPr>
            <a:picLocks noChangeAspect="1"/>
          </p:cNvPicPr>
          <p:nvPr/>
        </p:nvPicPr>
        <p:blipFill>
          <a:blip r:embed="rId3"/>
          <a:stretch>
            <a:fillRect/>
          </a:stretch>
        </p:blipFill>
        <p:spPr>
          <a:xfrm>
            <a:off x="9579790" y="5616314"/>
            <a:ext cx="2426418" cy="774259"/>
          </a:xfrm>
          <a:prstGeom prst="rect">
            <a:avLst/>
          </a:prstGeom>
        </p:spPr>
      </p:pic>
      <p:pic>
        <p:nvPicPr>
          <p:cNvPr id="4" name="Imagem 3">
            <a:extLst>
              <a:ext uri="{FF2B5EF4-FFF2-40B4-BE49-F238E27FC236}">
                <a16:creationId xmlns:a16="http://schemas.microsoft.com/office/drawing/2014/main" id="{A3FC6080-4C3A-473E-9213-3A493C43BAEF}"/>
              </a:ext>
            </a:extLst>
          </p:cNvPr>
          <p:cNvPicPr>
            <a:picLocks noChangeAspect="1"/>
          </p:cNvPicPr>
          <p:nvPr/>
        </p:nvPicPr>
        <p:blipFill>
          <a:blip r:embed="rId4"/>
          <a:stretch>
            <a:fillRect/>
          </a:stretch>
        </p:blipFill>
        <p:spPr>
          <a:xfrm>
            <a:off x="185792" y="5748403"/>
            <a:ext cx="3133616" cy="634039"/>
          </a:xfrm>
          <a:prstGeom prst="rect">
            <a:avLst/>
          </a:prstGeom>
        </p:spPr>
      </p:pic>
      <p:sp>
        <p:nvSpPr>
          <p:cNvPr id="11" name="Retângulo 3"/>
          <p:cNvSpPr>
            <a:spLocks noChangeArrowheads="1"/>
          </p:cNvSpPr>
          <p:nvPr/>
        </p:nvSpPr>
        <p:spPr bwMode="auto">
          <a:xfrm>
            <a:off x="294853" y="47857"/>
            <a:ext cx="11711355" cy="954107"/>
          </a:xfrm>
          <a:prstGeom prst="rect">
            <a:avLst/>
          </a:prstGeom>
          <a:solidFill>
            <a:schemeClr val="accent2">
              <a:lumMod val="60000"/>
              <a:lumOff val="40000"/>
            </a:schemeClr>
          </a:solidFill>
          <a:ln w="9525">
            <a:noFill/>
            <a:miter lim="800000"/>
            <a:headEnd/>
            <a:tailEnd/>
          </a:ln>
        </p:spPr>
        <p:txBody>
          <a:bodyPr wrap="square">
            <a:spAutoFit/>
          </a:bodyPr>
          <a:lstStyle/>
          <a:p>
            <a:pPr>
              <a:defRPr/>
            </a:pPr>
            <a:r>
              <a:rPr lang="pt-BR" sz="2800" b="1" dirty="0">
                <a:solidFill>
                  <a:srgbClr val="002060"/>
                </a:solidFill>
              </a:rPr>
              <a:t>A Caixa é um dos principais agentes de gestão de recursos federais e de linhas de crédito e é assim que ela vê o Gestor Municipal e Estadual de Convênios </a:t>
            </a:r>
            <a:endParaRPr lang="pt-BR" sz="2000" b="1" dirty="0">
              <a:solidFill>
                <a:srgbClr val="002060"/>
              </a:solidFill>
              <a:latin typeface="Arial" pitchFamily="34" charset="0"/>
              <a:cs typeface="Arial" pitchFamily="34" charset="0"/>
            </a:endParaRPr>
          </a:p>
        </p:txBody>
      </p:sp>
      <p:pic>
        <p:nvPicPr>
          <p:cNvPr id="2" name="Imagem 1"/>
          <p:cNvPicPr>
            <a:picLocks noChangeAspect="1"/>
          </p:cNvPicPr>
          <p:nvPr/>
        </p:nvPicPr>
        <p:blipFill>
          <a:blip r:embed="rId5"/>
          <a:stretch>
            <a:fillRect/>
          </a:stretch>
        </p:blipFill>
        <p:spPr>
          <a:xfrm>
            <a:off x="557212" y="1204912"/>
            <a:ext cx="11077575" cy="4448175"/>
          </a:xfrm>
          <a:prstGeom prst="rect">
            <a:avLst/>
          </a:prstGeom>
        </p:spPr>
      </p:pic>
    </p:spTree>
    <p:extLst>
      <p:ext uri="{BB962C8B-B14F-4D97-AF65-F5344CB8AC3E}">
        <p14:creationId xmlns:p14="http://schemas.microsoft.com/office/powerpoint/2010/main" val="34594909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26" name="Retângulo 4"/>
          <p:cNvSpPr/>
          <p:nvPr/>
        </p:nvSpPr>
        <p:spPr>
          <a:xfrm>
            <a:off x="0" y="690375"/>
            <a:ext cx="9241656" cy="896645"/>
          </a:xfrm>
          <a:prstGeom prst="rect">
            <a:avLst/>
          </a:prstGeom>
          <a:solidFill>
            <a:srgbClr val="3A8ECC"/>
          </a:solidFill>
          <a:ln w="12700">
            <a:miter lim="400000"/>
          </a:ln>
        </p:spPr>
        <p:txBody>
          <a:bodyPr lIns="45719" rIns="45719" anchor="ctr"/>
          <a:lstStyle/>
          <a:p>
            <a:pPr algn="ctr">
              <a:defRPr>
                <a:solidFill>
                  <a:srgbClr val="FFFFFF"/>
                </a:solidFill>
              </a:defRPr>
            </a:pPr>
            <a:endParaRPr/>
          </a:p>
        </p:txBody>
      </p:sp>
      <p:sp>
        <p:nvSpPr>
          <p:cNvPr id="128" name="Retângulo 8"/>
          <p:cNvSpPr txBox="1"/>
          <p:nvPr/>
        </p:nvSpPr>
        <p:spPr>
          <a:xfrm>
            <a:off x="1014922" y="690375"/>
            <a:ext cx="92396" cy="658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150000"/>
              </a:lnSpc>
              <a:spcBef>
                <a:spcPts val="300"/>
              </a:spcBef>
              <a:defRPr sz="2800" b="1">
                <a:solidFill>
                  <a:srgbClr val="FFFFFF"/>
                </a:solidFill>
                <a:latin typeface="Myriad Pro Cond"/>
                <a:ea typeface="Myriad Pro Cond"/>
                <a:cs typeface="Myriad Pro Cond"/>
                <a:sym typeface="Myriad Pro Cond"/>
              </a:defRPr>
            </a:lvl1pPr>
          </a:lstStyle>
          <a:p>
            <a:endParaRPr lang="pt-BR" dirty="0"/>
          </a:p>
        </p:txBody>
      </p:sp>
      <p:sp>
        <p:nvSpPr>
          <p:cNvPr id="129" name="Retângulo 10"/>
          <p:cNvSpPr txBox="1"/>
          <p:nvPr/>
        </p:nvSpPr>
        <p:spPr>
          <a:xfrm>
            <a:off x="931045" y="608905"/>
            <a:ext cx="10029316"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800">
                <a:latin typeface="Myriad Pro Cond"/>
                <a:ea typeface="Myriad Pro Cond"/>
                <a:cs typeface="Myriad Pro Cond"/>
                <a:sym typeface="Myriad Pro Cond"/>
              </a:defRPr>
            </a:lvl1pPr>
          </a:lstStyle>
          <a:p>
            <a:r>
              <a:rPr lang="pt-BR" sz="3000" b="1" dirty="0">
                <a:solidFill>
                  <a:schemeClr val="bg1"/>
                </a:solidFill>
                <a:latin typeface="Tahoma" panose="020B0604030504040204" pitchFamily="34" charset="0"/>
                <a:ea typeface="Tahoma" panose="020B0604030504040204" pitchFamily="34" charset="0"/>
                <a:cs typeface="Tahoma" panose="020B0604030504040204" pitchFamily="34" charset="0"/>
              </a:rPr>
              <a:t>O Desafio da Captação de Recursos nas </a:t>
            </a:r>
          </a:p>
          <a:p>
            <a:r>
              <a:rPr lang="pt-BR" sz="3000" b="1" dirty="0">
                <a:solidFill>
                  <a:schemeClr val="bg1"/>
                </a:solidFill>
                <a:latin typeface="Tahoma" panose="020B0604030504040204" pitchFamily="34" charset="0"/>
                <a:ea typeface="Tahoma" panose="020B0604030504040204" pitchFamily="34" charset="0"/>
                <a:cs typeface="Tahoma" panose="020B0604030504040204" pitchFamily="34" charset="0"/>
              </a:rPr>
              <a:t>Gestões Públicas Municipais de SC</a:t>
            </a:r>
          </a:p>
        </p:txBody>
      </p:sp>
      <p:pic>
        <p:nvPicPr>
          <p:cNvPr id="7" name="Imagem 6">
            <a:extLst>
              <a:ext uri="{FF2B5EF4-FFF2-40B4-BE49-F238E27FC236}">
                <a16:creationId xmlns:a16="http://schemas.microsoft.com/office/drawing/2014/main" id="{B1EA9967-309A-4D67-8574-C8605C83F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3395" y="5659704"/>
            <a:ext cx="2426805" cy="771316"/>
          </a:xfrm>
          <a:prstGeom prst="rect">
            <a:avLst/>
          </a:prstGeom>
        </p:spPr>
      </p:pic>
      <p:pic>
        <p:nvPicPr>
          <p:cNvPr id="2" name="Imagem 1">
            <a:extLst>
              <a:ext uri="{FF2B5EF4-FFF2-40B4-BE49-F238E27FC236}">
                <a16:creationId xmlns:a16="http://schemas.microsoft.com/office/drawing/2014/main" id="{25168D01-B4D4-42D8-A061-91FD164387ED}"/>
              </a:ext>
            </a:extLst>
          </p:cNvPr>
          <p:cNvPicPr>
            <a:picLocks noChangeAspect="1"/>
          </p:cNvPicPr>
          <p:nvPr/>
        </p:nvPicPr>
        <p:blipFill>
          <a:blip r:embed="rId4"/>
          <a:stretch>
            <a:fillRect/>
          </a:stretch>
        </p:blipFill>
        <p:spPr>
          <a:xfrm>
            <a:off x="1689152" y="2255101"/>
            <a:ext cx="7654873" cy="3657163"/>
          </a:xfrm>
          <a:prstGeom prst="rect">
            <a:avLst/>
          </a:prstGeom>
        </p:spPr>
      </p:pic>
      <p:pic>
        <p:nvPicPr>
          <p:cNvPr id="3" name="Imagem 2">
            <a:extLst>
              <a:ext uri="{FF2B5EF4-FFF2-40B4-BE49-F238E27FC236}">
                <a16:creationId xmlns:a16="http://schemas.microsoft.com/office/drawing/2014/main" id="{5BDDDC5E-FEFF-4DFE-90B0-EB8C74F6C01B}"/>
              </a:ext>
            </a:extLst>
          </p:cNvPr>
          <p:cNvPicPr>
            <a:picLocks noChangeAspect="1"/>
          </p:cNvPicPr>
          <p:nvPr/>
        </p:nvPicPr>
        <p:blipFill>
          <a:blip r:embed="rId5"/>
          <a:stretch>
            <a:fillRect/>
          </a:stretch>
        </p:blipFill>
        <p:spPr>
          <a:xfrm>
            <a:off x="37742" y="5912265"/>
            <a:ext cx="2139151" cy="498920"/>
          </a:xfrm>
          <a:prstGeom prst="rect">
            <a:avLst/>
          </a:prstGeom>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4" name="Imagem 3">
            <a:extLst>
              <a:ext uri="{FF2B5EF4-FFF2-40B4-BE49-F238E27FC236}">
                <a16:creationId xmlns:a16="http://schemas.microsoft.com/office/drawing/2014/main" id="{7025AF8D-8B3A-4A1C-A8CD-59BD19516B68}"/>
              </a:ext>
            </a:extLst>
          </p:cNvPr>
          <p:cNvPicPr>
            <a:picLocks noChangeAspect="1"/>
          </p:cNvPicPr>
          <p:nvPr/>
        </p:nvPicPr>
        <p:blipFill>
          <a:blip r:embed="rId3"/>
          <a:stretch>
            <a:fillRect/>
          </a:stretch>
        </p:blipFill>
        <p:spPr>
          <a:xfrm>
            <a:off x="9554804" y="5497952"/>
            <a:ext cx="2426418" cy="774259"/>
          </a:xfrm>
          <a:prstGeom prst="rect">
            <a:avLst/>
          </a:prstGeom>
        </p:spPr>
      </p:pic>
      <p:sp>
        <p:nvSpPr>
          <p:cNvPr id="6" name="CaixaDeTexto 5">
            <a:extLst>
              <a:ext uri="{FF2B5EF4-FFF2-40B4-BE49-F238E27FC236}">
                <a16:creationId xmlns:a16="http://schemas.microsoft.com/office/drawing/2014/main" id="{BC2E416F-C3EF-4C13-A447-72891CC1CD1C}"/>
              </a:ext>
            </a:extLst>
          </p:cNvPr>
          <p:cNvSpPr txBox="1"/>
          <p:nvPr/>
        </p:nvSpPr>
        <p:spPr>
          <a:xfrm>
            <a:off x="734598" y="128589"/>
            <a:ext cx="9457152" cy="60463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107000"/>
              </a:lnSpc>
              <a:spcAft>
                <a:spcPts val="800"/>
              </a:spcAft>
            </a:pPr>
            <a:r>
              <a:rPr lang="pt-BR" sz="3200" dirty="0">
                <a:effectLst/>
                <a:latin typeface="Tahoma" panose="020B0604030504040204" pitchFamily="34" charset="0"/>
                <a:ea typeface="Tahoma" panose="020B0604030504040204" pitchFamily="34" charset="0"/>
                <a:cs typeface="Tahoma" panose="020B0604030504040204" pitchFamily="34" charset="0"/>
              </a:rPr>
              <a:t>	</a:t>
            </a:r>
            <a:r>
              <a:rPr lang="pt-BR" sz="3200" dirty="0">
                <a:solidFill>
                  <a:srgbClr val="0070C0"/>
                </a:solidFill>
                <a:effectLst/>
                <a:latin typeface="Tahoma" panose="020B0604030504040204" pitchFamily="34" charset="0"/>
                <a:ea typeface="Tahoma" panose="020B0604030504040204" pitchFamily="34" charset="0"/>
                <a:cs typeface="Tahoma" panose="020B0604030504040204" pitchFamily="34" charset="0"/>
              </a:rPr>
              <a:t>Visando melhorar a estrutura e o reconhecimento do setor da Gestão de Convênios  dos municípios de catarinenses, a FECAM – Federação de Consórcios, Associações e Municípios de Santa Catarina, através do Colegiado Estadual de Gestores Municipais de Convênios de Santa Catarina – GEGMC/SC realizou uma pesquisa.</a:t>
            </a:r>
          </a:p>
          <a:p>
            <a:pPr algn="just">
              <a:lnSpc>
                <a:spcPct val="107000"/>
              </a:lnSpc>
              <a:spcAft>
                <a:spcPts val="800"/>
              </a:spcAft>
            </a:pPr>
            <a:endParaRPr lang="pt-BR" sz="3200" dirty="0">
              <a:solidFill>
                <a:srgbClr val="0070C0"/>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r>
              <a:rPr lang="pt-BR" sz="3200" dirty="0" smtClean="0">
                <a:effectLst/>
                <a:latin typeface="Tahoma" panose="020B0604030504040204" pitchFamily="34" charset="0"/>
                <a:ea typeface="Tahoma" panose="020B0604030504040204" pitchFamily="34" charset="0"/>
                <a:cs typeface="Tahoma" panose="020B0604030504040204" pitchFamily="34" charset="0"/>
              </a:rPr>
              <a:t>Somos </a:t>
            </a:r>
            <a:r>
              <a:rPr lang="pt-BR" sz="3200" dirty="0">
                <a:effectLst/>
                <a:latin typeface="Tahoma" panose="020B0604030504040204" pitchFamily="34" charset="0"/>
                <a:ea typeface="Tahoma" panose="020B0604030504040204" pitchFamily="34" charset="0"/>
                <a:cs typeface="Tahoma" panose="020B0604030504040204" pitchFamily="34" charset="0"/>
              </a:rPr>
              <a:t>295 municípios  e 220 responderam 30 perguntas e destacamos algumas respostas, na sequência.</a:t>
            </a:r>
          </a:p>
        </p:txBody>
      </p:sp>
    </p:spTree>
    <p:extLst>
      <p:ext uri="{BB962C8B-B14F-4D97-AF65-F5344CB8AC3E}">
        <p14:creationId xmlns:p14="http://schemas.microsoft.com/office/powerpoint/2010/main" val="260937436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2" name="Imagem 1">
            <a:extLst>
              <a:ext uri="{FF2B5EF4-FFF2-40B4-BE49-F238E27FC236}">
                <a16:creationId xmlns:a16="http://schemas.microsoft.com/office/drawing/2014/main" id="{C3C9FC07-105E-44A5-8035-5D4D16739D20}"/>
              </a:ext>
            </a:extLst>
          </p:cNvPr>
          <p:cNvPicPr>
            <a:picLocks noChangeAspect="1"/>
          </p:cNvPicPr>
          <p:nvPr/>
        </p:nvPicPr>
        <p:blipFill>
          <a:blip r:embed="rId3"/>
          <a:stretch>
            <a:fillRect/>
          </a:stretch>
        </p:blipFill>
        <p:spPr>
          <a:xfrm>
            <a:off x="9240479" y="5678928"/>
            <a:ext cx="2426418" cy="774259"/>
          </a:xfrm>
          <a:prstGeom prst="rect">
            <a:avLst/>
          </a:prstGeom>
        </p:spPr>
      </p:pic>
      <p:pic>
        <p:nvPicPr>
          <p:cNvPr id="3" name="Imagem 2">
            <a:extLst>
              <a:ext uri="{FF2B5EF4-FFF2-40B4-BE49-F238E27FC236}">
                <a16:creationId xmlns:a16="http://schemas.microsoft.com/office/drawing/2014/main" id="{3F72C0D6-0380-455C-BE39-548D85FE0A94}"/>
              </a:ext>
            </a:extLst>
          </p:cNvPr>
          <p:cNvPicPr>
            <a:picLocks noChangeAspect="1"/>
          </p:cNvPicPr>
          <p:nvPr/>
        </p:nvPicPr>
        <p:blipFill>
          <a:blip r:embed="rId4"/>
          <a:stretch>
            <a:fillRect/>
          </a:stretch>
        </p:blipFill>
        <p:spPr>
          <a:xfrm>
            <a:off x="0" y="0"/>
            <a:ext cx="12154304" cy="6438900"/>
          </a:xfrm>
          <a:prstGeom prst="rect">
            <a:avLst/>
          </a:prstGeom>
        </p:spPr>
      </p:pic>
    </p:spTree>
    <p:extLst>
      <p:ext uri="{BB962C8B-B14F-4D97-AF65-F5344CB8AC3E}">
        <p14:creationId xmlns:p14="http://schemas.microsoft.com/office/powerpoint/2010/main" val="244217372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38" name="Retângulo 11"/>
          <p:cNvSpPr txBox="1"/>
          <p:nvPr/>
        </p:nvSpPr>
        <p:spPr>
          <a:xfrm>
            <a:off x="4943666" y="5731883"/>
            <a:ext cx="3229978"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a:latin typeface="Myriad Pro Cond"/>
                <a:ea typeface="Myriad Pro Cond"/>
                <a:cs typeface="Myriad Pro Cond"/>
                <a:sym typeface="Myriad Pro Cond"/>
              </a:defRPr>
            </a:lvl1pPr>
          </a:lstStyle>
          <a:p>
            <a:r>
              <a:t>Muito Obrigado</a:t>
            </a:r>
          </a:p>
        </p:txBody>
      </p:sp>
      <p:pic>
        <p:nvPicPr>
          <p:cNvPr id="2" name="Imagem 1">
            <a:extLst>
              <a:ext uri="{FF2B5EF4-FFF2-40B4-BE49-F238E27FC236}">
                <a16:creationId xmlns:a16="http://schemas.microsoft.com/office/drawing/2014/main" id="{C3C9FC07-105E-44A5-8035-5D4D16739D20}"/>
              </a:ext>
            </a:extLst>
          </p:cNvPr>
          <p:cNvPicPr>
            <a:picLocks noChangeAspect="1"/>
          </p:cNvPicPr>
          <p:nvPr/>
        </p:nvPicPr>
        <p:blipFill>
          <a:blip r:embed="rId3"/>
          <a:stretch>
            <a:fillRect/>
          </a:stretch>
        </p:blipFill>
        <p:spPr>
          <a:xfrm>
            <a:off x="4882791" y="3041870"/>
            <a:ext cx="2426418" cy="774259"/>
          </a:xfrm>
          <a:prstGeom prst="rect">
            <a:avLst/>
          </a:prstGeom>
        </p:spPr>
      </p:pic>
      <p:pic>
        <p:nvPicPr>
          <p:cNvPr id="3" name="Imagem 2">
            <a:extLst>
              <a:ext uri="{FF2B5EF4-FFF2-40B4-BE49-F238E27FC236}">
                <a16:creationId xmlns:a16="http://schemas.microsoft.com/office/drawing/2014/main" id="{E9F3ED12-03DC-4678-9A5F-EC2C796AB1BB}"/>
              </a:ext>
            </a:extLst>
          </p:cNvPr>
          <p:cNvPicPr>
            <a:picLocks noChangeAspect="1"/>
          </p:cNvPicPr>
          <p:nvPr/>
        </p:nvPicPr>
        <p:blipFill>
          <a:blip r:embed="rId4"/>
          <a:stretch>
            <a:fillRect/>
          </a:stretch>
        </p:blipFill>
        <p:spPr>
          <a:xfrm>
            <a:off x="0" y="-24089"/>
            <a:ext cx="12192000" cy="6423660"/>
          </a:xfrm>
          <a:prstGeom prst="rect">
            <a:avLst/>
          </a:prstGeom>
        </p:spPr>
      </p:pic>
    </p:spTree>
    <p:extLst>
      <p:ext uri="{BB962C8B-B14F-4D97-AF65-F5344CB8AC3E}">
        <p14:creationId xmlns:p14="http://schemas.microsoft.com/office/powerpoint/2010/main" val="244640938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2" name="Imagem 1">
            <a:extLst>
              <a:ext uri="{FF2B5EF4-FFF2-40B4-BE49-F238E27FC236}">
                <a16:creationId xmlns:a16="http://schemas.microsoft.com/office/drawing/2014/main" id="{C3C9FC07-105E-44A5-8035-5D4D16739D20}"/>
              </a:ext>
            </a:extLst>
          </p:cNvPr>
          <p:cNvPicPr>
            <a:picLocks noChangeAspect="1"/>
          </p:cNvPicPr>
          <p:nvPr/>
        </p:nvPicPr>
        <p:blipFill>
          <a:blip r:embed="rId3"/>
          <a:stretch>
            <a:fillRect/>
          </a:stretch>
        </p:blipFill>
        <p:spPr>
          <a:xfrm>
            <a:off x="9654816" y="5664641"/>
            <a:ext cx="2426418" cy="774259"/>
          </a:xfrm>
          <a:prstGeom prst="rect">
            <a:avLst/>
          </a:prstGeom>
        </p:spPr>
      </p:pic>
      <p:pic>
        <p:nvPicPr>
          <p:cNvPr id="3" name="Imagem 2">
            <a:extLst>
              <a:ext uri="{FF2B5EF4-FFF2-40B4-BE49-F238E27FC236}">
                <a16:creationId xmlns:a16="http://schemas.microsoft.com/office/drawing/2014/main" id="{981D875A-4328-48A2-8116-512A86806BB4}"/>
              </a:ext>
            </a:extLst>
          </p:cNvPr>
          <p:cNvPicPr>
            <a:picLocks noChangeAspect="1"/>
          </p:cNvPicPr>
          <p:nvPr/>
        </p:nvPicPr>
        <p:blipFill>
          <a:blip r:embed="rId4"/>
          <a:stretch>
            <a:fillRect/>
          </a:stretch>
        </p:blipFill>
        <p:spPr>
          <a:xfrm>
            <a:off x="0" y="12193"/>
            <a:ext cx="12192000" cy="6426707"/>
          </a:xfrm>
          <a:prstGeom prst="rect">
            <a:avLst/>
          </a:prstGeom>
        </p:spPr>
      </p:pic>
    </p:spTree>
    <p:extLst>
      <p:ext uri="{BB962C8B-B14F-4D97-AF65-F5344CB8AC3E}">
        <p14:creationId xmlns:p14="http://schemas.microsoft.com/office/powerpoint/2010/main" val="331055541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4" name="Imagem 3">
            <a:extLst>
              <a:ext uri="{FF2B5EF4-FFF2-40B4-BE49-F238E27FC236}">
                <a16:creationId xmlns:a16="http://schemas.microsoft.com/office/drawing/2014/main" id="{4B3FCAAE-9357-4CBF-9D49-2E028B3EEE4B}"/>
              </a:ext>
            </a:extLst>
          </p:cNvPr>
          <p:cNvPicPr>
            <a:picLocks noChangeAspect="1"/>
          </p:cNvPicPr>
          <p:nvPr/>
        </p:nvPicPr>
        <p:blipFill>
          <a:blip r:embed="rId3"/>
          <a:stretch>
            <a:fillRect/>
          </a:stretch>
        </p:blipFill>
        <p:spPr>
          <a:xfrm>
            <a:off x="0" y="0"/>
            <a:ext cx="6276975" cy="3566843"/>
          </a:xfrm>
          <a:prstGeom prst="rect">
            <a:avLst/>
          </a:prstGeom>
        </p:spPr>
      </p:pic>
      <p:pic>
        <p:nvPicPr>
          <p:cNvPr id="5" name="Imagem 4">
            <a:extLst>
              <a:ext uri="{FF2B5EF4-FFF2-40B4-BE49-F238E27FC236}">
                <a16:creationId xmlns:a16="http://schemas.microsoft.com/office/drawing/2014/main" id="{13D919A8-C1AE-4712-8D80-04DFAFD10A8B}"/>
              </a:ext>
            </a:extLst>
          </p:cNvPr>
          <p:cNvPicPr>
            <a:picLocks noChangeAspect="1"/>
          </p:cNvPicPr>
          <p:nvPr/>
        </p:nvPicPr>
        <p:blipFill>
          <a:blip r:embed="rId4"/>
          <a:stretch>
            <a:fillRect/>
          </a:stretch>
        </p:blipFill>
        <p:spPr>
          <a:xfrm>
            <a:off x="6276975" y="2500314"/>
            <a:ext cx="5915025" cy="3995736"/>
          </a:xfrm>
          <a:prstGeom prst="rect">
            <a:avLst/>
          </a:prstGeom>
        </p:spPr>
      </p:pic>
      <p:pic>
        <p:nvPicPr>
          <p:cNvPr id="2" name="Imagem 1">
            <a:extLst>
              <a:ext uri="{FF2B5EF4-FFF2-40B4-BE49-F238E27FC236}">
                <a16:creationId xmlns:a16="http://schemas.microsoft.com/office/drawing/2014/main" id="{3CF9A8D9-2B93-4333-8173-C78304666787}"/>
              </a:ext>
            </a:extLst>
          </p:cNvPr>
          <p:cNvPicPr>
            <a:picLocks noChangeAspect="1"/>
          </p:cNvPicPr>
          <p:nvPr/>
        </p:nvPicPr>
        <p:blipFill>
          <a:blip r:embed="rId5"/>
          <a:stretch>
            <a:fillRect/>
          </a:stretch>
        </p:blipFill>
        <p:spPr>
          <a:xfrm>
            <a:off x="9426216" y="361950"/>
            <a:ext cx="2426418" cy="774259"/>
          </a:xfrm>
          <a:prstGeom prst="rect">
            <a:avLst/>
          </a:prstGeom>
        </p:spPr>
      </p:pic>
      <p:pic>
        <p:nvPicPr>
          <p:cNvPr id="6" name="Imagem 5">
            <a:extLst>
              <a:ext uri="{FF2B5EF4-FFF2-40B4-BE49-F238E27FC236}">
                <a16:creationId xmlns:a16="http://schemas.microsoft.com/office/drawing/2014/main" id="{0B88D68F-5259-4FE6-9B19-ACC72E155F47}"/>
              </a:ext>
            </a:extLst>
          </p:cNvPr>
          <p:cNvPicPr>
            <a:picLocks noChangeAspect="1"/>
          </p:cNvPicPr>
          <p:nvPr/>
        </p:nvPicPr>
        <p:blipFill>
          <a:blip r:embed="rId6"/>
          <a:stretch>
            <a:fillRect/>
          </a:stretch>
        </p:blipFill>
        <p:spPr>
          <a:xfrm>
            <a:off x="157217" y="5598005"/>
            <a:ext cx="3133616" cy="634039"/>
          </a:xfrm>
          <a:prstGeom prst="rect">
            <a:avLst/>
          </a:prstGeom>
        </p:spPr>
      </p:pic>
    </p:spTree>
    <p:extLst>
      <p:ext uri="{BB962C8B-B14F-4D97-AF65-F5344CB8AC3E}">
        <p14:creationId xmlns:p14="http://schemas.microsoft.com/office/powerpoint/2010/main" val="91410007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38" name="Retângulo 11"/>
          <p:cNvSpPr txBox="1"/>
          <p:nvPr/>
        </p:nvSpPr>
        <p:spPr>
          <a:xfrm>
            <a:off x="4943666" y="5731883"/>
            <a:ext cx="3229978"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a:latin typeface="Myriad Pro Cond"/>
                <a:ea typeface="Myriad Pro Cond"/>
                <a:cs typeface="Myriad Pro Cond"/>
                <a:sym typeface="Myriad Pro Cond"/>
              </a:defRPr>
            </a:lvl1pPr>
          </a:lstStyle>
          <a:p>
            <a:r>
              <a:t>Muito Obrigado</a:t>
            </a:r>
          </a:p>
        </p:txBody>
      </p:sp>
      <p:pic>
        <p:nvPicPr>
          <p:cNvPr id="2" name="Imagem 1">
            <a:extLst>
              <a:ext uri="{FF2B5EF4-FFF2-40B4-BE49-F238E27FC236}">
                <a16:creationId xmlns:a16="http://schemas.microsoft.com/office/drawing/2014/main" id="{C3C9FC07-105E-44A5-8035-5D4D16739D20}"/>
              </a:ext>
            </a:extLst>
          </p:cNvPr>
          <p:cNvPicPr>
            <a:picLocks noChangeAspect="1"/>
          </p:cNvPicPr>
          <p:nvPr/>
        </p:nvPicPr>
        <p:blipFill>
          <a:blip r:embed="rId3"/>
          <a:stretch>
            <a:fillRect/>
          </a:stretch>
        </p:blipFill>
        <p:spPr>
          <a:xfrm>
            <a:off x="4882791" y="3041870"/>
            <a:ext cx="2426418" cy="774259"/>
          </a:xfrm>
          <a:prstGeom prst="rect">
            <a:avLst/>
          </a:prstGeom>
        </p:spPr>
      </p:pic>
      <p:pic>
        <p:nvPicPr>
          <p:cNvPr id="3" name="Imagem 2">
            <a:extLst>
              <a:ext uri="{FF2B5EF4-FFF2-40B4-BE49-F238E27FC236}">
                <a16:creationId xmlns:a16="http://schemas.microsoft.com/office/drawing/2014/main" id="{A9801B01-3237-4549-94E5-A251403E0F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71" y="6097"/>
            <a:ext cx="12180457" cy="6432804"/>
          </a:xfrm>
          <a:prstGeom prst="rect">
            <a:avLst/>
          </a:prstGeom>
        </p:spPr>
      </p:pic>
      <p:pic>
        <p:nvPicPr>
          <p:cNvPr id="4" name="Imagem 3">
            <a:extLst>
              <a:ext uri="{FF2B5EF4-FFF2-40B4-BE49-F238E27FC236}">
                <a16:creationId xmlns:a16="http://schemas.microsoft.com/office/drawing/2014/main" id="{24345758-BBF7-45FB-AA25-181902436E00}"/>
              </a:ext>
            </a:extLst>
          </p:cNvPr>
          <p:cNvPicPr>
            <a:picLocks noChangeAspect="1"/>
          </p:cNvPicPr>
          <p:nvPr/>
        </p:nvPicPr>
        <p:blipFill>
          <a:blip r:embed="rId5"/>
          <a:stretch>
            <a:fillRect/>
          </a:stretch>
        </p:blipFill>
        <p:spPr>
          <a:xfrm>
            <a:off x="8801155" y="5735385"/>
            <a:ext cx="3133616" cy="634039"/>
          </a:xfrm>
          <a:prstGeom prst="rect">
            <a:avLst/>
          </a:prstGeom>
        </p:spPr>
      </p:pic>
    </p:spTree>
    <p:extLst>
      <p:ext uri="{BB962C8B-B14F-4D97-AF65-F5344CB8AC3E}">
        <p14:creationId xmlns:p14="http://schemas.microsoft.com/office/powerpoint/2010/main" val="65871229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38" name="Retângulo 11"/>
          <p:cNvSpPr txBox="1"/>
          <p:nvPr/>
        </p:nvSpPr>
        <p:spPr>
          <a:xfrm>
            <a:off x="4943666" y="5731883"/>
            <a:ext cx="3229978" cy="63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600">
                <a:latin typeface="Myriad Pro Cond"/>
                <a:ea typeface="Myriad Pro Cond"/>
                <a:cs typeface="Myriad Pro Cond"/>
                <a:sym typeface="Myriad Pro Cond"/>
              </a:defRPr>
            </a:lvl1pPr>
          </a:lstStyle>
          <a:p>
            <a:r>
              <a:t>Muito Obrigado</a:t>
            </a:r>
          </a:p>
        </p:txBody>
      </p:sp>
      <p:pic>
        <p:nvPicPr>
          <p:cNvPr id="2" name="Imagem 1">
            <a:extLst>
              <a:ext uri="{FF2B5EF4-FFF2-40B4-BE49-F238E27FC236}">
                <a16:creationId xmlns:a16="http://schemas.microsoft.com/office/drawing/2014/main" id="{C3C9FC07-105E-44A5-8035-5D4D16739D20}"/>
              </a:ext>
            </a:extLst>
          </p:cNvPr>
          <p:cNvPicPr>
            <a:picLocks noChangeAspect="1"/>
          </p:cNvPicPr>
          <p:nvPr/>
        </p:nvPicPr>
        <p:blipFill>
          <a:blip r:embed="rId3"/>
          <a:stretch>
            <a:fillRect/>
          </a:stretch>
        </p:blipFill>
        <p:spPr>
          <a:xfrm>
            <a:off x="4882791" y="3041870"/>
            <a:ext cx="2426418" cy="774259"/>
          </a:xfrm>
          <a:prstGeom prst="rect">
            <a:avLst/>
          </a:prstGeom>
        </p:spPr>
      </p:pic>
      <p:pic>
        <p:nvPicPr>
          <p:cNvPr id="3" name="Imagem 2">
            <a:extLst>
              <a:ext uri="{FF2B5EF4-FFF2-40B4-BE49-F238E27FC236}">
                <a16:creationId xmlns:a16="http://schemas.microsoft.com/office/drawing/2014/main" id="{EE06E1A3-B362-4550-87F1-DE8E58BFBEBD}"/>
              </a:ext>
            </a:extLst>
          </p:cNvPr>
          <p:cNvPicPr>
            <a:picLocks noChangeAspect="1"/>
          </p:cNvPicPr>
          <p:nvPr/>
        </p:nvPicPr>
        <p:blipFill>
          <a:blip r:embed="rId4"/>
          <a:stretch>
            <a:fillRect/>
          </a:stretch>
        </p:blipFill>
        <p:spPr>
          <a:xfrm>
            <a:off x="0" y="0"/>
            <a:ext cx="12192000" cy="6438900"/>
          </a:xfrm>
          <a:prstGeom prst="rect">
            <a:avLst/>
          </a:prstGeom>
        </p:spPr>
      </p:pic>
      <p:pic>
        <p:nvPicPr>
          <p:cNvPr id="4" name="Imagem 3">
            <a:extLst>
              <a:ext uri="{FF2B5EF4-FFF2-40B4-BE49-F238E27FC236}">
                <a16:creationId xmlns:a16="http://schemas.microsoft.com/office/drawing/2014/main" id="{C92E8E30-D102-4636-9F10-85B3B571163D}"/>
              </a:ext>
            </a:extLst>
          </p:cNvPr>
          <p:cNvPicPr>
            <a:picLocks noChangeAspect="1"/>
          </p:cNvPicPr>
          <p:nvPr/>
        </p:nvPicPr>
        <p:blipFill>
          <a:blip r:embed="rId5"/>
          <a:stretch>
            <a:fillRect/>
          </a:stretch>
        </p:blipFill>
        <p:spPr>
          <a:xfrm>
            <a:off x="1100192" y="5804861"/>
            <a:ext cx="3133616" cy="634039"/>
          </a:xfrm>
          <a:prstGeom prst="rect">
            <a:avLst/>
          </a:prstGeom>
        </p:spPr>
      </p:pic>
    </p:spTree>
    <p:extLst>
      <p:ext uri="{BB962C8B-B14F-4D97-AF65-F5344CB8AC3E}">
        <p14:creationId xmlns:p14="http://schemas.microsoft.com/office/powerpoint/2010/main" val="127212699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38" name="Retângulo 11"/>
          <p:cNvSpPr txBox="1"/>
          <p:nvPr/>
        </p:nvSpPr>
        <p:spPr>
          <a:xfrm>
            <a:off x="4943666" y="5731883"/>
            <a:ext cx="3229978" cy="63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600">
                <a:latin typeface="Myriad Pro Cond"/>
                <a:ea typeface="Myriad Pro Cond"/>
                <a:cs typeface="Myriad Pro Cond"/>
                <a:sym typeface="Myriad Pro Cond"/>
              </a:defRPr>
            </a:lvl1pPr>
          </a:lstStyle>
          <a:p>
            <a:r>
              <a:t>Muito Obrigado</a:t>
            </a:r>
          </a:p>
        </p:txBody>
      </p:sp>
      <p:pic>
        <p:nvPicPr>
          <p:cNvPr id="2" name="Imagem 1">
            <a:extLst>
              <a:ext uri="{FF2B5EF4-FFF2-40B4-BE49-F238E27FC236}">
                <a16:creationId xmlns:a16="http://schemas.microsoft.com/office/drawing/2014/main" id="{C3C9FC07-105E-44A5-8035-5D4D16739D20}"/>
              </a:ext>
            </a:extLst>
          </p:cNvPr>
          <p:cNvPicPr>
            <a:picLocks noChangeAspect="1"/>
          </p:cNvPicPr>
          <p:nvPr/>
        </p:nvPicPr>
        <p:blipFill>
          <a:blip r:embed="rId3"/>
          <a:stretch>
            <a:fillRect/>
          </a:stretch>
        </p:blipFill>
        <p:spPr>
          <a:xfrm>
            <a:off x="4882791" y="3041870"/>
            <a:ext cx="2426418" cy="774259"/>
          </a:xfrm>
          <a:prstGeom prst="rect">
            <a:avLst/>
          </a:prstGeom>
        </p:spPr>
      </p:pic>
      <p:pic>
        <p:nvPicPr>
          <p:cNvPr id="3" name="Imagem 2">
            <a:extLst>
              <a:ext uri="{FF2B5EF4-FFF2-40B4-BE49-F238E27FC236}">
                <a16:creationId xmlns:a16="http://schemas.microsoft.com/office/drawing/2014/main" id="{43ACA84F-491C-4373-98CA-A3F7AFAE5F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47" y="-55541"/>
            <a:ext cx="12185905" cy="6435681"/>
          </a:xfrm>
          <a:prstGeom prst="rect">
            <a:avLst/>
          </a:prstGeom>
        </p:spPr>
      </p:pic>
      <p:pic>
        <p:nvPicPr>
          <p:cNvPr id="4" name="Imagem 3">
            <a:extLst>
              <a:ext uri="{FF2B5EF4-FFF2-40B4-BE49-F238E27FC236}">
                <a16:creationId xmlns:a16="http://schemas.microsoft.com/office/drawing/2014/main" id="{9166E50A-121D-4B54-84A2-41E3F2AC6F8B}"/>
              </a:ext>
            </a:extLst>
          </p:cNvPr>
          <p:cNvPicPr>
            <a:picLocks noChangeAspect="1"/>
          </p:cNvPicPr>
          <p:nvPr/>
        </p:nvPicPr>
        <p:blipFill>
          <a:blip r:embed="rId5"/>
          <a:stretch>
            <a:fillRect/>
          </a:stretch>
        </p:blipFill>
        <p:spPr>
          <a:xfrm>
            <a:off x="8901167" y="5731883"/>
            <a:ext cx="3133616" cy="634039"/>
          </a:xfrm>
          <a:prstGeom prst="rect">
            <a:avLst/>
          </a:prstGeom>
        </p:spPr>
      </p:pic>
    </p:spTree>
    <p:extLst>
      <p:ext uri="{BB962C8B-B14F-4D97-AF65-F5344CB8AC3E}">
        <p14:creationId xmlns:p14="http://schemas.microsoft.com/office/powerpoint/2010/main" val="241414281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38" name="Retângulo 11"/>
          <p:cNvSpPr txBox="1"/>
          <p:nvPr/>
        </p:nvSpPr>
        <p:spPr>
          <a:xfrm>
            <a:off x="4943666" y="5731883"/>
            <a:ext cx="3229978"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a:latin typeface="Myriad Pro Cond"/>
                <a:ea typeface="Myriad Pro Cond"/>
                <a:cs typeface="Myriad Pro Cond"/>
                <a:sym typeface="Myriad Pro Cond"/>
              </a:defRPr>
            </a:lvl1pPr>
          </a:lstStyle>
          <a:p>
            <a:r>
              <a:t>Muito Obrigado</a:t>
            </a:r>
          </a:p>
        </p:txBody>
      </p:sp>
      <p:pic>
        <p:nvPicPr>
          <p:cNvPr id="2" name="Imagem 1">
            <a:extLst>
              <a:ext uri="{FF2B5EF4-FFF2-40B4-BE49-F238E27FC236}">
                <a16:creationId xmlns:a16="http://schemas.microsoft.com/office/drawing/2014/main" id="{C3C9FC07-105E-44A5-8035-5D4D16739D20}"/>
              </a:ext>
            </a:extLst>
          </p:cNvPr>
          <p:cNvPicPr>
            <a:picLocks noChangeAspect="1"/>
          </p:cNvPicPr>
          <p:nvPr/>
        </p:nvPicPr>
        <p:blipFill>
          <a:blip r:embed="rId3"/>
          <a:stretch>
            <a:fillRect/>
          </a:stretch>
        </p:blipFill>
        <p:spPr>
          <a:xfrm>
            <a:off x="4882791" y="3041870"/>
            <a:ext cx="2426418" cy="774259"/>
          </a:xfrm>
          <a:prstGeom prst="rect">
            <a:avLst/>
          </a:prstGeom>
        </p:spPr>
      </p:pic>
      <p:pic>
        <p:nvPicPr>
          <p:cNvPr id="3" name="Imagem 2">
            <a:extLst>
              <a:ext uri="{FF2B5EF4-FFF2-40B4-BE49-F238E27FC236}">
                <a16:creationId xmlns:a16="http://schemas.microsoft.com/office/drawing/2014/main" id="{66B30723-955E-4EA3-B9B0-0D9E765341B7}"/>
              </a:ext>
            </a:extLst>
          </p:cNvPr>
          <p:cNvPicPr>
            <a:picLocks noChangeAspect="1"/>
          </p:cNvPicPr>
          <p:nvPr/>
        </p:nvPicPr>
        <p:blipFill>
          <a:blip r:embed="rId4"/>
          <a:stretch>
            <a:fillRect/>
          </a:stretch>
        </p:blipFill>
        <p:spPr>
          <a:xfrm>
            <a:off x="18287" y="0"/>
            <a:ext cx="12155425" cy="6438900"/>
          </a:xfrm>
          <a:prstGeom prst="rect">
            <a:avLst/>
          </a:prstGeom>
        </p:spPr>
      </p:pic>
    </p:spTree>
    <p:extLst>
      <p:ext uri="{BB962C8B-B14F-4D97-AF65-F5344CB8AC3E}">
        <p14:creationId xmlns:p14="http://schemas.microsoft.com/office/powerpoint/2010/main" val="66983740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38" name="Retângulo 11"/>
          <p:cNvSpPr txBox="1"/>
          <p:nvPr/>
        </p:nvSpPr>
        <p:spPr>
          <a:xfrm>
            <a:off x="4943666" y="5731883"/>
            <a:ext cx="3229978" cy="63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600">
                <a:latin typeface="Myriad Pro Cond"/>
                <a:ea typeface="Myriad Pro Cond"/>
                <a:cs typeface="Myriad Pro Cond"/>
                <a:sym typeface="Myriad Pro Cond"/>
              </a:defRPr>
            </a:lvl1pPr>
          </a:lstStyle>
          <a:p>
            <a:r>
              <a:t>Muito Obrigado</a:t>
            </a:r>
          </a:p>
        </p:txBody>
      </p:sp>
      <p:pic>
        <p:nvPicPr>
          <p:cNvPr id="2" name="Imagem 1">
            <a:extLst>
              <a:ext uri="{FF2B5EF4-FFF2-40B4-BE49-F238E27FC236}">
                <a16:creationId xmlns:a16="http://schemas.microsoft.com/office/drawing/2014/main" id="{C3C9FC07-105E-44A5-8035-5D4D16739D20}"/>
              </a:ext>
            </a:extLst>
          </p:cNvPr>
          <p:cNvPicPr>
            <a:picLocks noChangeAspect="1"/>
          </p:cNvPicPr>
          <p:nvPr/>
        </p:nvPicPr>
        <p:blipFill>
          <a:blip r:embed="rId3"/>
          <a:stretch>
            <a:fillRect/>
          </a:stretch>
        </p:blipFill>
        <p:spPr>
          <a:xfrm>
            <a:off x="4882791" y="3041870"/>
            <a:ext cx="2426418" cy="774259"/>
          </a:xfrm>
          <a:prstGeom prst="rect">
            <a:avLst/>
          </a:prstGeom>
        </p:spPr>
      </p:pic>
      <p:pic>
        <p:nvPicPr>
          <p:cNvPr id="3" name="Imagem 2">
            <a:extLst>
              <a:ext uri="{FF2B5EF4-FFF2-40B4-BE49-F238E27FC236}">
                <a16:creationId xmlns:a16="http://schemas.microsoft.com/office/drawing/2014/main" id="{F7C5DAD0-75EE-4DA7-A03F-102255F37F6B}"/>
              </a:ext>
            </a:extLst>
          </p:cNvPr>
          <p:cNvPicPr>
            <a:picLocks noChangeAspect="1"/>
          </p:cNvPicPr>
          <p:nvPr/>
        </p:nvPicPr>
        <p:blipFill>
          <a:blip r:embed="rId4"/>
          <a:stretch>
            <a:fillRect/>
          </a:stretch>
        </p:blipFill>
        <p:spPr>
          <a:xfrm>
            <a:off x="0" y="6097"/>
            <a:ext cx="12192000" cy="6432804"/>
          </a:xfrm>
          <a:prstGeom prst="rect">
            <a:avLst/>
          </a:prstGeom>
        </p:spPr>
      </p:pic>
      <p:pic>
        <p:nvPicPr>
          <p:cNvPr id="4" name="Imagem 3">
            <a:extLst>
              <a:ext uri="{FF2B5EF4-FFF2-40B4-BE49-F238E27FC236}">
                <a16:creationId xmlns:a16="http://schemas.microsoft.com/office/drawing/2014/main" id="{0677073F-3994-4835-B25B-2ED77DB01836}"/>
              </a:ext>
            </a:extLst>
          </p:cNvPr>
          <p:cNvPicPr>
            <a:picLocks noChangeAspect="1"/>
          </p:cNvPicPr>
          <p:nvPr/>
        </p:nvPicPr>
        <p:blipFill>
          <a:blip r:embed="rId5"/>
          <a:stretch>
            <a:fillRect/>
          </a:stretch>
        </p:blipFill>
        <p:spPr>
          <a:xfrm>
            <a:off x="1171630" y="5804862"/>
            <a:ext cx="3133616" cy="634039"/>
          </a:xfrm>
          <a:prstGeom prst="rect">
            <a:avLst/>
          </a:prstGeom>
        </p:spPr>
      </p:pic>
    </p:spTree>
    <p:extLst>
      <p:ext uri="{BB962C8B-B14F-4D97-AF65-F5344CB8AC3E}">
        <p14:creationId xmlns:p14="http://schemas.microsoft.com/office/powerpoint/2010/main" val="5910515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32" name="Retângulo 4"/>
          <p:cNvSpPr/>
          <p:nvPr/>
        </p:nvSpPr>
        <p:spPr>
          <a:xfrm>
            <a:off x="0" y="588562"/>
            <a:ext cx="9241656" cy="896645"/>
          </a:xfrm>
          <a:prstGeom prst="rect">
            <a:avLst/>
          </a:prstGeom>
          <a:solidFill>
            <a:srgbClr val="E03E2F"/>
          </a:solidFill>
          <a:ln w="12700">
            <a:miter lim="400000"/>
          </a:ln>
        </p:spPr>
        <p:txBody>
          <a:bodyPr lIns="45719" rIns="45719" anchor="ctr"/>
          <a:lstStyle/>
          <a:p>
            <a:pPr algn="ctr">
              <a:defRPr>
                <a:solidFill>
                  <a:srgbClr val="FFFFFF"/>
                </a:solidFill>
              </a:defRPr>
            </a:pPr>
            <a:endParaRPr dirty="0"/>
          </a:p>
        </p:txBody>
      </p:sp>
      <p:sp>
        <p:nvSpPr>
          <p:cNvPr id="134" name="Retângulo 8"/>
          <p:cNvSpPr txBox="1"/>
          <p:nvPr/>
        </p:nvSpPr>
        <p:spPr>
          <a:xfrm>
            <a:off x="1014922" y="690375"/>
            <a:ext cx="92396" cy="658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150000"/>
              </a:lnSpc>
              <a:spcBef>
                <a:spcPts val="300"/>
              </a:spcBef>
              <a:defRPr sz="2800" b="1">
                <a:solidFill>
                  <a:srgbClr val="FFFFFF"/>
                </a:solidFill>
                <a:latin typeface="Myriad Pro Cond"/>
                <a:ea typeface="Myriad Pro Cond"/>
                <a:cs typeface="Myriad Pro Cond"/>
                <a:sym typeface="Myriad Pro Cond"/>
              </a:defRPr>
            </a:lvl1pPr>
          </a:lstStyle>
          <a:p>
            <a:endParaRPr dirty="0"/>
          </a:p>
        </p:txBody>
      </p:sp>
      <p:sp>
        <p:nvSpPr>
          <p:cNvPr id="135" name="Retângulo 10"/>
          <p:cNvSpPr txBox="1"/>
          <p:nvPr/>
        </p:nvSpPr>
        <p:spPr>
          <a:xfrm>
            <a:off x="1014922" y="2070817"/>
            <a:ext cx="8303878"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a:latin typeface="Myriad Pro Cond"/>
                <a:ea typeface="Myriad Pro Cond"/>
                <a:cs typeface="Myriad Pro Cond"/>
                <a:sym typeface="Myriad Pro Cond"/>
              </a:defRPr>
            </a:lvl1pPr>
          </a:lstStyle>
          <a:p>
            <a:endParaRPr dirty="0"/>
          </a:p>
        </p:txBody>
      </p:sp>
      <p:pic>
        <p:nvPicPr>
          <p:cNvPr id="6" name="Imagem 5">
            <a:extLst>
              <a:ext uri="{FF2B5EF4-FFF2-40B4-BE49-F238E27FC236}">
                <a16:creationId xmlns:a16="http://schemas.microsoft.com/office/drawing/2014/main" id="{D25E1D90-4A35-4F89-90EA-A392917D0BE7}"/>
              </a:ext>
            </a:extLst>
          </p:cNvPr>
          <p:cNvPicPr>
            <a:picLocks noChangeAspect="1"/>
          </p:cNvPicPr>
          <p:nvPr/>
        </p:nvPicPr>
        <p:blipFill>
          <a:blip r:embed="rId3"/>
          <a:stretch>
            <a:fillRect/>
          </a:stretch>
        </p:blipFill>
        <p:spPr>
          <a:xfrm>
            <a:off x="9579790" y="5616314"/>
            <a:ext cx="2426418" cy="774259"/>
          </a:xfrm>
          <a:prstGeom prst="rect">
            <a:avLst/>
          </a:prstGeom>
        </p:spPr>
      </p:pic>
      <p:sp>
        <p:nvSpPr>
          <p:cNvPr id="13" name="CaixaDeTexto 12">
            <a:extLst>
              <a:ext uri="{FF2B5EF4-FFF2-40B4-BE49-F238E27FC236}">
                <a16:creationId xmlns:a16="http://schemas.microsoft.com/office/drawing/2014/main" id="{0587302D-51E0-4366-916B-6095485F1EBB}"/>
              </a:ext>
            </a:extLst>
          </p:cNvPr>
          <p:cNvSpPr txBox="1"/>
          <p:nvPr/>
        </p:nvSpPr>
        <p:spPr>
          <a:xfrm>
            <a:off x="689372" y="670847"/>
            <a:ext cx="6093618" cy="4502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ct val="20000"/>
              </a:spcBef>
              <a:defRPr/>
            </a:pPr>
            <a:r>
              <a:rPr lang="pt-PT" altLang="pt-BR" sz="4000" b="1" dirty="0">
                <a:solidFill>
                  <a:schemeClr val="bg1"/>
                </a:solidFill>
                <a:latin typeface="Tahoma" pitchFamily="34" charset="0"/>
                <a:cs typeface="Times New Roman" pitchFamily="18" charset="0"/>
              </a:rPr>
              <a:t>De onde viemos...</a:t>
            </a:r>
          </a:p>
          <a:p>
            <a:pPr algn="ctr">
              <a:spcBef>
                <a:spcPct val="20000"/>
              </a:spcBef>
              <a:defRPr/>
            </a:pPr>
            <a:endParaRPr lang="pt-PT" altLang="pt-BR" sz="1050" b="1" dirty="0">
              <a:solidFill>
                <a:schemeClr val="bg1"/>
              </a:solidFill>
              <a:latin typeface="Tahoma" pitchFamily="34" charset="0"/>
              <a:cs typeface="Times New Roman" pitchFamily="18" charset="0"/>
            </a:endParaRPr>
          </a:p>
          <a:p>
            <a:pPr eaLnBrk="1" hangingPunct="1">
              <a:defRPr/>
            </a:pPr>
            <a:endParaRPr lang="pt-BR" sz="1800" dirty="0">
              <a:solidFill>
                <a:schemeClr val="bg1"/>
              </a:solidFill>
            </a:endParaRPr>
          </a:p>
          <a:p>
            <a:pPr eaLnBrk="1" hangingPunct="1">
              <a:defRPr/>
            </a:pPr>
            <a:endParaRPr lang="pt-BR" dirty="0">
              <a:solidFill>
                <a:schemeClr val="bg1"/>
              </a:solidFill>
            </a:endParaRPr>
          </a:p>
          <a:p>
            <a:pPr eaLnBrk="1" hangingPunct="1">
              <a:defRPr/>
            </a:pPr>
            <a:endParaRPr lang="pt-BR" sz="1800" dirty="0">
              <a:solidFill>
                <a:schemeClr val="bg1"/>
              </a:solidFill>
            </a:endParaRPr>
          </a:p>
          <a:p>
            <a:pPr marL="457200" indent="-457200">
              <a:buFontTx/>
              <a:buChar char="-"/>
              <a:defRPr/>
            </a:pPr>
            <a:r>
              <a:rPr lang="pt-BR" sz="2000" dirty="0"/>
              <a:t>OFICIO EMBAIXO DO BRAÇO</a:t>
            </a:r>
          </a:p>
          <a:p>
            <a:pPr marL="0" indent="0">
              <a:defRPr/>
            </a:pPr>
            <a:endParaRPr lang="pt-BR" sz="2000" dirty="0"/>
          </a:p>
          <a:p>
            <a:pPr marL="457200" indent="-457200">
              <a:buFontTx/>
              <a:buChar char="-"/>
              <a:defRPr/>
            </a:pPr>
            <a:r>
              <a:rPr lang="pt-BR" sz="2000" dirty="0"/>
              <a:t>O GMC DA CAIXA</a:t>
            </a:r>
          </a:p>
          <a:p>
            <a:pPr marL="0" indent="0" algn="ctr">
              <a:defRPr/>
            </a:pPr>
            <a:endParaRPr lang="pt-BR" sz="2000" dirty="0"/>
          </a:p>
          <a:p>
            <a:pPr marL="457200" indent="-457200">
              <a:buFontTx/>
              <a:buChar char="-"/>
              <a:defRPr/>
            </a:pPr>
            <a:r>
              <a:rPr lang="pt-BR" sz="2000" dirty="0"/>
              <a:t>O GURI DO COMPUTADOR</a:t>
            </a:r>
          </a:p>
          <a:p>
            <a:pPr marL="0" indent="0">
              <a:defRPr/>
            </a:pPr>
            <a:endParaRPr lang="pt-BR" sz="2000" dirty="0"/>
          </a:p>
          <a:p>
            <a:pPr marL="457200" indent="-457200">
              <a:buFontTx/>
              <a:buChar char="-"/>
              <a:defRPr/>
            </a:pPr>
            <a:r>
              <a:rPr lang="pt-BR" sz="2000" dirty="0"/>
              <a:t>COMO FUNCIONA?!...</a:t>
            </a:r>
          </a:p>
          <a:p>
            <a:pPr marL="0" indent="0" algn="ctr">
              <a:defRPr/>
            </a:pPr>
            <a:endParaRPr lang="pt-BR" sz="2000" dirty="0"/>
          </a:p>
          <a:p>
            <a:pPr marL="457200" indent="-457200">
              <a:buFontTx/>
              <a:buChar char="-"/>
              <a:defRPr/>
            </a:pPr>
            <a:r>
              <a:rPr lang="pt-BR" sz="2000" dirty="0"/>
              <a:t>ALGUÉM QUE  FAZ O “PROJETINHO”</a:t>
            </a:r>
          </a:p>
        </p:txBody>
      </p:sp>
      <p:pic>
        <p:nvPicPr>
          <p:cNvPr id="9" name="Imagem 8">
            <a:extLst>
              <a:ext uri="{FF2B5EF4-FFF2-40B4-BE49-F238E27FC236}">
                <a16:creationId xmlns:a16="http://schemas.microsoft.com/office/drawing/2014/main" id="{767EE51F-63C0-4116-A18A-119EEAE393DD}"/>
              </a:ext>
            </a:extLst>
          </p:cNvPr>
          <p:cNvPicPr>
            <a:picLocks noChangeAspect="1"/>
          </p:cNvPicPr>
          <p:nvPr/>
        </p:nvPicPr>
        <p:blipFill>
          <a:blip r:embed="rId4"/>
          <a:stretch>
            <a:fillRect/>
          </a:stretch>
        </p:blipFill>
        <p:spPr>
          <a:xfrm>
            <a:off x="8305839" y="1850553"/>
            <a:ext cx="1871634" cy="2737341"/>
          </a:xfrm>
          <a:prstGeom prst="rect">
            <a:avLst/>
          </a:prstGeom>
        </p:spPr>
      </p:pic>
      <p:pic>
        <p:nvPicPr>
          <p:cNvPr id="4" name="Imagem 3">
            <a:extLst>
              <a:ext uri="{FF2B5EF4-FFF2-40B4-BE49-F238E27FC236}">
                <a16:creationId xmlns:a16="http://schemas.microsoft.com/office/drawing/2014/main" id="{A3FC6080-4C3A-473E-9213-3A493C43BAEF}"/>
              </a:ext>
            </a:extLst>
          </p:cNvPr>
          <p:cNvPicPr>
            <a:picLocks noChangeAspect="1"/>
          </p:cNvPicPr>
          <p:nvPr/>
        </p:nvPicPr>
        <p:blipFill>
          <a:blip r:embed="rId5"/>
          <a:stretch>
            <a:fillRect/>
          </a:stretch>
        </p:blipFill>
        <p:spPr>
          <a:xfrm>
            <a:off x="185792" y="5748403"/>
            <a:ext cx="3133616" cy="634039"/>
          </a:xfrm>
          <a:prstGeom prst="rect">
            <a:avLst/>
          </a:prstGeom>
        </p:spPr>
      </p:pic>
    </p:spTree>
    <p:extLst>
      <p:ext uri="{BB962C8B-B14F-4D97-AF65-F5344CB8AC3E}">
        <p14:creationId xmlns:p14="http://schemas.microsoft.com/office/powerpoint/2010/main" val="2766006340"/>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38" name="Retângulo 11"/>
          <p:cNvSpPr txBox="1"/>
          <p:nvPr/>
        </p:nvSpPr>
        <p:spPr>
          <a:xfrm>
            <a:off x="4943666" y="5731883"/>
            <a:ext cx="9239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a:latin typeface="Myriad Pro Cond"/>
                <a:ea typeface="Myriad Pro Cond"/>
                <a:cs typeface="Myriad Pro Cond"/>
                <a:sym typeface="Myriad Pro Cond"/>
              </a:defRPr>
            </a:lvl1pPr>
          </a:lstStyle>
          <a:p>
            <a:endParaRPr dirty="0"/>
          </a:p>
        </p:txBody>
      </p:sp>
      <p:pic>
        <p:nvPicPr>
          <p:cNvPr id="2" name="Imagem 1">
            <a:extLst>
              <a:ext uri="{FF2B5EF4-FFF2-40B4-BE49-F238E27FC236}">
                <a16:creationId xmlns:a16="http://schemas.microsoft.com/office/drawing/2014/main" id="{C3C9FC07-105E-44A5-8035-5D4D16739D20}"/>
              </a:ext>
            </a:extLst>
          </p:cNvPr>
          <p:cNvPicPr>
            <a:picLocks noChangeAspect="1"/>
          </p:cNvPicPr>
          <p:nvPr/>
        </p:nvPicPr>
        <p:blipFill>
          <a:blip r:embed="rId3"/>
          <a:stretch>
            <a:fillRect/>
          </a:stretch>
        </p:blipFill>
        <p:spPr>
          <a:xfrm>
            <a:off x="9595792" y="5603955"/>
            <a:ext cx="2426418" cy="774259"/>
          </a:xfrm>
          <a:prstGeom prst="rect">
            <a:avLst/>
          </a:prstGeom>
        </p:spPr>
      </p:pic>
      <p:sp>
        <p:nvSpPr>
          <p:cNvPr id="6" name="CaixaDeTexto 5">
            <a:extLst>
              <a:ext uri="{FF2B5EF4-FFF2-40B4-BE49-F238E27FC236}">
                <a16:creationId xmlns:a16="http://schemas.microsoft.com/office/drawing/2014/main" id="{96FF2E5B-61D8-40AD-A2AD-2A174C8C3AA6}"/>
              </a:ext>
            </a:extLst>
          </p:cNvPr>
          <p:cNvSpPr txBox="1"/>
          <p:nvPr/>
        </p:nvSpPr>
        <p:spPr>
          <a:xfrm>
            <a:off x="2218134" y="479786"/>
            <a:ext cx="8611791"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eaLnBrk="1" hangingPunct="1">
              <a:defRPr/>
            </a:pPr>
            <a:r>
              <a:rPr lang="pt-BR" sz="2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FAÇA DIFERENÇA PARA MELHOR NA VIDAS DAS PESSOAS.</a:t>
            </a:r>
          </a:p>
        </p:txBody>
      </p:sp>
      <p:pic>
        <p:nvPicPr>
          <p:cNvPr id="4" name="Imagem 3">
            <a:extLst>
              <a:ext uri="{FF2B5EF4-FFF2-40B4-BE49-F238E27FC236}">
                <a16:creationId xmlns:a16="http://schemas.microsoft.com/office/drawing/2014/main" id="{E646DDB0-0542-4740-8E3C-9486E23C1792}"/>
              </a:ext>
            </a:extLst>
          </p:cNvPr>
          <p:cNvPicPr>
            <a:picLocks noChangeAspect="1"/>
          </p:cNvPicPr>
          <p:nvPr/>
        </p:nvPicPr>
        <p:blipFill>
          <a:blip r:embed="rId4"/>
          <a:stretch>
            <a:fillRect/>
          </a:stretch>
        </p:blipFill>
        <p:spPr>
          <a:xfrm>
            <a:off x="867753" y="849118"/>
            <a:ext cx="2700762" cy="2688569"/>
          </a:xfrm>
          <a:prstGeom prst="rect">
            <a:avLst/>
          </a:prstGeom>
        </p:spPr>
      </p:pic>
      <p:pic>
        <p:nvPicPr>
          <p:cNvPr id="1026" name="Picture 2" descr="Twitter 上的 Estuda.com：&quot;#PraCegoVer: Sucesso não tem a ver com o dinheiro  que você ganha. Tem a ver com a DIFERENÇA que você faz na vida das pessoas.  Michelle Obama . #estudacom #educação #">
            <a:extLst>
              <a:ext uri="{FF2B5EF4-FFF2-40B4-BE49-F238E27FC236}">
                <a16:creationId xmlns:a16="http://schemas.microsoft.com/office/drawing/2014/main" id="{AC161FD0-1F82-4D34-9F09-0DCD031BC0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8515" y="909944"/>
            <a:ext cx="5316173" cy="531617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553B410-3D33-42F7-B5BD-9F3240EA34EC}"/>
              </a:ext>
            </a:extLst>
          </p:cNvPr>
          <p:cNvPicPr>
            <a:picLocks noChangeAspect="1"/>
          </p:cNvPicPr>
          <p:nvPr/>
        </p:nvPicPr>
        <p:blipFill>
          <a:blip r:embed="rId6"/>
          <a:stretch>
            <a:fillRect/>
          </a:stretch>
        </p:blipFill>
        <p:spPr>
          <a:xfrm>
            <a:off x="79347" y="5774518"/>
            <a:ext cx="3133616" cy="634039"/>
          </a:xfrm>
          <a:prstGeom prst="rect">
            <a:avLst/>
          </a:prstGeom>
        </p:spPr>
      </p:pic>
    </p:spTree>
    <p:extLst>
      <p:ext uri="{BB962C8B-B14F-4D97-AF65-F5344CB8AC3E}">
        <p14:creationId xmlns:p14="http://schemas.microsoft.com/office/powerpoint/2010/main" val="51375714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2" name="Imagem 1">
            <a:extLst>
              <a:ext uri="{FF2B5EF4-FFF2-40B4-BE49-F238E27FC236}">
                <a16:creationId xmlns:a16="http://schemas.microsoft.com/office/drawing/2014/main" id="{C3C9FC07-105E-44A5-8035-5D4D16739D20}"/>
              </a:ext>
            </a:extLst>
          </p:cNvPr>
          <p:cNvPicPr>
            <a:picLocks noChangeAspect="1"/>
          </p:cNvPicPr>
          <p:nvPr/>
        </p:nvPicPr>
        <p:blipFill>
          <a:blip r:embed="rId3"/>
          <a:stretch>
            <a:fillRect/>
          </a:stretch>
        </p:blipFill>
        <p:spPr>
          <a:xfrm>
            <a:off x="9372792" y="5653076"/>
            <a:ext cx="2426418" cy="774259"/>
          </a:xfrm>
          <a:prstGeom prst="rect">
            <a:avLst/>
          </a:prstGeom>
        </p:spPr>
      </p:pic>
      <p:sp>
        <p:nvSpPr>
          <p:cNvPr id="6" name="CaixaDeTexto 5">
            <a:extLst>
              <a:ext uri="{FF2B5EF4-FFF2-40B4-BE49-F238E27FC236}">
                <a16:creationId xmlns:a16="http://schemas.microsoft.com/office/drawing/2014/main" id="{934AAC2A-F150-45F2-B65E-FD9FA6ABB421}"/>
              </a:ext>
            </a:extLst>
          </p:cNvPr>
          <p:cNvSpPr txBox="1"/>
          <p:nvPr/>
        </p:nvSpPr>
        <p:spPr>
          <a:xfrm>
            <a:off x="2546747" y="1411977"/>
            <a:ext cx="6093618" cy="1908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ctr">
              <a:buNone/>
              <a:defRPr/>
            </a:pPr>
            <a:r>
              <a:rPr lang="pt-BR" sz="3000" b="1" dirty="0">
                <a:solidFill>
                  <a:srgbClr val="0070C0"/>
                </a:solidFill>
                <a:latin typeface="Tahoma" panose="020B0604030504040204" pitchFamily="34" charset="0"/>
                <a:ea typeface="Tahoma" panose="020B0604030504040204" pitchFamily="34" charset="0"/>
                <a:cs typeface="Tahoma" panose="020B0604030504040204" pitchFamily="34" charset="0"/>
              </a:rPr>
              <a:t> OBRIGADA!</a:t>
            </a:r>
          </a:p>
          <a:p>
            <a:pPr marL="0" indent="0" algn="ctr">
              <a:buNone/>
              <a:defRPr/>
            </a:pPr>
            <a:endParaRPr lang="pt-BR" sz="3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0" indent="0" algn="ctr">
              <a:buNone/>
              <a:defRPr/>
            </a:pPr>
            <a:endParaRPr lang="pt-BR" dirty="0"/>
          </a:p>
          <a:p>
            <a:pPr marL="0" indent="0" algn="ctr">
              <a:buNone/>
              <a:defRPr/>
            </a:pPr>
            <a:endParaRPr lang="pt-BR"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a:buNone/>
              <a:defRPr/>
            </a:pPr>
            <a:endParaRPr lang="pt-BR"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m 4">
            <a:extLst>
              <a:ext uri="{FF2B5EF4-FFF2-40B4-BE49-F238E27FC236}">
                <a16:creationId xmlns:a16="http://schemas.microsoft.com/office/drawing/2014/main" id="{3F449CAA-1FBA-4DD8-A591-956BC5169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963" y="2504545"/>
            <a:ext cx="10233584" cy="2066527"/>
          </a:xfrm>
          <a:prstGeom prst="rect">
            <a:avLst/>
          </a:prstGeom>
        </p:spPr>
      </p:pic>
      <p:sp>
        <p:nvSpPr>
          <p:cNvPr id="10" name="CaixaDeTexto 9">
            <a:extLst>
              <a:ext uri="{FF2B5EF4-FFF2-40B4-BE49-F238E27FC236}">
                <a16:creationId xmlns:a16="http://schemas.microsoft.com/office/drawing/2014/main" id="{768E26BD-6CDC-495A-9BDB-CE5D8A4B722E}"/>
              </a:ext>
            </a:extLst>
          </p:cNvPr>
          <p:cNvSpPr txBox="1"/>
          <p:nvPr/>
        </p:nvSpPr>
        <p:spPr>
          <a:xfrm>
            <a:off x="2675334" y="5881605"/>
            <a:ext cx="609361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r">
              <a:buNone/>
              <a:defRPr/>
            </a:pPr>
            <a:r>
              <a:rPr lang="pt-BR" sz="18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COMACSC, </a:t>
            </a:r>
            <a:r>
              <a:rPr lang="pt-BR"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SETEMBRO</a:t>
            </a:r>
            <a:r>
              <a:rPr lang="pt-BR" sz="18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/2022</a:t>
            </a:r>
          </a:p>
        </p:txBody>
      </p:sp>
    </p:spTree>
    <p:extLst>
      <p:ext uri="{BB962C8B-B14F-4D97-AF65-F5344CB8AC3E}">
        <p14:creationId xmlns:p14="http://schemas.microsoft.com/office/powerpoint/2010/main" val="192637073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32" name="Retângulo 4"/>
          <p:cNvSpPr/>
          <p:nvPr/>
        </p:nvSpPr>
        <p:spPr>
          <a:xfrm>
            <a:off x="0" y="593439"/>
            <a:ext cx="9241656" cy="896645"/>
          </a:xfrm>
          <a:prstGeom prst="rect">
            <a:avLst/>
          </a:prstGeom>
          <a:solidFill>
            <a:srgbClr val="E03E2F"/>
          </a:solidFill>
          <a:ln w="12700">
            <a:miter lim="400000"/>
          </a:ln>
        </p:spPr>
        <p:txBody>
          <a:bodyPr lIns="45719" rIns="45719" anchor="ctr"/>
          <a:lstStyle/>
          <a:p>
            <a:pPr algn="ctr">
              <a:defRPr>
                <a:solidFill>
                  <a:srgbClr val="FFFFFF"/>
                </a:solidFill>
              </a:defRPr>
            </a:pPr>
            <a:r>
              <a:rPr lang="pt-BR" altLang="pt-BR" sz="4000" b="1" dirty="0">
                <a:solidFill>
                  <a:schemeClr val="bg1"/>
                </a:solidFill>
                <a:latin typeface="Tahoma" panose="020B0604030504040204" pitchFamily="34" charset="0"/>
                <a:ea typeface="Tahoma" panose="020B0604030504040204" pitchFamily="34" charset="0"/>
                <a:cs typeface="Tahoma" panose="020B0604030504040204" pitchFamily="34" charset="0"/>
              </a:rPr>
              <a:t>EM</a:t>
            </a:r>
            <a:r>
              <a:rPr lang="pt-BR" altLang="pt-BR" sz="4500" b="1" dirty="0">
                <a:solidFill>
                  <a:schemeClr val="bg1"/>
                </a:solidFill>
                <a:latin typeface="Tahoma" panose="020B0604030504040204" pitchFamily="34" charset="0"/>
                <a:ea typeface="Tahoma" panose="020B0604030504040204" pitchFamily="34" charset="0"/>
                <a:cs typeface="Tahoma" panose="020B0604030504040204" pitchFamily="34" charset="0"/>
              </a:rPr>
              <a:t> BUSCA DO CAMINHO...</a:t>
            </a:r>
            <a:endParaRPr sz="4500" dirty="0">
              <a:solidFill>
                <a:schemeClr val="bg1"/>
              </a:solidFill>
            </a:endParaRPr>
          </a:p>
        </p:txBody>
      </p:sp>
      <p:sp>
        <p:nvSpPr>
          <p:cNvPr id="134" name="Retângulo 8"/>
          <p:cNvSpPr txBox="1"/>
          <p:nvPr/>
        </p:nvSpPr>
        <p:spPr>
          <a:xfrm>
            <a:off x="2428875" y="712345"/>
            <a:ext cx="2310858" cy="658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nSpc>
                <a:spcPct val="150000"/>
              </a:lnSpc>
              <a:spcBef>
                <a:spcPts val="300"/>
              </a:spcBef>
              <a:defRPr sz="2800" b="1">
                <a:solidFill>
                  <a:srgbClr val="FFFFFF"/>
                </a:solidFill>
                <a:latin typeface="Myriad Pro Cond"/>
                <a:ea typeface="Myriad Pro Cond"/>
                <a:cs typeface="Myriad Pro Cond"/>
                <a:sym typeface="Myriad Pro Cond"/>
              </a:defRPr>
            </a:lvl1pPr>
          </a:lstStyle>
          <a:p>
            <a:pPr algn="ctr" eaLnBrk="1" hangingPunct="1">
              <a:defRPr/>
            </a:pPr>
            <a:endParaRPr lang="pt-BR" dirty="0">
              <a:latin typeface="Arial" charset="0"/>
            </a:endParaRPr>
          </a:p>
        </p:txBody>
      </p:sp>
      <p:sp>
        <p:nvSpPr>
          <p:cNvPr id="135" name="Retângulo 10"/>
          <p:cNvSpPr txBox="1"/>
          <p:nvPr/>
        </p:nvSpPr>
        <p:spPr>
          <a:xfrm>
            <a:off x="1014922" y="2070817"/>
            <a:ext cx="8303878"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latin typeface="Myriad Pro Cond"/>
                <a:ea typeface="Myriad Pro Cond"/>
                <a:cs typeface="Myriad Pro Cond"/>
                <a:sym typeface="Myriad Pro Cond"/>
              </a:defRPr>
            </a:lvl1pPr>
          </a:lstStyle>
          <a:p>
            <a:endParaRPr dirty="0"/>
          </a:p>
        </p:txBody>
      </p:sp>
      <p:pic>
        <p:nvPicPr>
          <p:cNvPr id="7" name="Imagem 6">
            <a:extLst>
              <a:ext uri="{FF2B5EF4-FFF2-40B4-BE49-F238E27FC236}">
                <a16:creationId xmlns:a16="http://schemas.microsoft.com/office/drawing/2014/main" id="{00CDAC52-A7C9-4774-B588-884FA2BA4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3395" y="5659704"/>
            <a:ext cx="2426805" cy="771316"/>
          </a:xfrm>
          <a:prstGeom prst="rect">
            <a:avLst/>
          </a:prstGeom>
        </p:spPr>
      </p:pic>
      <p:pic>
        <p:nvPicPr>
          <p:cNvPr id="5" name="Imagem 4">
            <a:extLst>
              <a:ext uri="{FF2B5EF4-FFF2-40B4-BE49-F238E27FC236}">
                <a16:creationId xmlns:a16="http://schemas.microsoft.com/office/drawing/2014/main" id="{94EA4E50-E3E1-4F62-9D12-DDD6C574D9BC}"/>
              </a:ext>
            </a:extLst>
          </p:cNvPr>
          <p:cNvPicPr>
            <a:picLocks noChangeAspect="1"/>
          </p:cNvPicPr>
          <p:nvPr/>
        </p:nvPicPr>
        <p:blipFill>
          <a:blip r:embed="rId4"/>
          <a:stretch>
            <a:fillRect/>
          </a:stretch>
        </p:blipFill>
        <p:spPr>
          <a:xfrm>
            <a:off x="1999685" y="1602701"/>
            <a:ext cx="7288621" cy="4542953"/>
          </a:xfrm>
          <a:prstGeom prst="rect">
            <a:avLst/>
          </a:prstGeom>
        </p:spPr>
      </p:pic>
      <p:pic>
        <p:nvPicPr>
          <p:cNvPr id="2" name="Imagem 1">
            <a:extLst>
              <a:ext uri="{FF2B5EF4-FFF2-40B4-BE49-F238E27FC236}">
                <a16:creationId xmlns:a16="http://schemas.microsoft.com/office/drawing/2014/main" id="{1E2A7E79-9C57-4459-B3C4-159C5C265683}"/>
              </a:ext>
            </a:extLst>
          </p:cNvPr>
          <p:cNvPicPr>
            <a:picLocks noChangeAspect="1"/>
          </p:cNvPicPr>
          <p:nvPr/>
        </p:nvPicPr>
        <p:blipFill>
          <a:blip r:embed="rId5"/>
          <a:stretch>
            <a:fillRect/>
          </a:stretch>
        </p:blipFill>
        <p:spPr>
          <a:xfrm>
            <a:off x="0" y="5839843"/>
            <a:ext cx="3133616" cy="634039"/>
          </a:xfrm>
          <a:prstGeom prst="rect">
            <a:avLst/>
          </a:prstGeom>
        </p:spPr>
      </p:pic>
    </p:spTree>
    <p:extLst>
      <p:ext uri="{BB962C8B-B14F-4D97-AF65-F5344CB8AC3E}">
        <p14:creationId xmlns:p14="http://schemas.microsoft.com/office/powerpoint/2010/main" val="135216995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32" name="Retângulo 4"/>
          <p:cNvSpPr/>
          <p:nvPr/>
        </p:nvSpPr>
        <p:spPr>
          <a:xfrm>
            <a:off x="-1" y="603683"/>
            <a:ext cx="10115216" cy="896645"/>
          </a:xfrm>
          <a:prstGeom prst="rect">
            <a:avLst/>
          </a:prstGeom>
          <a:solidFill>
            <a:srgbClr val="E03E2F"/>
          </a:solidFill>
          <a:ln w="12700">
            <a:miter lim="400000"/>
          </a:ln>
        </p:spPr>
        <p:txBody>
          <a:bodyPr lIns="45719" rIns="45719" anchor="ctr"/>
          <a:lstStyle/>
          <a:p>
            <a:pPr algn="ctr">
              <a:defRPr>
                <a:solidFill>
                  <a:srgbClr val="FFFFFF"/>
                </a:solidFill>
              </a:defRPr>
            </a:pPr>
            <a:endParaRPr dirty="0">
              <a:highlight>
                <a:srgbClr val="FFFF00"/>
              </a:highlight>
            </a:endParaRPr>
          </a:p>
        </p:txBody>
      </p:sp>
      <p:sp>
        <p:nvSpPr>
          <p:cNvPr id="134" name="Retângulo 8"/>
          <p:cNvSpPr txBox="1"/>
          <p:nvPr/>
        </p:nvSpPr>
        <p:spPr>
          <a:xfrm>
            <a:off x="816077" y="648929"/>
            <a:ext cx="9299137" cy="656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150000"/>
              </a:lnSpc>
              <a:spcBef>
                <a:spcPts val="300"/>
              </a:spcBef>
              <a:defRPr sz="2800" b="1">
                <a:solidFill>
                  <a:srgbClr val="FFFFFF"/>
                </a:solidFill>
                <a:latin typeface="Myriad Pro Cond"/>
                <a:ea typeface="Myriad Pro Cond"/>
                <a:cs typeface="Myriad Pro Cond"/>
                <a:sym typeface="Myriad Pro Cond"/>
              </a:defRPr>
            </a:lvl1pPr>
          </a:lstStyle>
          <a:p>
            <a:r>
              <a:rPr lang="pt-BR" altLang="pt-BR" sz="2800" b="1" dirty="0">
                <a:solidFill>
                  <a:schemeClr val="bg1"/>
                </a:solidFill>
                <a:latin typeface="Tahoma" panose="020B0604030504040204" pitchFamily="34" charset="0"/>
                <a:ea typeface="Tahoma" panose="020B0604030504040204" pitchFamily="34" charset="0"/>
                <a:cs typeface="Tahoma" panose="020B0604030504040204" pitchFamily="34" charset="0"/>
              </a:rPr>
              <a:t>FOMOS DESAFIADOS A ENCONTRAR O CAMINHO...</a:t>
            </a:r>
            <a:endParaRPr dirty="0">
              <a:solidFill>
                <a:schemeClr val="bg1"/>
              </a:solidFill>
            </a:endParaRPr>
          </a:p>
        </p:txBody>
      </p:sp>
      <p:sp>
        <p:nvSpPr>
          <p:cNvPr id="135" name="Retângulo 10"/>
          <p:cNvSpPr txBox="1"/>
          <p:nvPr/>
        </p:nvSpPr>
        <p:spPr>
          <a:xfrm>
            <a:off x="816077" y="1887675"/>
            <a:ext cx="10729682" cy="3170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800">
                <a:latin typeface="Myriad Pro Cond"/>
                <a:ea typeface="Myriad Pro Cond"/>
                <a:cs typeface="Myriad Pro Cond"/>
                <a:sym typeface="Myriad Pro Cond"/>
              </a:defRPr>
            </a:lvl1pPr>
          </a:lstStyle>
          <a:p>
            <a:pPr>
              <a:lnSpc>
                <a:spcPct val="150000"/>
              </a:lnSpc>
            </a:pPr>
            <a:r>
              <a:rPr lang="pt-BR" sz="2500" dirty="0"/>
              <a:t>* PLATAFORMA + BRASIL</a:t>
            </a:r>
          </a:p>
          <a:p>
            <a:pPr>
              <a:lnSpc>
                <a:spcPct val="150000"/>
              </a:lnSpc>
            </a:pPr>
            <a:r>
              <a:rPr lang="pt-BR" sz="2500" dirty="0"/>
              <a:t>* SIMEC, SIMOB, </a:t>
            </a:r>
            <a:r>
              <a:rPr lang="pt-BR" sz="2500" dirty="0" smtClean="0"/>
              <a:t>SIGTV, SIGEF </a:t>
            </a:r>
            <a:endParaRPr lang="pt-BR" sz="2500" dirty="0"/>
          </a:p>
          <a:p>
            <a:r>
              <a:rPr lang="pt-BR" sz="2500" dirty="0"/>
              <a:t>* TODOS OS PROGRAMAS QUE TEMOS QUE TRABALHAR DENTRO DA GESTÃO DE CONVÊNIOS E CONTRATOS DE REPASSE</a:t>
            </a:r>
          </a:p>
          <a:p>
            <a:pPr>
              <a:lnSpc>
                <a:spcPct val="150000"/>
              </a:lnSpc>
            </a:pPr>
            <a:r>
              <a:rPr lang="pt-BR" sz="2500" dirty="0"/>
              <a:t>* ATENDIMENTO A LEGISLAÇÃO VIGENTE</a:t>
            </a:r>
          </a:p>
          <a:p>
            <a:pPr>
              <a:lnSpc>
                <a:spcPct val="150000"/>
              </a:lnSpc>
            </a:pPr>
            <a:r>
              <a:rPr lang="pt-BR" sz="2500" dirty="0"/>
              <a:t>* MUITAS HORAS DEDICADAS A LEITURA</a:t>
            </a:r>
          </a:p>
        </p:txBody>
      </p:sp>
      <p:pic>
        <p:nvPicPr>
          <p:cNvPr id="3" name="Imagem 2">
            <a:extLst>
              <a:ext uri="{FF2B5EF4-FFF2-40B4-BE49-F238E27FC236}">
                <a16:creationId xmlns:a16="http://schemas.microsoft.com/office/drawing/2014/main" id="{1E7FDD55-F248-48E8-8CB9-C5654F6EBC6A}"/>
              </a:ext>
            </a:extLst>
          </p:cNvPr>
          <p:cNvPicPr>
            <a:picLocks noChangeAspect="1"/>
          </p:cNvPicPr>
          <p:nvPr/>
        </p:nvPicPr>
        <p:blipFill>
          <a:blip r:embed="rId3"/>
          <a:stretch>
            <a:fillRect/>
          </a:stretch>
        </p:blipFill>
        <p:spPr>
          <a:xfrm>
            <a:off x="10021038" y="5772149"/>
            <a:ext cx="2170962" cy="664169"/>
          </a:xfrm>
          <a:prstGeom prst="rect">
            <a:avLst/>
          </a:prstGeom>
        </p:spPr>
      </p:pic>
      <p:pic>
        <p:nvPicPr>
          <p:cNvPr id="2" name="Imagem 1">
            <a:extLst>
              <a:ext uri="{FF2B5EF4-FFF2-40B4-BE49-F238E27FC236}">
                <a16:creationId xmlns:a16="http://schemas.microsoft.com/office/drawing/2014/main" id="{16F8FA8F-C388-4CDC-81C6-BCD7D441E9D5}"/>
              </a:ext>
            </a:extLst>
          </p:cNvPr>
          <p:cNvPicPr>
            <a:picLocks noChangeAspect="1"/>
          </p:cNvPicPr>
          <p:nvPr/>
        </p:nvPicPr>
        <p:blipFill>
          <a:blip r:embed="rId4"/>
          <a:stretch>
            <a:fillRect/>
          </a:stretch>
        </p:blipFill>
        <p:spPr>
          <a:xfrm>
            <a:off x="-1" y="6254317"/>
            <a:ext cx="3133616" cy="634039"/>
          </a:xfrm>
          <a:prstGeom prst="rect">
            <a:avLst/>
          </a:prstGeom>
        </p:spPr>
      </p:pic>
    </p:spTree>
    <p:extLst>
      <p:ext uri="{BB962C8B-B14F-4D97-AF65-F5344CB8AC3E}">
        <p14:creationId xmlns:p14="http://schemas.microsoft.com/office/powerpoint/2010/main" val="257315609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sp>
        <p:nvSpPr>
          <p:cNvPr id="132" name="Retângulo 4"/>
          <p:cNvSpPr/>
          <p:nvPr/>
        </p:nvSpPr>
        <p:spPr>
          <a:xfrm>
            <a:off x="-1" y="603683"/>
            <a:ext cx="9241656" cy="896645"/>
          </a:xfrm>
          <a:prstGeom prst="rect">
            <a:avLst/>
          </a:prstGeom>
          <a:solidFill>
            <a:srgbClr val="E03E2F"/>
          </a:solidFill>
          <a:ln w="12700">
            <a:miter lim="400000"/>
          </a:ln>
        </p:spPr>
        <p:txBody>
          <a:bodyPr lIns="45719" rIns="45719" anchor="ctr"/>
          <a:lstStyle/>
          <a:p>
            <a:pPr algn="ctr">
              <a:defRPr>
                <a:solidFill>
                  <a:srgbClr val="FFFFFF"/>
                </a:solidFill>
              </a:defRPr>
            </a:pPr>
            <a:endParaRPr dirty="0"/>
          </a:p>
        </p:txBody>
      </p:sp>
      <p:sp>
        <p:nvSpPr>
          <p:cNvPr id="134" name="Retângulo 8"/>
          <p:cNvSpPr txBox="1"/>
          <p:nvPr/>
        </p:nvSpPr>
        <p:spPr>
          <a:xfrm>
            <a:off x="1014922" y="621551"/>
            <a:ext cx="2985578" cy="7376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150000"/>
              </a:lnSpc>
              <a:spcBef>
                <a:spcPts val="300"/>
              </a:spcBef>
              <a:defRPr sz="2800" b="1">
                <a:solidFill>
                  <a:srgbClr val="FFFFFF"/>
                </a:solidFill>
                <a:latin typeface="Myriad Pro Cond"/>
                <a:ea typeface="Myriad Pro Cond"/>
                <a:cs typeface="Myriad Pro Cond"/>
                <a:sym typeface="Myriad Pro Cond"/>
              </a:defRPr>
            </a:lvl1pPr>
          </a:lstStyle>
          <a:p>
            <a:r>
              <a:rPr lang="pt-BR" sz="3200" b="1" dirty="0">
                <a:solidFill>
                  <a:schemeClr val="bg1"/>
                </a:solidFill>
                <a:latin typeface="Tahoma" panose="020B0604030504040204" pitchFamily="34" charset="0"/>
                <a:ea typeface="Tahoma" panose="020B0604030504040204" pitchFamily="34" charset="0"/>
                <a:cs typeface="Tahoma" panose="020B0604030504040204" pitchFamily="34" charset="0"/>
              </a:rPr>
              <a:t>CHEGAMOS ?</a:t>
            </a:r>
            <a:endParaRPr sz="3200" dirty="0">
              <a:solidFill>
                <a:schemeClr val="bg1"/>
              </a:solidFill>
            </a:endParaRPr>
          </a:p>
        </p:txBody>
      </p:sp>
      <p:sp>
        <p:nvSpPr>
          <p:cNvPr id="135" name="Retângulo 10"/>
          <p:cNvSpPr txBox="1"/>
          <p:nvPr/>
        </p:nvSpPr>
        <p:spPr>
          <a:xfrm>
            <a:off x="1014922" y="1751374"/>
            <a:ext cx="8855568" cy="375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800">
                <a:latin typeface="Myriad Pro Cond"/>
                <a:ea typeface="Myriad Pro Cond"/>
                <a:cs typeface="Myriad Pro Cond"/>
                <a:sym typeface="Myriad Pro Cond"/>
              </a:defRPr>
            </a:lvl1pPr>
          </a:lstStyle>
          <a:p>
            <a:r>
              <a:rPr lang="pt-BR" b="1" dirty="0">
                <a:solidFill>
                  <a:schemeClr val="accent1">
                    <a:lumMod val="75000"/>
                  </a:schemeClr>
                </a:solidFill>
              </a:rPr>
              <a:t>O RECONHECIMENTO </a:t>
            </a:r>
            <a:endParaRPr lang="pt-BR" dirty="0"/>
          </a:p>
          <a:p>
            <a:pPr>
              <a:lnSpc>
                <a:spcPct val="150000"/>
              </a:lnSpc>
            </a:pPr>
            <a:r>
              <a:rPr lang="pt-BR" dirty="0"/>
              <a:t>* A FIGURA DOS PREFEITOS (AGENTE POLÍTICO)</a:t>
            </a:r>
          </a:p>
          <a:p>
            <a:pPr>
              <a:lnSpc>
                <a:spcPct val="150000"/>
              </a:lnSpc>
            </a:pPr>
            <a:r>
              <a:rPr lang="pt-BR" dirty="0"/>
              <a:t>* DA FIGURA DO GESTOR (AGENTE TÉCNICO)</a:t>
            </a:r>
          </a:p>
          <a:p>
            <a:pPr>
              <a:lnSpc>
                <a:spcPct val="150000"/>
              </a:lnSpc>
            </a:pPr>
            <a:r>
              <a:rPr lang="pt-BR" dirty="0"/>
              <a:t>* DO TRABALHO DE GESTÃO </a:t>
            </a:r>
            <a:r>
              <a:rPr lang="pt-BR" dirty="0" smtClean="0"/>
              <a:t>DE CONVÊNIOS</a:t>
            </a:r>
            <a:endParaRPr lang="pt-BR" dirty="0"/>
          </a:p>
          <a:p>
            <a:pPr>
              <a:lnSpc>
                <a:spcPct val="150000"/>
              </a:lnSpc>
            </a:pPr>
            <a:r>
              <a:rPr lang="pt-BR" dirty="0"/>
              <a:t>* DA CAPTAÇÃO DE RECURSOS (POLITICO E TÉCNICO)</a:t>
            </a:r>
          </a:p>
        </p:txBody>
      </p:sp>
      <p:pic>
        <p:nvPicPr>
          <p:cNvPr id="3" name="Imagem 2">
            <a:extLst>
              <a:ext uri="{FF2B5EF4-FFF2-40B4-BE49-F238E27FC236}">
                <a16:creationId xmlns:a16="http://schemas.microsoft.com/office/drawing/2014/main" id="{4EF03309-B506-4AA7-8D33-EEBED846FB67}"/>
              </a:ext>
            </a:extLst>
          </p:cNvPr>
          <p:cNvPicPr>
            <a:picLocks noChangeAspect="1"/>
          </p:cNvPicPr>
          <p:nvPr/>
        </p:nvPicPr>
        <p:blipFill>
          <a:blip r:embed="rId3"/>
          <a:stretch>
            <a:fillRect/>
          </a:stretch>
        </p:blipFill>
        <p:spPr>
          <a:xfrm>
            <a:off x="9497653" y="5413595"/>
            <a:ext cx="2426418" cy="774259"/>
          </a:xfrm>
          <a:prstGeom prst="rect">
            <a:avLst/>
          </a:prstGeom>
        </p:spPr>
      </p:pic>
      <p:pic>
        <p:nvPicPr>
          <p:cNvPr id="2" name="Imagem 1">
            <a:extLst>
              <a:ext uri="{FF2B5EF4-FFF2-40B4-BE49-F238E27FC236}">
                <a16:creationId xmlns:a16="http://schemas.microsoft.com/office/drawing/2014/main" id="{D754EB1B-3B43-4767-82F4-F8F22220D09B}"/>
              </a:ext>
            </a:extLst>
          </p:cNvPr>
          <p:cNvPicPr>
            <a:picLocks noChangeAspect="1"/>
          </p:cNvPicPr>
          <p:nvPr/>
        </p:nvPicPr>
        <p:blipFill>
          <a:blip r:embed="rId4"/>
          <a:stretch>
            <a:fillRect/>
          </a:stretch>
        </p:blipFill>
        <p:spPr>
          <a:xfrm>
            <a:off x="-1" y="5804861"/>
            <a:ext cx="3133616" cy="634039"/>
          </a:xfrm>
          <a:prstGeom prst="rect">
            <a:avLst/>
          </a:prstGeom>
        </p:spPr>
      </p:pic>
    </p:spTree>
    <p:extLst>
      <p:ext uri="{BB962C8B-B14F-4D97-AF65-F5344CB8AC3E}">
        <p14:creationId xmlns:p14="http://schemas.microsoft.com/office/powerpoint/2010/main" val="286099751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4" name="Imagem 3">
            <a:extLst>
              <a:ext uri="{FF2B5EF4-FFF2-40B4-BE49-F238E27FC236}">
                <a16:creationId xmlns:a16="http://schemas.microsoft.com/office/drawing/2014/main" id="{7025AF8D-8B3A-4A1C-A8CD-59BD19516B68}"/>
              </a:ext>
            </a:extLst>
          </p:cNvPr>
          <p:cNvPicPr>
            <a:picLocks noChangeAspect="1"/>
          </p:cNvPicPr>
          <p:nvPr/>
        </p:nvPicPr>
        <p:blipFill>
          <a:blip r:embed="rId3"/>
          <a:stretch>
            <a:fillRect/>
          </a:stretch>
        </p:blipFill>
        <p:spPr>
          <a:xfrm>
            <a:off x="9554804" y="5497952"/>
            <a:ext cx="2426418" cy="774259"/>
          </a:xfrm>
          <a:prstGeom prst="rect">
            <a:avLst/>
          </a:prstGeom>
        </p:spPr>
      </p:pic>
      <p:pic>
        <p:nvPicPr>
          <p:cNvPr id="5" name="Imagem 4">
            <a:extLst>
              <a:ext uri="{FF2B5EF4-FFF2-40B4-BE49-F238E27FC236}">
                <a16:creationId xmlns:a16="http://schemas.microsoft.com/office/drawing/2014/main" id="{D9EAAA57-9862-4374-BDCB-8E652FA52984}"/>
              </a:ext>
            </a:extLst>
          </p:cNvPr>
          <p:cNvPicPr>
            <a:picLocks noChangeAspect="1"/>
          </p:cNvPicPr>
          <p:nvPr/>
        </p:nvPicPr>
        <p:blipFill>
          <a:blip r:embed="rId4"/>
          <a:stretch>
            <a:fillRect/>
          </a:stretch>
        </p:blipFill>
        <p:spPr>
          <a:xfrm>
            <a:off x="0" y="523455"/>
            <a:ext cx="9242337" cy="896190"/>
          </a:xfrm>
          <a:prstGeom prst="rect">
            <a:avLst/>
          </a:prstGeom>
        </p:spPr>
      </p:pic>
      <p:sp>
        <p:nvSpPr>
          <p:cNvPr id="9" name="CaixaDeTexto 8">
            <a:extLst>
              <a:ext uri="{FF2B5EF4-FFF2-40B4-BE49-F238E27FC236}">
                <a16:creationId xmlns:a16="http://schemas.microsoft.com/office/drawing/2014/main" id="{7FAD54ED-4C17-4068-A4DE-462D13DC079F}"/>
              </a:ext>
            </a:extLst>
          </p:cNvPr>
          <p:cNvSpPr txBox="1"/>
          <p:nvPr/>
        </p:nvSpPr>
        <p:spPr>
          <a:xfrm>
            <a:off x="800100" y="656079"/>
            <a:ext cx="6143624" cy="6309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3500" b="1" dirty="0">
                <a:solidFill>
                  <a:schemeClr val="bg1"/>
                </a:solidFill>
                <a:latin typeface="Tahoma" panose="020B0604030504040204" pitchFamily="34" charset="0"/>
                <a:ea typeface="Tahoma" panose="020B0604030504040204" pitchFamily="34" charset="0"/>
                <a:cs typeface="Tahoma" panose="020B0604030504040204" pitchFamily="34" charset="0"/>
              </a:rPr>
              <a:t>PARA ONDE VAMOS... </a:t>
            </a:r>
          </a:p>
        </p:txBody>
      </p:sp>
      <p:pic>
        <p:nvPicPr>
          <p:cNvPr id="7" name="Imagem 6">
            <a:extLst>
              <a:ext uri="{FF2B5EF4-FFF2-40B4-BE49-F238E27FC236}">
                <a16:creationId xmlns:a16="http://schemas.microsoft.com/office/drawing/2014/main" id="{6504A938-559A-4C17-86B5-6D124622C549}"/>
              </a:ext>
            </a:extLst>
          </p:cNvPr>
          <p:cNvPicPr>
            <a:picLocks noChangeAspect="1"/>
          </p:cNvPicPr>
          <p:nvPr/>
        </p:nvPicPr>
        <p:blipFill>
          <a:blip r:embed="rId5"/>
          <a:stretch>
            <a:fillRect/>
          </a:stretch>
        </p:blipFill>
        <p:spPr>
          <a:xfrm>
            <a:off x="1214438" y="1483208"/>
            <a:ext cx="7803766" cy="4718713"/>
          </a:xfrm>
          <a:prstGeom prst="rect">
            <a:avLst/>
          </a:prstGeom>
        </p:spPr>
      </p:pic>
      <p:pic>
        <p:nvPicPr>
          <p:cNvPr id="2" name="Imagem 1">
            <a:extLst>
              <a:ext uri="{FF2B5EF4-FFF2-40B4-BE49-F238E27FC236}">
                <a16:creationId xmlns:a16="http://schemas.microsoft.com/office/drawing/2014/main" id="{A77428A3-493F-45BF-B229-E8F573252B88}"/>
              </a:ext>
            </a:extLst>
          </p:cNvPr>
          <p:cNvPicPr>
            <a:picLocks noChangeAspect="1"/>
          </p:cNvPicPr>
          <p:nvPr/>
        </p:nvPicPr>
        <p:blipFill>
          <a:blip r:embed="rId6"/>
          <a:stretch>
            <a:fillRect/>
          </a:stretch>
        </p:blipFill>
        <p:spPr>
          <a:xfrm>
            <a:off x="0" y="5748858"/>
            <a:ext cx="3133616" cy="634039"/>
          </a:xfrm>
          <a:prstGeom prst="rect">
            <a:avLst/>
          </a:prstGeom>
        </p:spPr>
      </p:pic>
    </p:spTree>
    <p:extLst>
      <p:ext uri="{BB962C8B-B14F-4D97-AF65-F5344CB8AC3E}">
        <p14:creationId xmlns:p14="http://schemas.microsoft.com/office/powerpoint/2010/main" val="98801751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4" name="Imagem 3">
            <a:extLst>
              <a:ext uri="{FF2B5EF4-FFF2-40B4-BE49-F238E27FC236}">
                <a16:creationId xmlns:a16="http://schemas.microsoft.com/office/drawing/2014/main" id="{7025AF8D-8B3A-4A1C-A8CD-59BD19516B68}"/>
              </a:ext>
            </a:extLst>
          </p:cNvPr>
          <p:cNvPicPr>
            <a:picLocks noChangeAspect="1"/>
          </p:cNvPicPr>
          <p:nvPr/>
        </p:nvPicPr>
        <p:blipFill>
          <a:blip r:embed="rId3"/>
          <a:stretch>
            <a:fillRect/>
          </a:stretch>
        </p:blipFill>
        <p:spPr>
          <a:xfrm>
            <a:off x="9554804" y="5497952"/>
            <a:ext cx="2426418" cy="774259"/>
          </a:xfrm>
          <a:prstGeom prst="rect">
            <a:avLst/>
          </a:prstGeom>
        </p:spPr>
      </p:pic>
      <p:pic>
        <p:nvPicPr>
          <p:cNvPr id="5" name="Imagem 4">
            <a:extLst>
              <a:ext uri="{FF2B5EF4-FFF2-40B4-BE49-F238E27FC236}">
                <a16:creationId xmlns:a16="http://schemas.microsoft.com/office/drawing/2014/main" id="{D9EAAA57-9862-4374-BDCB-8E652FA52984}"/>
              </a:ext>
            </a:extLst>
          </p:cNvPr>
          <p:cNvPicPr>
            <a:picLocks noChangeAspect="1"/>
          </p:cNvPicPr>
          <p:nvPr/>
        </p:nvPicPr>
        <p:blipFill>
          <a:blip r:embed="rId4"/>
          <a:stretch>
            <a:fillRect/>
          </a:stretch>
        </p:blipFill>
        <p:spPr>
          <a:xfrm>
            <a:off x="0" y="523455"/>
            <a:ext cx="9881435" cy="896190"/>
          </a:xfrm>
          <a:prstGeom prst="rect">
            <a:avLst/>
          </a:prstGeom>
        </p:spPr>
      </p:pic>
      <p:sp>
        <p:nvSpPr>
          <p:cNvPr id="6" name="CaixaDeTexto 5">
            <a:extLst>
              <a:ext uri="{FF2B5EF4-FFF2-40B4-BE49-F238E27FC236}">
                <a16:creationId xmlns:a16="http://schemas.microsoft.com/office/drawing/2014/main" id="{93F043BA-563A-4455-A37F-3B9CF0843216}"/>
              </a:ext>
            </a:extLst>
          </p:cNvPr>
          <p:cNvSpPr txBox="1"/>
          <p:nvPr/>
        </p:nvSpPr>
        <p:spPr>
          <a:xfrm>
            <a:off x="839123" y="523455"/>
            <a:ext cx="9042312"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2500" b="1" dirty="0">
                <a:solidFill>
                  <a:schemeClr val="bg1"/>
                </a:solidFill>
                <a:latin typeface="Tahoma" panose="020B0604030504040204" pitchFamily="34" charset="0"/>
                <a:ea typeface="Tahoma" panose="020B0604030504040204" pitchFamily="34" charset="0"/>
                <a:cs typeface="Tahoma" panose="020B0604030504040204" pitchFamily="34" charset="0"/>
              </a:rPr>
              <a:t>FATORES EXTERNOS  E INTERNOS (REDE DE RELACIONAMENTOS - VOCÊ NÃO TRABALHA SOZINHO) </a:t>
            </a:r>
          </a:p>
        </p:txBody>
      </p:sp>
      <p:pic>
        <p:nvPicPr>
          <p:cNvPr id="3" name="Imagem 2">
            <a:extLst>
              <a:ext uri="{FF2B5EF4-FFF2-40B4-BE49-F238E27FC236}">
                <a16:creationId xmlns:a16="http://schemas.microsoft.com/office/drawing/2014/main" id="{6ABAE31B-4321-47E2-9BF4-09CE0A556C71}"/>
              </a:ext>
            </a:extLst>
          </p:cNvPr>
          <p:cNvPicPr>
            <a:picLocks noChangeAspect="1"/>
          </p:cNvPicPr>
          <p:nvPr/>
        </p:nvPicPr>
        <p:blipFill>
          <a:blip r:embed="rId5"/>
          <a:stretch>
            <a:fillRect/>
          </a:stretch>
        </p:blipFill>
        <p:spPr>
          <a:xfrm>
            <a:off x="1328738" y="1497646"/>
            <a:ext cx="7072311" cy="4828838"/>
          </a:xfrm>
          <a:prstGeom prst="rect">
            <a:avLst/>
          </a:prstGeom>
        </p:spPr>
      </p:pic>
      <p:pic>
        <p:nvPicPr>
          <p:cNvPr id="2" name="Imagem 1">
            <a:extLst>
              <a:ext uri="{FF2B5EF4-FFF2-40B4-BE49-F238E27FC236}">
                <a16:creationId xmlns:a16="http://schemas.microsoft.com/office/drawing/2014/main" id="{88D5555C-8261-4D0C-9A37-C97BE66E0C09}"/>
              </a:ext>
            </a:extLst>
          </p:cNvPr>
          <p:cNvPicPr>
            <a:picLocks noChangeAspect="1"/>
          </p:cNvPicPr>
          <p:nvPr/>
        </p:nvPicPr>
        <p:blipFill>
          <a:blip r:embed="rId6"/>
          <a:stretch>
            <a:fillRect/>
          </a:stretch>
        </p:blipFill>
        <p:spPr>
          <a:xfrm>
            <a:off x="0" y="5986463"/>
            <a:ext cx="2632555" cy="532657"/>
          </a:xfrm>
          <a:prstGeom prst="rect">
            <a:avLst/>
          </a:prstGeom>
        </p:spPr>
      </p:pic>
    </p:spTree>
    <p:extLst>
      <p:ext uri="{BB962C8B-B14F-4D97-AF65-F5344CB8AC3E}">
        <p14:creationId xmlns:p14="http://schemas.microsoft.com/office/powerpoint/2010/main" val="60243720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m 3" descr="Imagem 3"/>
          <p:cNvPicPr>
            <a:picLocks noChangeAspect="1"/>
          </p:cNvPicPr>
          <p:nvPr/>
        </p:nvPicPr>
        <p:blipFill>
          <a:blip r:embed="rId2"/>
          <a:stretch>
            <a:fillRect/>
          </a:stretch>
        </p:blipFill>
        <p:spPr>
          <a:xfrm>
            <a:off x="0" y="6438900"/>
            <a:ext cx="12192000" cy="419100"/>
          </a:xfrm>
          <a:prstGeom prst="rect">
            <a:avLst/>
          </a:prstGeom>
          <a:ln w="12700">
            <a:miter lim="400000"/>
          </a:ln>
        </p:spPr>
      </p:pic>
      <p:pic>
        <p:nvPicPr>
          <p:cNvPr id="4" name="Imagem 3">
            <a:extLst>
              <a:ext uri="{FF2B5EF4-FFF2-40B4-BE49-F238E27FC236}">
                <a16:creationId xmlns:a16="http://schemas.microsoft.com/office/drawing/2014/main" id="{7025AF8D-8B3A-4A1C-A8CD-59BD19516B68}"/>
              </a:ext>
            </a:extLst>
          </p:cNvPr>
          <p:cNvPicPr>
            <a:picLocks noChangeAspect="1"/>
          </p:cNvPicPr>
          <p:nvPr/>
        </p:nvPicPr>
        <p:blipFill>
          <a:blip r:embed="rId3"/>
          <a:stretch>
            <a:fillRect/>
          </a:stretch>
        </p:blipFill>
        <p:spPr>
          <a:xfrm>
            <a:off x="9554804" y="5497952"/>
            <a:ext cx="2426418" cy="774259"/>
          </a:xfrm>
          <a:prstGeom prst="rect">
            <a:avLst/>
          </a:prstGeom>
        </p:spPr>
      </p:pic>
      <p:pic>
        <p:nvPicPr>
          <p:cNvPr id="5" name="Imagem 4">
            <a:extLst>
              <a:ext uri="{FF2B5EF4-FFF2-40B4-BE49-F238E27FC236}">
                <a16:creationId xmlns:a16="http://schemas.microsoft.com/office/drawing/2014/main" id="{D9EAAA57-9862-4374-BDCB-8E652FA52984}"/>
              </a:ext>
            </a:extLst>
          </p:cNvPr>
          <p:cNvPicPr>
            <a:picLocks noChangeAspect="1"/>
          </p:cNvPicPr>
          <p:nvPr/>
        </p:nvPicPr>
        <p:blipFill>
          <a:blip r:embed="rId4"/>
          <a:stretch>
            <a:fillRect/>
          </a:stretch>
        </p:blipFill>
        <p:spPr>
          <a:xfrm>
            <a:off x="0" y="523455"/>
            <a:ext cx="9881435" cy="896190"/>
          </a:xfrm>
          <a:prstGeom prst="rect">
            <a:avLst/>
          </a:prstGeom>
        </p:spPr>
      </p:pic>
      <p:sp>
        <p:nvSpPr>
          <p:cNvPr id="6" name="CaixaDeTexto 5">
            <a:extLst>
              <a:ext uri="{FF2B5EF4-FFF2-40B4-BE49-F238E27FC236}">
                <a16:creationId xmlns:a16="http://schemas.microsoft.com/office/drawing/2014/main" id="{93F043BA-563A-4455-A37F-3B9CF0843216}"/>
              </a:ext>
            </a:extLst>
          </p:cNvPr>
          <p:cNvSpPr txBox="1"/>
          <p:nvPr/>
        </p:nvSpPr>
        <p:spPr>
          <a:xfrm>
            <a:off x="839123" y="523455"/>
            <a:ext cx="9042312"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2500" b="1" dirty="0">
                <a:solidFill>
                  <a:schemeClr val="bg1"/>
                </a:solidFill>
                <a:latin typeface="Tahoma" panose="020B0604030504040204" pitchFamily="34" charset="0"/>
                <a:ea typeface="Tahoma" panose="020B0604030504040204" pitchFamily="34" charset="0"/>
                <a:cs typeface="Tahoma" panose="020B0604030504040204" pitchFamily="34" charset="0"/>
              </a:rPr>
              <a:t>FATORES EXTERNOS  E INTERNOS (REDE DE RELACIONAMENTOS - VOCÊ NÃO TRABALHA SOZINHO) </a:t>
            </a:r>
          </a:p>
        </p:txBody>
      </p:sp>
      <p:pic>
        <p:nvPicPr>
          <p:cNvPr id="7" name="Imagem 6">
            <a:extLst>
              <a:ext uri="{FF2B5EF4-FFF2-40B4-BE49-F238E27FC236}">
                <a16:creationId xmlns:a16="http://schemas.microsoft.com/office/drawing/2014/main" id="{B07BF493-39A2-435F-9812-7B85364E8C3B}"/>
              </a:ext>
            </a:extLst>
          </p:cNvPr>
          <p:cNvPicPr>
            <a:picLocks noChangeAspect="1"/>
          </p:cNvPicPr>
          <p:nvPr/>
        </p:nvPicPr>
        <p:blipFill>
          <a:blip r:embed="rId5"/>
          <a:stretch>
            <a:fillRect/>
          </a:stretch>
        </p:blipFill>
        <p:spPr>
          <a:xfrm>
            <a:off x="0" y="-57149"/>
            <a:ext cx="12192000" cy="6496050"/>
          </a:xfrm>
          <a:prstGeom prst="rect">
            <a:avLst/>
          </a:prstGeom>
        </p:spPr>
      </p:pic>
      <p:pic>
        <p:nvPicPr>
          <p:cNvPr id="8" name="Imagem 7">
            <a:extLst>
              <a:ext uri="{FF2B5EF4-FFF2-40B4-BE49-F238E27FC236}">
                <a16:creationId xmlns:a16="http://schemas.microsoft.com/office/drawing/2014/main" id="{0BF7F186-01F3-49BA-BEB8-CC9283EF4BE0}"/>
              </a:ext>
            </a:extLst>
          </p:cNvPr>
          <p:cNvPicPr>
            <a:picLocks noChangeAspect="1"/>
          </p:cNvPicPr>
          <p:nvPr/>
        </p:nvPicPr>
        <p:blipFill>
          <a:blip r:embed="rId6"/>
          <a:stretch>
            <a:fillRect/>
          </a:stretch>
        </p:blipFill>
        <p:spPr>
          <a:xfrm>
            <a:off x="0" y="5925711"/>
            <a:ext cx="2633700" cy="530398"/>
          </a:xfrm>
          <a:prstGeom prst="rect">
            <a:avLst/>
          </a:prstGeom>
        </p:spPr>
      </p:pic>
    </p:spTree>
    <p:extLst>
      <p:ext uri="{BB962C8B-B14F-4D97-AF65-F5344CB8AC3E}">
        <p14:creationId xmlns:p14="http://schemas.microsoft.com/office/powerpoint/2010/main" val="382392590"/>
      </p:ext>
    </p:extLst>
  </p:cSld>
  <p:clrMapOvr>
    <a:masterClrMapping/>
  </p:clrMapOvr>
  <p:transition spd="med"/>
</p:sld>
</file>

<file path=ppt/theme/theme1.xml><?xml version="1.0" encoding="utf-8"?>
<a:theme xmlns:a="http://schemas.openxmlformats.org/drawingml/2006/main" name="Tema do Office">
  <a:themeElements>
    <a:clrScheme name="Tema do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o Office">
      <a:majorFont>
        <a:latin typeface="Calibri"/>
        <a:ea typeface="Calibri"/>
        <a:cs typeface="Calibri"/>
      </a:majorFont>
      <a:minorFont>
        <a:latin typeface="Helvetica"/>
        <a:ea typeface="Helvetica"/>
        <a:cs typeface="Helvetica"/>
      </a:minorFont>
    </a:fontScheme>
    <a:fmtScheme name="Tema do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o Office">
  <a:themeElements>
    <a:clrScheme name="Tema do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o Office">
      <a:majorFont>
        <a:latin typeface="Calibri"/>
        <a:ea typeface="Calibri"/>
        <a:cs typeface="Calibri"/>
      </a:majorFont>
      <a:minorFont>
        <a:latin typeface="Helvetica"/>
        <a:ea typeface="Helvetica"/>
        <a:cs typeface="Helvetica"/>
      </a:minorFont>
    </a:fontScheme>
    <a:fmtScheme name="Tema do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375</TotalTime>
  <Words>595</Words>
  <Application>Microsoft Office PowerPoint</Application>
  <PresentationFormat>Widescreen</PresentationFormat>
  <Paragraphs>76</Paragraphs>
  <Slides>31</Slides>
  <Notes>0</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31</vt:i4>
      </vt:variant>
    </vt:vector>
  </HeadingPairs>
  <TitlesOfParts>
    <vt:vector size="42" baseType="lpstr">
      <vt:lpstr>Arial</vt:lpstr>
      <vt:lpstr>Arial</vt:lpstr>
      <vt:lpstr>Calibri</vt:lpstr>
      <vt:lpstr>Calibri Light</vt:lpstr>
      <vt:lpstr>Eras Bold ITC</vt:lpstr>
      <vt:lpstr>Helvetica</vt:lpstr>
      <vt:lpstr>Myriad Pro Black</vt:lpstr>
      <vt:lpstr>Myriad Pro Cond</vt:lpstr>
      <vt:lpstr>Tahoma</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Projetos</dc:creator>
  <cp:lastModifiedBy>usuario</cp:lastModifiedBy>
  <cp:revision>24</cp:revision>
  <dcterms:modified xsi:type="dcterms:W3CDTF">2022-09-14T20:20:25Z</dcterms:modified>
</cp:coreProperties>
</file>