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97" r:id="rId4"/>
    <p:sldId id="298" r:id="rId5"/>
    <p:sldId id="299" r:id="rId6"/>
    <p:sldId id="302" r:id="rId7"/>
    <p:sldId id="303" r:id="rId8"/>
    <p:sldId id="304" r:id="rId9"/>
    <p:sldId id="291" r:id="rId10"/>
    <p:sldId id="292" r:id="rId11"/>
    <p:sldId id="293" r:id="rId12"/>
    <p:sldId id="295" r:id="rId13"/>
    <p:sldId id="296" r:id="rId14"/>
    <p:sldId id="300" r:id="rId15"/>
    <p:sldId id="301" r:id="rId16"/>
    <p:sldId id="305" r:id="rId17"/>
    <p:sldId id="28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03" autoAdjust="0"/>
    <p:restoredTop sz="94660"/>
  </p:normalViewPr>
  <p:slideViewPr>
    <p:cSldViewPr snapToGrid="0">
      <p:cViewPr>
        <p:scale>
          <a:sx n="80" d="100"/>
          <a:sy n="80" d="100"/>
        </p:scale>
        <p:origin x="36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92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2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://www.sef.sc.gov.br/servicos/assunto/88/Emendas_Parlamentares_Estaduai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f.sc.gov.br/transparencia/relatorio/11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1300"/>
            <a:ext cx="12192000" cy="266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tângulo 2"/>
          <p:cNvSpPr txBox="1"/>
          <p:nvPr/>
        </p:nvSpPr>
        <p:spPr>
          <a:xfrm>
            <a:off x="1312606" y="2499905"/>
            <a:ext cx="10178687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6600">
                <a:solidFill>
                  <a:srgbClr val="3D62AA"/>
                </a:solidFill>
                <a:latin typeface="Myriad Pro Black"/>
                <a:ea typeface="Myriad Pro Black"/>
                <a:cs typeface="Myriad Pro Black"/>
                <a:sym typeface="Myriad Pro Black"/>
              </a:defRPr>
            </a:lvl1pPr>
          </a:lstStyle>
          <a:p>
            <a:pPr algn="ctr"/>
            <a:r>
              <a:rPr lang="pt-BR" sz="35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TRANSFERÊNCIAS DO GOVERNO DO ESTADO E EMENDAS PARLAMENTARES ESTADUAIS ALESC</a:t>
            </a:r>
            <a:endParaRPr lang="pt-BR" sz="3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3" descr="Imagem 3">
            <a:extLst>
              <a:ext uri="{FF2B5EF4-FFF2-40B4-BE49-F238E27FC236}">
                <a16:creationId xmlns:a16="http://schemas.microsoft.com/office/drawing/2014/main" id="{309EE97C-308A-4CA5-9540-C6D2AB04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3469599" y="3201705"/>
            <a:ext cx="21887305" cy="1142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3" descr="Imagem 3">
            <a:extLst>
              <a:ext uri="{FF2B5EF4-FFF2-40B4-BE49-F238E27FC236}">
                <a16:creationId xmlns:a16="http://schemas.microsoft.com/office/drawing/2014/main" id="{5E89A0C5-3612-49E0-B143-733499D3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00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912BC0-6F4A-4D0E-A6AE-1AB926C50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7" y="5958349"/>
            <a:ext cx="3138385" cy="6329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25AF8D-8B3A-4A1C-A8CD-59BD19516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662" y="5773099"/>
            <a:ext cx="2426418" cy="7742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24" y="1740769"/>
            <a:ext cx="6443662" cy="442263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1254994"/>
            <a:ext cx="5248275" cy="4857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92" y="3276600"/>
            <a:ext cx="1814232" cy="1219200"/>
          </a:xfrm>
          <a:prstGeom prst="rect">
            <a:avLst/>
          </a:prstGeom>
        </p:spPr>
      </p:pic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1888192" y="381000"/>
            <a:ext cx="8382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12.1 Emendas  Parlamentares – Deputados Estaduais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Imagem 5" descr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6079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389887" y="152400"/>
            <a:ext cx="866851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 Emendas 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Parlamentares – Deputados Estaduais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89887" y="783343"/>
            <a:ext cx="9619489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As emendas parlamentares entraram em vigor no Estado de Santa Catarina no ano de 2017, por meio da Emenda Constitucional nº 74, quando se tornaram de execução obrigatória. Contudo, a operacionalização e execução só aconteceu de fato no exercício financeiro de 2019; </a:t>
            </a:r>
            <a:r>
              <a:rPr lang="pt-BR" sz="2000" dirty="0">
                <a:solidFill>
                  <a:srgbClr val="FF0000"/>
                </a:solidFill>
              </a:rPr>
              <a:t>Foram pagas em 2020 as emendas de 2018 a 2022.</a:t>
            </a:r>
          </a:p>
          <a:p>
            <a:endParaRPr lang="pt-BR" sz="1500" dirty="0"/>
          </a:p>
          <a:p>
            <a:r>
              <a:rPr lang="pt-BR" sz="2000" dirty="0">
                <a:solidFill>
                  <a:srgbClr val="0070C0"/>
                </a:solidFill>
              </a:rPr>
              <a:t>A Lei de Diretrizes Orçamentárias anual estabelece o limite de até 35 (trinta e cinco) emendas por parlamentar, sendo que cada emenda deverá conter 1 (um) objeto e 1 (um) beneficiário; </a:t>
            </a:r>
          </a:p>
          <a:p>
            <a:endParaRPr lang="pt-BR" sz="1500" dirty="0">
              <a:solidFill>
                <a:srgbClr val="0070C0"/>
              </a:solidFill>
            </a:endParaRPr>
          </a:p>
          <a:p>
            <a:r>
              <a:rPr lang="pt-BR" sz="2000" dirty="0"/>
              <a:t>Cada emenda deverá ter valor mínimo R$100 mil. E cada parlamentar tem em média de R$8 </a:t>
            </a:r>
            <a:r>
              <a:rPr lang="pt-BR" sz="2000" dirty="0" smtClean="0"/>
              <a:t>milhões a </a:t>
            </a:r>
            <a:r>
              <a:rPr lang="pt-BR" sz="2000" dirty="0"/>
              <a:t>R$10 milhões (o valor varia conforme o limite de 1% da receita corrente líquida do ano, prevista no projeto de lei encaminhado pelo Poder Executivo);</a:t>
            </a:r>
          </a:p>
          <a:p>
            <a:endParaRPr lang="pt-BR" sz="1500" dirty="0">
              <a:solidFill>
                <a:srgbClr val="0070C0"/>
              </a:solidFill>
            </a:endParaRPr>
          </a:p>
          <a:p>
            <a:r>
              <a:rPr lang="pt-BR" sz="2000" b="1" dirty="0">
                <a:solidFill>
                  <a:srgbClr val="FF0000"/>
                </a:solidFill>
              </a:rPr>
              <a:t>As emendas parlamentares impositivas destinarão: </a:t>
            </a:r>
            <a:r>
              <a:rPr lang="pt-BR" sz="2000" dirty="0">
                <a:solidFill>
                  <a:srgbClr val="FF0000"/>
                </a:solidFill>
              </a:rPr>
              <a:t>I – no mínimo 25% (vinte e cinco por cento) do seu limite para as funções da saúde; II – no mínimo 25% (vinte e cinco por cento) para as funções da educação; e III – no máximo 50% (cinquenta por cento) para a execução das demais funções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4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4105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676400" y="152400"/>
            <a:ext cx="8382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Emendas 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Parlamentares – Deputados Estaduais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28800" y="819201"/>
            <a:ext cx="9302496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100" dirty="0"/>
              <a:t>Pertencerão ao ente federado no ato da efetiva transferência financeira; </a:t>
            </a:r>
          </a:p>
          <a:p>
            <a:endParaRPr lang="pt-BR" sz="2100" dirty="0"/>
          </a:p>
          <a:p>
            <a:r>
              <a:rPr lang="pt-BR" sz="2100" dirty="0"/>
              <a:t>Não integra a receita do ente beneficiado para o cálculo dos limites da despesa com pessoal ativo e inativo e para fins de endividamento. </a:t>
            </a:r>
          </a:p>
          <a:p>
            <a:endParaRPr lang="pt-BR" sz="2100" dirty="0"/>
          </a:p>
          <a:p>
            <a:r>
              <a:rPr lang="pt-BR" sz="2100" dirty="0">
                <a:solidFill>
                  <a:srgbClr val="FF0000"/>
                </a:solidFill>
              </a:rPr>
              <a:t>IMPORTANTE! CUIDADO! </a:t>
            </a:r>
          </a:p>
          <a:p>
            <a:pPr marL="457200" indent="-457200">
              <a:buAutoNum type="arabicPeriod"/>
            </a:pPr>
            <a:r>
              <a:rPr lang="pt-BR" sz="2100" dirty="0"/>
              <a:t>Veda despesas com pessoal e encargos sociais relativas a ativos e inativos e com pensionistas; </a:t>
            </a:r>
          </a:p>
          <a:p>
            <a:pPr marL="457200" indent="-457200">
              <a:buAutoNum type="arabicPeriod"/>
            </a:pPr>
            <a:r>
              <a:rPr lang="pt-BR" sz="2100" dirty="0"/>
              <a:t>Veda gasto com serviço da dívida.</a:t>
            </a:r>
          </a:p>
          <a:p>
            <a:pPr marL="457200" indent="-457200">
              <a:buAutoNum type="arabicPeriod"/>
            </a:pPr>
            <a:r>
              <a:rPr lang="pt-BR" sz="2100" u="sng" dirty="0"/>
              <a:t>A partir de 2022 ficou obrigatório executar o objeto definido pelo parlamentar.</a:t>
            </a:r>
          </a:p>
          <a:p>
            <a:endParaRPr lang="pt-BR" sz="2100" dirty="0"/>
          </a:p>
          <a:p>
            <a:r>
              <a:rPr lang="pt-BR" sz="2100" u="sng" dirty="0">
                <a:solidFill>
                  <a:srgbClr val="FF0000"/>
                </a:solidFill>
              </a:rPr>
              <a:t>Para Municípios o governo do estado transformou as emendas em </a:t>
            </a:r>
            <a:r>
              <a:rPr lang="pt-BR" sz="2100" b="1" u="sng" dirty="0">
                <a:solidFill>
                  <a:srgbClr val="FF0000"/>
                </a:solidFill>
              </a:rPr>
              <a:t>TRANSFERÊNCIAS ESPECIAIS </a:t>
            </a:r>
            <a:r>
              <a:rPr lang="pt-BR" sz="2100" u="sng" dirty="0">
                <a:solidFill>
                  <a:srgbClr val="FF0000"/>
                </a:solidFill>
              </a:rPr>
              <a:t>que tem um regra de utilização mais simples e menos burocrática sem o uso </a:t>
            </a:r>
            <a:r>
              <a:rPr lang="pt-BR" sz="2100" u="sng" dirty="0" smtClean="0">
                <a:solidFill>
                  <a:srgbClr val="FF0000"/>
                </a:solidFill>
              </a:rPr>
              <a:t>do sistema </a:t>
            </a:r>
            <a:r>
              <a:rPr lang="pt-BR" sz="2100" u="sng" dirty="0">
                <a:solidFill>
                  <a:srgbClr val="FF0000"/>
                </a:solidFill>
              </a:rPr>
              <a:t>SIGEF.</a:t>
            </a:r>
          </a:p>
          <a:p>
            <a:endParaRPr lang="pt-BR" sz="2100" u="sng" dirty="0">
              <a:solidFill>
                <a:srgbClr val="FF0000"/>
              </a:solidFill>
            </a:endParaRPr>
          </a:p>
          <a:p>
            <a:r>
              <a:rPr lang="pt-BR" sz="2100" dirty="0">
                <a:solidFill>
                  <a:srgbClr val="0070C0"/>
                </a:solidFill>
              </a:rPr>
              <a:t>Entidades seguem o processo de Termo de Colaboração e Fomento pelo SIGEF (proposta, execução e prestação de contas);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5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8336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654452" y="3285994"/>
            <a:ext cx="3505200" cy="24206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\</a:t>
            </a:r>
          </a:p>
        </p:txBody>
      </p:sp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676400" y="152400"/>
            <a:ext cx="8382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Emendas 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Parlamentares –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TRANSFERÊNCIA ESPECIAL 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29" y="3668988"/>
            <a:ext cx="3374183" cy="20039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7671610" y="3265938"/>
            <a:ext cx="13559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Legislação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65127" y="902524"/>
            <a:ext cx="8731684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100" dirty="0"/>
              <a:t>Somente municípios recebem emendas especiais (entidades continuam tendo que fazer o procedimento via SIGEF; </a:t>
            </a:r>
            <a:r>
              <a:rPr lang="pt-BR" sz="2100" dirty="0">
                <a:solidFill>
                  <a:schemeClr val="accent2"/>
                </a:solidFill>
              </a:rPr>
              <a:t>(alguns parlamentares enviam recursos para os municípios executarem para entidades – Parecer FECAM contrário)</a:t>
            </a:r>
          </a:p>
          <a:p>
            <a:pPr marL="457200" indent="-457200">
              <a:buFontTx/>
              <a:buAutoNum type="arabicPeriod"/>
            </a:pPr>
            <a:endParaRPr lang="pt-BR" sz="2100" dirty="0"/>
          </a:p>
          <a:p>
            <a:r>
              <a:rPr lang="pt-BR" sz="2100" dirty="0" smtClean="0">
                <a:solidFill>
                  <a:srgbClr val="0070C0"/>
                </a:solidFill>
              </a:rPr>
              <a:t>Conforme orientação, os </a:t>
            </a:r>
            <a:r>
              <a:rPr lang="pt-BR" sz="2100" dirty="0">
                <a:solidFill>
                  <a:srgbClr val="0070C0"/>
                </a:solidFill>
              </a:rPr>
              <a:t>municípios abriram contas específicas para cada área (Saúde, Educação e Genérica </a:t>
            </a:r>
            <a:r>
              <a:rPr lang="pt-BR" sz="2100" dirty="0" smtClean="0">
                <a:solidFill>
                  <a:srgbClr val="0070C0"/>
                </a:solidFill>
              </a:rPr>
              <a:t> </a:t>
            </a:r>
            <a:r>
              <a:rPr lang="pt-BR" sz="2100" dirty="0">
                <a:solidFill>
                  <a:srgbClr val="0070C0"/>
                </a:solidFill>
              </a:rPr>
              <a:t>para as demais finalidades) e informaram ao Governo através dos Núcleos de Gestão de Convênios;</a:t>
            </a:r>
          </a:p>
          <a:p>
            <a:pPr marL="457200" indent="-457200">
              <a:buAutoNum type="arabicPeriod"/>
            </a:pPr>
            <a:endParaRPr lang="pt-BR" sz="2100" dirty="0"/>
          </a:p>
          <a:p>
            <a:r>
              <a:rPr lang="pt-BR" sz="2100" dirty="0"/>
              <a:t>O Estado processará o pagamento aos</a:t>
            </a:r>
          </a:p>
          <a:p>
            <a:r>
              <a:rPr lang="pt-BR" sz="2100" dirty="0"/>
              <a:t>municípios, sem necessidade de envio de                                                          plano de trabalho pelo município. </a:t>
            </a:r>
          </a:p>
          <a:p>
            <a:endParaRPr lang="pt-BR" sz="2100" dirty="0"/>
          </a:p>
          <a:p>
            <a:r>
              <a:rPr lang="pt-BR" sz="2100" dirty="0">
                <a:solidFill>
                  <a:srgbClr val="0070C0"/>
                </a:solidFill>
              </a:rPr>
              <a:t>Seguir todo o trâmite legal para execução                                                              dos objetos;</a:t>
            </a:r>
          </a:p>
          <a:p>
            <a:pPr marL="457200" indent="-457200">
              <a:buAutoNum type="arabicPeriod"/>
            </a:pPr>
            <a:endParaRPr lang="pt-BR" sz="2100" dirty="0"/>
          </a:p>
          <a:p>
            <a:r>
              <a:rPr lang="pt-BR" sz="2100" dirty="0">
                <a:solidFill>
                  <a:srgbClr val="FF0000"/>
                </a:solidFill>
              </a:rPr>
              <a:t>Não é necessário apresentação de prestação de contas ao Estado, mas organizar os documentos para os órgãos de controle.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7" name="Imagem 3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0515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12" y="795412"/>
            <a:ext cx="8359588" cy="36241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18" y="4419600"/>
            <a:ext cx="3399183" cy="2057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34612" y="4724401"/>
            <a:ext cx="40101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Cada ícone abrirá as emendas por ano, podendo consultar por município, entidade, região, parlamentar e ver o que foi pago e o que falta ser repassado.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6496050" y="46482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735231" y="304800"/>
            <a:ext cx="88392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Sistema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de Acompanhamento das Emendas  Parlamentares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SITE DA FAZENDA ESTADUAL</a:t>
            </a:r>
            <a:endParaRPr lang="pt-BR" sz="3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16506" y="1496259"/>
            <a:ext cx="68116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>
                <a:hlinkClick r:id="rId4"/>
              </a:rPr>
              <a:t>http://www.sef.sc.gov.br/servicos/assunto/88/Emendas_Parlamentares_Estaduais</a:t>
            </a:r>
            <a:r>
              <a:rPr lang="pt-BR" sz="1500" dirty="0"/>
              <a:t> 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6496050" y="51816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6496050" y="57150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553200" y="62484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m 12" descr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123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999744" y="304800"/>
            <a:ext cx="9574687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Sistema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de Acompanhamento das Emendas  Parlamentares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Emendas 2022</a:t>
            </a:r>
            <a:endParaRPr lang="pt-BR" sz="3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7" y="1225642"/>
            <a:ext cx="8939463" cy="461684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052125" y="6044652"/>
            <a:ext cx="862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(1)Pesquisa Visão consolidada, (2) Clicar no município e (3) DETALHE OBJETO EMENDAS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05500" y="1338938"/>
            <a:ext cx="3429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810000" y="4038600"/>
            <a:ext cx="304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787765" y="5372067"/>
            <a:ext cx="325531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Seta para a Direita 18"/>
          <p:cNvSpPr/>
          <p:nvPr/>
        </p:nvSpPr>
        <p:spPr>
          <a:xfrm flipH="1">
            <a:off x="5436253" y="1450124"/>
            <a:ext cx="363632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flipH="1">
            <a:off x="3276600" y="4130933"/>
            <a:ext cx="363632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8265695" y="5450501"/>
            <a:ext cx="381000" cy="2124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6601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999744" y="304800"/>
            <a:ext cx="99489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Sistema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de Acompanhamento das Emendas  </a:t>
            </a: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Parlamentares -  </a:t>
            </a: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mendas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2022</a:t>
            </a:r>
            <a:endParaRPr lang="pt-BR" sz="3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" name="Imagem 15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" y="896156"/>
            <a:ext cx="11454063" cy="55427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72000" y="896156"/>
            <a:ext cx="1191126" cy="5011349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52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3C9FC07-105E-44A5-8035-5D4D1673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792" y="5653076"/>
            <a:ext cx="2426418" cy="7742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4AAC2A-F150-45F2-B65E-FD9FA6ABB421}"/>
              </a:ext>
            </a:extLst>
          </p:cNvPr>
          <p:cNvSpPr txBox="1"/>
          <p:nvPr/>
        </p:nvSpPr>
        <p:spPr>
          <a:xfrm>
            <a:off x="0" y="1411977"/>
            <a:ext cx="12192000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pt-BR" sz="3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  <a:endParaRPr lang="pt-BR" sz="3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endParaRPr lang="pt-BR" sz="3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endParaRPr lang="pt-BR" dirty="0"/>
          </a:p>
          <a:p>
            <a:pPr marL="0" indent="0" algn="ctr">
              <a:buNone/>
              <a:defRPr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449CAA-1FBA-4DD8-A591-956BC5169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2504545"/>
            <a:ext cx="10262731" cy="20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7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676400" y="152400"/>
            <a:ext cx="8839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Transferências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Voluntárias:</a:t>
            </a:r>
          </a:p>
          <a:p>
            <a:pPr>
              <a:defRPr/>
            </a:pP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Convênios - </a:t>
            </a: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Transferências Especiais Voluntárias  (repasses dos órgãos do Governo do Estado</a:t>
            </a:r>
            <a:endParaRPr lang="pt-BR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335504"/>
            <a:ext cx="8703221" cy="5370095"/>
          </a:xfrm>
          <a:prstGeom prst="rect">
            <a:avLst/>
          </a:prstGeom>
        </p:spPr>
      </p:pic>
      <p:pic>
        <p:nvPicPr>
          <p:cNvPr id="4" name="Imagem 3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4269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676400" y="152400"/>
            <a:ext cx="87630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Transferências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Especiais – Plano Mil (somente para municípios)</a:t>
            </a:r>
          </a:p>
          <a:p>
            <a:pPr>
              <a:defRPr/>
            </a:pPr>
            <a:endParaRPr lang="pt-BR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1"/>
            <a:ext cx="8610600" cy="518159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133600" y="1524000"/>
            <a:ext cx="25908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em Curva para a Esquerda 1"/>
          <p:cNvSpPr/>
          <p:nvPr/>
        </p:nvSpPr>
        <p:spPr>
          <a:xfrm>
            <a:off x="4876800" y="3048000"/>
            <a:ext cx="838200" cy="1981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29000" y="57266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Consultar portarias publicadas </a:t>
            </a:r>
            <a:r>
              <a:rPr lang="pt-BR" dirty="0">
                <a:hlinkClick r:id="rId3"/>
              </a:rPr>
              <a:t>http://www.sef.sc.gov.br/transparencia/relatorio/117</a:t>
            </a:r>
            <a:r>
              <a:rPr lang="pt-BR" dirty="0"/>
              <a:t> </a:t>
            </a:r>
          </a:p>
        </p:txBody>
      </p:sp>
      <p:pic>
        <p:nvPicPr>
          <p:cNvPr id="7" name="Imagem 3" descr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5514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8413376" y="1732830"/>
            <a:ext cx="1981200" cy="2217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\</a:t>
            </a:r>
          </a:p>
        </p:txBody>
      </p:sp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676400" y="152401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Transferências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Especiais / Plano 1.000</a:t>
            </a:r>
          </a:p>
          <a:p>
            <a:pPr>
              <a:defRPr/>
            </a:pPr>
            <a:endParaRPr lang="pt-BR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30" y="685801"/>
            <a:ext cx="6687671" cy="393496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694330" y="4857356"/>
            <a:ext cx="949756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Plano 1.000 – R$1.000 por habitantes – Inicialmente selecionados 70 maiores municípios de </a:t>
            </a:r>
            <a:r>
              <a:rPr lang="pt-BR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Santa </a:t>
            </a:r>
            <a:r>
              <a:rPr lang="pt-BR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Catarina. Processo de Execução é o mesmo das Transferências Especiais de repasse do Governo do Estado.</a:t>
            </a:r>
          </a:p>
          <a:p>
            <a:pPr>
              <a:defRPr/>
            </a:pPr>
            <a:r>
              <a:rPr lang="pt-BR" dirty="0">
                <a:ln w="10541" cmpd="sng">
                  <a:solidFill>
                    <a:schemeClr val="tx1"/>
                  </a:solidFill>
                  <a:prstDash val="solid"/>
                </a:ln>
                <a:latin typeface="Calibri" pitchFamily="34" charset="0"/>
              </a:rPr>
              <a:t>Necessita abrir conta para cada repasse. Encaminhar licitação, prestação de contas simplificada de cada parcela recebida para receber a próxima</a:t>
            </a:r>
            <a:r>
              <a:rPr lang="pt-BR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641976" y="1984658"/>
            <a:ext cx="1600200" cy="175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Não confundir com Transferência Especial de Emenda Parlamentar</a:t>
            </a: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Imagem 3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3397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676400" y="152401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Transferências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Especiais / Plano 1.000</a:t>
            </a:r>
          </a:p>
          <a:p>
            <a:pPr>
              <a:defRPr/>
            </a:pPr>
            <a:endParaRPr lang="pt-BR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58934"/>
            <a:ext cx="6477000" cy="57696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2438400"/>
            <a:ext cx="2466975" cy="1447800"/>
          </a:xfrm>
          <a:prstGeom prst="rect">
            <a:avLst/>
          </a:prstGeom>
        </p:spPr>
      </p:pic>
      <p:pic>
        <p:nvPicPr>
          <p:cNvPr id="6" name="Imagem 5" descr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3128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427087" y="228600"/>
            <a:ext cx="8792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PORTAL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SCTRANSFERÊNCIAS </a:t>
            </a:r>
            <a:r>
              <a:rPr lang="pt-BR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https://sctransferencias.cge.sc.gov.br/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22239" y="1151021"/>
            <a:ext cx="794421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dirty="0" smtClean="0"/>
              <a:t>O portal é essencial para quem trabalha com o </a:t>
            </a:r>
            <a:r>
              <a:rPr lang="pt-BR" sz="2400" b="1" dirty="0" smtClean="0"/>
              <a:t> Sistema SIGEF para convênios e para Transferências Especiais.  </a:t>
            </a:r>
            <a:endParaRPr lang="pt-BR" sz="2400" b="1" dirty="0" smtClean="0"/>
          </a:p>
          <a:p>
            <a:pPr algn="just" fontAlgn="base"/>
            <a:endParaRPr lang="pt-BR" sz="200" b="1" dirty="0" smtClean="0"/>
          </a:p>
          <a:p>
            <a:pPr algn="just" fontAlgn="base"/>
            <a:endParaRPr lang="pt-BR" sz="200" b="1" dirty="0"/>
          </a:p>
          <a:p>
            <a:pPr algn="just" fontAlgn="base"/>
            <a:endParaRPr lang="pt-BR" sz="200" b="1" dirty="0" smtClean="0"/>
          </a:p>
          <a:p>
            <a:pPr algn="just" fontAlgn="base"/>
            <a:endParaRPr lang="pt-BR" sz="200" b="1" dirty="0"/>
          </a:p>
          <a:p>
            <a:pPr algn="just" fontAlgn="base"/>
            <a:endParaRPr lang="pt-BR" sz="200" b="1" dirty="0" smtClean="0"/>
          </a:p>
          <a:p>
            <a:pPr algn="just" fontAlgn="base"/>
            <a:endParaRPr lang="pt-BR" sz="200" b="1" dirty="0"/>
          </a:p>
          <a:p>
            <a:pPr algn="just" fontAlgn="base"/>
            <a:endParaRPr lang="pt-BR" sz="200" b="1" dirty="0" smtClean="0"/>
          </a:p>
          <a:p>
            <a:pPr algn="just" fontAlgn="base"/>
            <a:endParaRPr lang="pt-BR" sz="200" b="1" dirty="0"/>
          </a:p>
          <a:p>
            <a:pPr algn="just" fontAlgn="base"/>
            <a:r>
              <a:rPr lang="pt-BR" sz="2400" b="1" dirty="0" smtClean="0"/>
              <a:t>O site disponibiliza:</a:t>
            </a:r>
          </a:p>
          <a:p>
            <a:pPr algn="just" fontAlgn="base"/>
            <a:endParaRPr lang="pt-BR" sz="2400" b="1" dirty="0" smtClean="0"/>
          </a:p>
          <a:p>
            <a:pPr algn="just" fontAlgn="base"/>
            <a:r>
              <a:rPr lang="pt-BR" sz="2400" dirty="0" smtClean="0"/>
              <a:t>-   </a:t>
            </a:r>
            <a:r>
              <a:rPr lang="pt-BR" sz="2200" dirty="0" smtClean="0"/>
              <a:t>Orientações e legislação; Manuais e vídeos;</a:t>
            </a:r>
          </a:p>
          <a:p>
            <a:pPr marL="342900" indent="-342900" algn="just" fontAlgn="base">
              <a:buFontTx/>
              <a:buChar char="-"/>
            </a:pPr>
            <a:r>
              <a:rPr lang="pt-BR" sz="2200" dirty="0" smtClean="0">
                <a:solidFill>
                  <a:srgbClr val="0070C0"/>
                </a:solidFill>
              </a:rPr>
              <a:t>Glossário; Contatos;</a:t>
            </a:r>
          </a:p>
          <a:p>
            <a:pPr marL="342900" indent="-342900" algn="just" fontAlgn="base">
              <a:buFontTx/>
              <a:buChar char="-"/>
            </a:pPr>
            <a:r>
              <a:rPr lang="pt-BR" sz="2200" dirty="0" smtClean="0"/>
              <a:t>Consulta às transferências (você pode verificar suas propostas, convênios e também de outros órgãos que receberam recursos estaduais);</a:t>
            </a:r>
          </a:p>
          <a:p>
            <a:pPr marL="342900" indent="-342900" algn="just" fontAlgn="base">
              <a:buFontTx/>
              <a:buChar char="-"/>
            </a:pPr>
            <a:r>
              <a:rPr lang="pt-BR" sz="2200" dirty="0" smtClean="0">
                <a:solidFill>
                  <a:srgbClr val="0070C0"/>
                </a:solidFill>
              </a:rPr>
              <a:t>DART (verificar e emitir as certidões negativas e habilitações necessárias para firmar convênios e receber recursos);</a:t>
            </a:r>
          </a:p>
          <a:p>
            <a:pPr marL="342900" indent="-342900" algn="just" fontAlgn="base">
              <a:buFontTx/>
              <a:buChar char="-"/>
            </a:pPr>
            <a:r>
              <a:rPr lang="pt-BR" sz="2200" dirty="0" smtClean="0"/>
              <a:t>SIGEF WEB – Acessar o sistema SIGEF – Módulos Transferências;</a:t>
            </a:r>
          </a:p>
          <a:p>
            <a:pPr marL="342900" indent="-342900" algn="just" fontAlgn="base">
              <a:buFontTx/>
              <a:buChar char="-"/>
            </a:pPr>
            <a:r>
              <a:rPr lang="pt-BR" sz="2200" dirty="0" smtClean="0">
                <a:solidFill>
                  <a:srgbClr val="0070C0"/>
                </a:solidFill>
              </a:rPr>
              <a:t>PROGRAMAS E EDITAIS – Fazer consultas sem estar </a:t>
            </a:r>
            <a:r>
              <a:rPr lang="pt-BR" sz="2200" dirty="0" err="1" smtClean="0">
                <a:solidFill>
                  <a:srgbClr val="0070C0"/>
                </a:solidFill>
              </a:rPr>
              <a:t>logado</a:t>
            </a:r>
            <a:r>
              <a:rPr lang="pt-BR" sz="22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algn="just" fontAlgn="base">
              <a:buFontTx/>
              <a:buChar char="-"/>
            </a:pPr>
            <a:r>
              <a:rPr lang="pt-BR" sz="2200" dirty="0" smtClean="0"/>
              <a:t>PAINEL PRESTAÇÃO DE CONTAS (em fase de implantação)</a:t>
            </a:r>
            <a:endParaRPr lang="pt-BR" sz="2200" dirty="0"/>
          </a:p>
        </p:txBody>
      </p:sp>
      <p:pic>
        <p:nvPicPr>
          <p:cNvPr id="10" name="Imagem 9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8314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427087" y="228600"/>
            <a:ext cx="8792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PORTAL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SCTRANSFERÊNCIAS </a:t>
            </a:r>
            <a:r>
              <a:rPr lang="pt-BR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https://sctransferencias.cge.sc.gov.br/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87" y="898357"/>
            <a:ext cx="8619281" cy="459603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27221" y="5807850"/>
            <a:ext cx="988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O portal foi atualização com um ícone exclusivo para consultar as Transferências Especiais</a:t>
            </a: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308684" y="4102768"/>
            <a:ext cx="1239253" cy="1491916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Imagem 7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5148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427087" y="228600"/>
            <a:ext cx="8792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PORTAL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SCTRANSFERÊNCIAS </a:t>
            </a:r>
            <a:r>
              <a:rPr lang="pt-BR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https://sctransferencias.cge.sc.gov.br/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8" name="Imagem 7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1" y="786314"/>
            <a:ext cx="9709485" cy="809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189" y="1595939"/>
            <a:ext cx="7411453" cy="5095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7" y="2105526"/>
            <a:ext cx="11210925" cy="41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88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1676400" y="152400"/>
            <a:ext cx="8382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Emendas  </a:t>
            </a:r>
            <a:r>
              <a:rPr lang="pt-BR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</a:rPr>
              <a:t>Parlamentares – Deputados Estaduais</a:t>
            </a: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1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09625"/>
            <a:ext cx="8610600" cy="56292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705600" y="1524000"/>
            <a:ext cx="26670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6553200" y="3352800"/>
            <a:ext cx="609600" cy="9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8875058" y="3429001"/>
            <a:ext cx="497542" cy="1104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7803776" y="3543299"/>
            <a:ext cx="80682" cy="9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9270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819</Words>
  <Application>Microsoft Office PowerPoint</Application>
  <PresentationFormat>Widescreen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Myriad Pro Black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Projetos</dc:creator>
  <cp:lastModifiedBy>usuario</cp:lastModifiedBy>
  <cp:revision>38</cp:revision>
  <dcterms:modified xsi:type="dcterms:W3CDTF">2022-09-15T12:36:29Z</dcterms:modified>
</cp:coreProperties>
</file>