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Ex1.xml" ContentType="application/vnd.ms-office.chartex+xml"/>
  <Override PartName="/ppt/charts/colors5.xml" ContentType="application/vnd.ms-office.chartcolorstyle+xml"/>
  <Override PartName="/ppt/charts/style5.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 id="2147483678" r:id="rId5"/>
  </p:sldMasterIdLst>
  <p:notesMasterIdLst>
    <p:notesMasterId r:id="rId50"/>
  </p:notesMasterIdLst>
  <p:handoutMasterIdLst>
    <p:handoutMasterId r:id="rId51"/>
  </p:handoutMasterIdLst>
  <p:sldIdLst>
    <p:sldId id="402" r:id="rId6"/>
    <p:sldId id="400" r:id="rId7"/>
    <p:sldId id="407" r:id="rId8"/>
    <p:sldId id="409" r:id="rId9"/>
    <p:sldId id="404" r:id="rId10"/>
    <p:sldId id="486" r:id="rId11"/>
    <p:sldId id="408" r:id="rId12"/>
    <p:sldId id="473" r:id="rId13"/>
    <p:sldId id="476" r:id="rId14"/>
    <p:sldId id="403" r:id="rId15"/>
    <p:sldId id="484" r:id="rId16"/>
    <p:sldId id="314" r:id="rId17"/>
    <p:sldId id="296" r:id="rId18"/>
    <p:sldId id="411" r:id="rId19"/>
    <p:sldId id="319" r:id="rId20"/>
    <p:sldId id="485" r:id="rId21"/>
    <p:sldId id="488" r:id="rId22"/>
    <p:sldId id="487" r:id="rId23"/>
    <p:sldId id="410" r:id="rId24"/>
    <p:sldId id="413" r:id="rId25"/>
    <p:sldId id="421" r:id="rId26"/>
    <p:sldId id="422" r:id="rId27"/>
    <p:sldId id="423" r:id="rId28"/>
    <p:sldId id="424" r:id="rId29"/>
    <p:sldId id="425" r:id="rId30"/>
    <p:sldId id="427" r:id="rId31"/>
    <p:sldId id="317" r:id="rId32"/>
    <p:sldId id="434" r:id="rId33"/>
    <p:sldId id="462" r:id="rId34"/>
    <p:sldId id="461" r:id="rId35"/>
    <p:sldId id="463" r:id="rId36"/>
    <p:sldId id="464" r:id="rId37"/>
    <p:sldId id="477" r:id="rId38"/>
    <p:sldId id="465" r:id="rId39"/>
    <p:sldId id="466" r:id="rId40"/>
    <p:sldId id="467" r:id="rId41"/>
    <p:sldId id="479" r:id="rId42"/>
    <p:sldId id="478" r:id="rId43"/>
    <p:sldId id="481" r:id="rId44"/>
    <p:sldId id="482" r:id="rId45"/>
    <p:sldId id="483" r:id="rId46"/>
    <p:sldId id="480" r:id="rId47"/>
    <p:sldId id="311" r:id="rId48"/>
    <p:sldId id="295" r:id="rId49"/>
  </p:sldIdLst>
  <p:sldSz cx="12192000" cy="6858000"/>
  <p:notesSz cx="6888163" cy="10020300"/>
  <p:embeddedFontLst>
    <p:embeddedFont>
      <p:font typeface="Calibri Light" panose="020F0302020204030204" pitchFamily="34" charset="0"/>
      <p:regular r:id="rId52"/>
      <p:italic r:id="rId53"/>
    </p:embeddedFont>
    <p:embeddedFont>
      <p:font typeface="Poppins"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Raleway ExtraBold" panose="020B0604020202020204" charset="0"/>
      <p:bold r:id="rId62"/>
      <p:boldItalic r:id="rId63"/>
    </p:embeddedFont>
    <p:embeddedFont>
      <p:font typeface="Poppins Light" panose="020B0604020202020204" charset="0"/>
      <p:regular r:id="rId64"/>
      <p:italic r:id="rId65"/>
    </p:embeddedFont>
    <p:embeddedFont>
      <p:font typeface="Webdings" panose="05030102010509060703" pitchFamily="18" charset="2"/>
      <p:regular r:id="rId66"/>
    </p:embeddedFont>
    <p:embeddedFont>
      <p:font typeface="Raleway" panose="020B0604020202020204" charset="0"/>
      <p:regular r:id="rId67"/>
      <p:bold r:id="rId68"/>
      <p:italic r:id="rId69"/>
      <p:boldItalic r:id="rId7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F8FB6B"/>
    <a:srgbClr val="FCEB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83" d="100"/>
          <a:sy n="83" d="100"/>
        </p:scale>
        <p:origin x="667" y="-106"/>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handoutMaster" Target="handoutMasters/handoutMaster1.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4.fntdata"/><Relationship Id="rId7" Type="http://schemas.openxmlformats.org/officeDocument/2006/relationships/slide" Target="slides/slide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zefru\Documents\Z&#233;\MDS\GPTE\Dados%20GPTE%20por%20UF%2002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zefru\Documents\Z&#233;\MDS\GPTE\Dados%20GPTE%20por%20UF%20022023.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zefru\Documents\Z&#233;\MDS\GPTE\Dados%20GPTE%20por%20UF%2002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lineChart>
        <c:grouping val="standard"/>
        <c:varyColors val="0"/>
        <c:ser>
          <c:idx val="0"/>
          <c:order val="0"/>
          <c:tx>
            <c:strRef>
              <c:f>'Planilha1 (2)'!$B$40</c:f>
              <c:strCache>
                <c:ptCount val="1"/>
                <c:pt idx="0">
                  <c:v>Total</c:v>
                </c:pt>
              </c:strCache>
            </c:strRef>
          </c:tx>
          <c:spPr>
            <a:ln w="28575" cap="rnd">
              <a:solidFill>
                <a:schemeClr val="accent3"/>
              </a:solidFill>
              <a:round/>
            </a:ln>
            <a:effectLst/>
          </c:spPr>
          <c:marker>
            <c:symbol val="none"/>
          </c:marker>
          <c:dLbls>
            <c:dLbl>
              <c:idx val="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05D-4995-AD70-971C6D88FEE8}"/>
                </c:ext>
              </c:extLst>
            </c:dLbl>
            <c:dLbl>
              <c:idx val="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05D-4995-AD70-971C6D88FEE8}"/>
                </c:ext>
              </c:extLst>
            </c:dLbl>
            <c:dLbl>
              <c:idx val="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05D-4995-AD70-971C6D88FEE8}"/>
                </c:ext>
              </c:extLst>
            </c:dLbl>
            <c:dLbl>
              <c:idx val="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05D-4995-AD70-971C6D88FEE8}"/>
                </c:ext>
              </c:extLst>
            </c:dLbl>
            <c:dLbl>
              <c:idx val="8"/>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05D-4995-AD70-971C6D88FEE8}"/>
                </c:ext>
              </c:extLst>
            </c:dLbl>
            <c:dLbl>
              <c:idx val="1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05D-4995-AD70-971C6D88FEE8}"/>
                </c:ext>
              </c:extLst>
            </c:dLbl>
            <c:dLbl>
              <c:idx val="1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05D-4995-AD70-971C6D88FEE8}"/>
                </c:ext>
              </c:extLst>
            </c:dLbl>
            <c:dLbl>
              <c:idx val="1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05D-4995-AD70-971C6D88FEE8}"/>
                </c:ext>
              </c:extLst>
            </c:dLbl>
            <c:dLbl>
              <c:idx val="1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05D-4995-AD70-971C6D88FEE8}"/>
                </c:ext>
              </c:extLst>
            </c:dLbl>
            <c:dLbl>
              <c:idx val="18"/>
              <c:layout>
                <c:manualLayout>
                  <c:x val="-5.2932353989647636E-2"/>
                  <c:y val="-9.55219693757642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05D-4995-AD70-971C6D88FEE8}"/>
                </c:ext>
              </c:extLst>
            </c:dLbl>
            <c:dLbl>
              <c:idx val="20"/>
              <c:layout/>
              <c:dLblPos val="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B-E05D-4995-AD70-971C6D88FEE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mn-lt"/>
                    <a:ea typeface="+mn-ea"/>
                    <a:cs typeface="+mn-cs"/>
                  </a:defRPr>
                </a:pPr>
                <a:endParaRPr lang="pt-B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 (2)'!$A$41:$A$61</c:f>
              <c:numCache>
                <c:formatCode>mmm\-yy</c:formatCode>
                <c:ptCount val="21"/>
                <c:pt idx="0">
                  <c:v>41244</c:v>
                </c:pt>
                <c:pt idx="1">
                  <c:v>41426</c:v>
                </c:pt>
                <c:pt idx="2">
                  <c:v>41609</c:v>
                </c:pt>
                <c:pt idx="3">
                  <c:v>41791</c:v>
                </c:pt>
                <c:pt idx="4">
                  <c:v>41974</c:v>
                </c:pt>
                <c:pt idx="5">
                  <c:v>42156</c:v>
                </c:pt>
                <c:pt idx="6">
                  <c:v>42339</c:v>
                </c:pt>
                <c:pt idx="7">
                  <c:v>42522</c:v>
                </c:pt>
                <c:pt idx="8">
                  <c:v>42705</c:v>
                </c:pt>
                <c:pt idx="9">
                  <c:v>42887</c:v>
                </c:pt>
                <c:pt idx="10">
                  <c:v>43070</c:v>
                </c:pt>
                <c:pt idx="11">
                  <c:v>43252</c:v>
                </c:pt>
                <c:pt idx="12">
                  <c:v>43435</c:v>
                </c:pt>
                <c:pt idx="13">
                  <c:v>43617</c:v>
                </c:pt>
                <c:pt idx="14">
                  <c:v>43800</c:v>
                </c:pt>
                <c:pt idx="15">
                  <c:v>43983</c:v>
                </c:pt>
                <c:pt idx="16">
                  <c:v>44166</c:v>
                </c:pt>
                <c:pt idx="17">
                  <c:v>44348</c:v>
                </c:pt>
                <c:pt idx="18">
                  <c:v>44531</c:v>
                </c:pt>
                <c:pt idx="19">
                  <c:v>44713</c:v>
                </c:pt>
                <c:pt idx="20">
                  <c:v>44958</c:v>
                </c:pt>
              </c:numCache>
            </c:numRef>
          </c:cat>
          <c:val>
            <c:numRef>
              <c:f>'Planilha1 (2)'!$B$41:$B$61</c:f>
              <c:numCache>
                <c:formatCode>#,##0</c:formatCode>
                <c:ptCount val="21"/>
                <c:pt idx="0">
                  <c:v>542036</c:v>
                </c:pt>
                <c:pt idx="1">
                  <c:v>691365</c:v>
                </c:pt>
                <c:pt idx="2">
                  <c:v>1037789</c:v>
                </c:pt>
                <c:pt idx="3">
                  <c:v>1284232</c:v>
                </c:pt>
                <c:pt idx="4">
                  <c:v>1519360</c:v>
                </c:pt>
                <c:pt idx="5">
                  <c:v>1692100</c:v>
                </c:pt>
                <c:pt idx="6">
                  <c:v>1876204</c:v>
                </c:pt>
                <c:pt idx="7">
                  <c:v>2013904</c:v>
                </c:pt>
                <c:pt idx="8">
                  <c:v>2135077</c:v>
                </c:pt>
                <c:pt idx="9">
                  <c:v>2343067</c:v>
                </c:pt>
                <c:pt idx="10">
                  <c:v>2512006</c:v>
                </c:pt>
                <c:pt idx="11">
                  <c:v>2678841</c:v>
                </c:pt>
                <c:pt idx="12">
                  <c:v>2757450</c:v>
                </c:pt>
                <c:pt idx="13">
                  <c:v>2892303</c:v>
                </c:pt>
                <c:pt idx="14">
                  <c:v>3006226</c:v>
                </c:pt>
                <c:pt idx="15">
                  <c:v>3019036</c:v>
                </c:pt>
                <c:pt idx="16">
                  <c:v>3047465</c:v>
                </c:pt>
                <c:pt idx="17">
                  <c:v>3197671</c:v>
                </c:pt>
                <c:pt idx="18">
                  <c:v>3466185</c:v>
                </c:pt>
                <c:pt idx="19">
                  <c:v>3881170</c:v>
                </c:pt>
                <c:pt idx="20" formatCode="_-* #,##0_-;\-* #,##0_-;_-* &quot;-&quot;??_-;_-@_-">
                  <c:v>4419291</c:v>
                </c:pt>
              </c:numCache>
            </c:numRef>
          </c:val>
          <c:smooth val="0"/>
          <c:extLst>
            <c:ext xmlns:c16="http://schemas.microsoft.com/office/drawing/2014/chart" uri="{C3380CC4-5D6E-409C-BE32-E72D297353CC}">
              <c16:uniqueId val="{00000000-E05D-4995-AD70-971C6D88FEE8}"/>
            </c:ext>
          </c:extLst>
        </c:ser>
        <c:dLbls>
          <c:dLblPos val="t"/>
          <c:showLegendKey val="0"/>
          <c:showVal val="1"/>
          <c:showCatName val="0"/>
          <c:showSerName val="0"/>
          <c:showPercent val="0"/>
          <c:showBubbleSize val="0"/>
        </c:dLbls>
        <c:smooth val="0"/>
        <c:axId val="1198411872"/>
        <c:axId val="1198412592"/>
      </c:lineChart>
      <c:dateAx>
        <c:axId val="119841187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1198412592"/>
        <c:crosses val="autoZero"/>
        <c:auto val="1"/>
        <c:lblOffset val="100"/>
        <c:baseTimeUnit val="months"/>
        <c:majorUnit val="12"/>
        <c:majorTimeUnit val="months"/>
      </c:dateAx>
      <c:valAx>
        <c:axId val="1198412592"/>
        <c:scaling>
          <c:orientation val="minMax"/>
        </c:scaling>
        <c:delete val="1"/>
        <c:axPos val="l"/>
        <c:numFmt formatCode="#,##0" sourceLinked="1"/>
        <c:majorTickMark val="none"/>
        <c:minorTickMark val="none"/>
        <c:tickLblPos val="nextTo"/>
        <c:crossAx val="1198411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78920095007765"/>
          <c:y val="0.12859072144411504"/>
          <c:w val="0.43042159809984476"/>
          <c:h val="0.74690362809050259"/>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496-43FB-86DE-E8E2666B9F47}"/>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C496-43FB-86DE-E8E2666B9F47}"/>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Planilha1!$A$3:$A$4</c:f>
              <c:strCache>
                <c:ptCount val="2"/>
                <c:pt idx="0">
                  <c:v>Total no Cadastro Único</c:v>
                </c:pt>
                <c:pt idx="1">
                  <c:v>Total de GPTE</c:v>
                </c:pt>
              </c:strCache>
            </c:strRef>
          </c:cat>
          <c:val>
            <c:numRef>
              <c:f>Planilha1!$B$3:$B$4</c:f>
              <c:numCache>
                <c:formatCode>_-* #,##0_-;\-* #,##0_-;_-* "-"??_-;_-@_-</c:formatCode>
                <c:ptCount val="2"/>
                <c:pt idx="0">
                  <c:v>37532112</c:v>
                </c:pt>
                <c:pt idx="1">
                  <c:v>4419291</c:v>
                </c:pt>
              </c:numCache>
            </c:numRef>
          </c:val>
          <c:extLst>
            <c:ext xmlns:c16="http://schemas.microsoft.com/office/drawing/2014/chart" uri="{C3380CC4-5D6E-409C-BE32-E72D297353CC}">
              <c16:uniqueId val="{00000004-C496-43FB-86DE-E8E2666B9F4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1225981500476007"/>
          <c:y val="0.91434418376405568"/>
          <c:w val="0.77548036999047976"/>
          <c:h val="7.043045998358778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Planilha1!$A$22:$A$36</c:f>
              <c:strCache>
                <c:ptCount val="15"/>
                <c:pt idx="0">
                  <c:v>Agricultores familiares</c:v>
                </c:pt>
                <c:pt idx="1">
                  <c:v>Pescadores artesanais</c:v>
                </c:pt>
                <c:pt idx="2">
                  <c:v>Catadores de material reciclável</c:v>
                </c:pt>
                <c:pt idx="3">
                  <c:v>Quilombolas</c:v>
                </c:pt>
                <c:pt idx="4">
                  <c:v>Indígenas</c:v>
                </c:pt>
                <c:pt idx="5">
                  <c:v>Assentadas</c:v>
                </c:pt>
                <c:pt idx="6">
                  <c:v>Famílias de pessoas em situação de rua</c:v>
                </c:pt>
                <c:pt idx="7">
                  <c:v>Ribeirinhas</c:v>
                </c:pt>
                <c:pt idx="8">
                  <c:v>Extrativistas</c:v>
                </c:pt>
                <c:pt idx="9">
                  <c:v>Acampadas</c:v>
                </c:pt>
                <c:pt idx="10">
                  <c:v>Famílias de preso do sistema carcerário</c:v>
                </c:pt>
                <c:pt idx="11">
                  <c:v>Ciganas</c:v>
                </c:pt>
                <c:pt idx="12">
                  <c:v>Atingidas por empreendimentos</c:v>
                </c:pt>
                <c:pt idx="13">
                  <c:v>Comunidades de terreiro</c:v>
                </c:pt>
                <c:pt idx="14">
                  <c:v>Beneficiárias do PNCF</c:v>
                </c:pt>
              </c:strCache>
            </c:strRef>
          </c:cat>
          <c:val>
            <c:numRef>
              <c:f>Planilha1!$B$22:$B$36</c:f>
              <c:numCache>
                <c:formatCode>_-* #,##0_-;\-* #,##0_-;_-* "-"??_-;_-@_-</c:formatCode>
                <c:ptCount val="15"/>
                <c:pt idx="0">
                  <c:v>2575211</c:v>
                </c:pt>
                <c:pt idx="1">
                  <c:v>402449</c:v>
                </c:pt>
                <c:pt idx="2">
                  <c:v>323954</c:v>
                </c:pt>
                <c:pt idx="3">
                  <c:v>295393</c:v>
                </c:pt>
                <c:pt idx="4">
                  <c:v>239759</c:v>
                </c:pt>
                <c:pt idx="5">
                  <c:v>211753</c:v>
                </c:pt>
                <c:pt idx="6">
                  <c:v>199854</c:v>
                </c:pt>
                <c:pt idx="7">
                  <c:v>195592</c:v>
                </c:pt>
                <c:pt idx="8">
                  <c:v>63739</c:v>
                </c:pt>
                <c:pt idx="9">
                  <c:v>56792</c:v>
                </c:pt>
                <c:pt idx="10">
                  <c:v>35884</c:v>
                </c:pt>
                <c:pt idx="11">
                  <c:v>17696</c:v>
                </c:pt>
                <c:pt idx="12">
                  <c:v>17221</c:v>
                </c:pt>
                <c:pt idx="13">
                  <c:v>8385</c:v>
                </c:pt>
                <c:pt idx="14">
                  <c:v>5273</c:v>
                </c:pt>
              </c:numCache>
            </c:numRef>
          </c:val>
          <c:extLst>
            <c:ext xmlns:c16="http://schemas.microsoft.com/office/drawing/2014/chart" uri="{C3380CC4-5D6E-409C-BE32-E72D297353CC}">
              <c16:uniqueId val="{00000000-D6D2-400D-8288-3BD7D70AF8CC}"/>
            </c:ext>
          </c:extLst>
        </c:ser>
        <c:dLbls>
          <c:showLegendKey val="0"/>
          <c:showVal val="0"/>
          <c:showCatName val="0"/>
          <c:showSerName val="0"/>
          <c:showPercent val="0"/>
          <c:showBubbleSize val="0"/>
        </c:dLbls>
        <c:gapWidth val="50"/>
        <c:axId val="439389208"/>
        <c:axId val="1205979032"/>
      </c:barChart>
      <c:catAx>
        <c:axId val="439389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1205979032"/>
        <c:crosses val="autoZero"/>
        <c:auto val="1"/>
        <c:lblAlgn val="ctr"/>
        <c:lblOffset val="100"/>
        <c:noMultiLvlLbl val="0"/>
      </c:catAx>
      <c:valAx>
        <c:axId val="1205979032"/>
        <c:scaling>
          <c:orientation val="minMax"/>
        </c:scaling>
        <c:delete val="1"/>
        <c:axPos val="t"/>
        <c:numFmt formatCode="_-* #,##0_-;\-* #,##0_-;_-* &quot;-&quot;??_-;_-@_-" sourceLinked="1"/>
        <c:majorTickMark val="none"/>
        <c:minorTickMark val="none"/>
        <c:tickLblPos val="nextTo"/>
        <c:crossAx val="439389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Planilha1!$B$1</c:f>
              <c:strCache>
                <c:ptCount val="1"/>
                <c:pt idx="0">
                  <c:v>Total de Famílias GPTE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accent5"/>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Planilha1!$A$2:$A$28</c:f>
              <c:strCache>
                <c:ptCount val="27"/>
                <c:pt idx="0">
                  <c:v>Bahia</c:v>
                </c:pt>
                <c:pt idx="1">
                  <c:v>Ceará</c:v>
                </c:pt>
                <c:pt idx="2">
                  <c:v>Pará</c:v>
                </c:pt>
                <c:pt idx="3">
                  <c:v>Pernambuco</c:v>
                </c:pt>
                <c:pt idx="4">
                  <c:v>Maranhão</c:v>
                </c:pt>
                <c:pt idx="5">
                  <c:v>Amazonas</c:v>
                </c:pt>
                <c:pt idx="6">
                  <c:v>Rio Grande do Norte</c:v>
                </c:pt>
                <c:pt idx="7">
                  <c:v>São Paulo</c:v>
                </c:pt>
                <c:pt idx="8">
                  <c:v>Paraíba</c:v>
                </c:pt>
                <c:pt idx="9">
                  <c:v>Alagoas</c:v>
                </c:pt>
                <c:pt idx="10">
                  <c:v>Minas Gerais</c:v>
                </c:pt>
                <c:pt idx="11">
                  <c:v>Rio Grande do Sul</c:v>
                </c:pt>
                <c:pt idx="12">
                  <c:v>Piauí</c:v>
                </c:pt>
                <c:pt idx="13">
                  <c:v>Paraná</c:v>
                </c:pt>
                <c:pt idx="14">
                  <c:v>Sergipe</c:v>
                </c:pt>
                <c:pt idx="15">
                  <c:v>Rio de Janeiro</c:v>
                </c:pt>
                <c:pt idx="16">
                  <c:v>Mato Grosso do Sul</c:v>
                </c:pt>
                <c:pt idx="17">
                  <c:v>Mato Grosso</c:v>
                </c:pt>
                <c:pt idx="18">
                  <c:v>Goiás</c:v>
                </c:pt>
                <c:pt idx="19">
                  <c:v>Espírito Santo</c:v>
                </c:pt>
                <c:pt idx="20">
                  <c:v>Santa Catarina</c:v>
                </c:pt>
                <c:pt idx="21">
                  <c:v>Acre</c:v>
                </c:pt>
                <c:pt idx="22">
                  <c:v>Tocantins</c:v>
                </c:pt>
                <c:pt idx="23">
                  <c:v>Roraima</c:v>
                </c:pt>
                <c:pt idx="24">
                  <c:v>Amapá</c:v>
                </c:pt>
                <c:pt idx="25">
                  <c:v>Rondônia</c:v>
                </c:pt>
                <c:pt idx="26">
                  <c:v>Distrito Federal</c:v>
                </c:pt>
              </c:strCache>
            </c:strRef>
          </c:cat>
          <c:val>
            <c:numRef>
              <c:f>Planilha1!$B$2:$B$28</c:f>
              <c:numCache>
                <c:formatCode>_-* #,##0_-;\-* #,##0_-;_-* "-"??_-;_-@_-</c:formatCode>
                <c:ptCount val="27"/>
                <c:pt idx="0">
                  <c:v>696958</c:v>
                </c:pt>
                <c:pt idx="1">
                  <c:v>503328</c:v>
                </c:pt>
                <c:pt idx="2">
                  <c:v>470409</c:v>
                </c:pt>
                <c:pt idx="3">
                  <c:v>443067</c:v>
                </c:pt>
                <c:pt idx="4">
                  <c:v>413016</c:v>
                </c:pt>
                <c:pt idx="5">
                  <c:v>230461</c:v>
                </c:pt>
                <c:pt idx="6">
                  <c:v>229048</c:v>
                </c:pt>
                <c:pt idx="7">
                  <c:v>187986</c:v>
                </c:pt>
                <c:pt idx="8">
                  <c:v>154803</c:v>
                </c:pt>
                <c:pt idx="9">
                  <c:v>145835</c:v>
                </c:pt>
                <c:pt idx="10">
                  <c:v>136981</c:v>
                </c:pt>
                <c:pt idx="11">
                  <c:v>109449</c:v>
                </c:pt>
                <c:pt idx="12">
                  <c:v>109234</c:v>
                </c:pt>
                <c:pt idx="13">
                  <c:v>70091</c:v>
                </c:pt>
                <c:pt idx="14">
                  <c:v>67294</c:v>
                </c:pt>
                <c:pt idx="15">
                  <c:v>66175</c:v>
                </c:pt>
                <c:pt idx="16">
                  <c:v>56209</c:v>
                </c:pt>
                <c:pt idx="17">
                  <c:v>54158</c:v>
                </c:pt>
                <c:pt idx="18">
                  <c:v>49482</c:v>
                </c:pt>
                <c:pt idx="19">
                  <c:v>37900</c:v>
                </c:pt>
                <c:pt idx="20">
                  <c:v>35415</c:v>
                </c:pt>
                <c:pt idx="21">
                  <c:v>32113</c:v>
                </c:pt>
                <c:pt idx="22">
                  <c:v>29901</c:v>
                </c:pt>
                <c:pt idx="23">
                  <c:v>25602</c:v>
                </c:pt>
                <c:pt idx="24">
                  <c:v>23429</c:v>
                </c:pt>
                <c:pt idx="25">
                  <c:v>21222</c:v>
                </c:pt>
                <c:pt idx="26">
                  <c:v>19725</c:v>
                </c:pt>
              </c:numCache>
            </c:numRef>
          </c:val>
          <c:extLst>
            <c:ext xmlns:c16="http://schemas.microsoft.com/office/drawing/2014/chart" uri="{C3380CC4-5D6E-409C-BE32-E72D297353CC}">
              <c16:uniqueId val="{00000000-BB8E-4B55-B342-04416E05F9E5}"/>
            </c:ext>
          </c:extLst>
        </c:ser>
        <c:dLbls>
          <c:showLegendKey val="0"/>
          <c:showVal val="0"/>
          <c:showCatName val="0"/>
          <c:showSerName val="0"/>
          <c:showPercent val="0"/>
          <c:showBubbleSize val="0"/>
        </c:dLbls>
        <c:gapWidth val="50"/>
        <c:axId val="1179390528"/>
        <c:axId val="1179391968"/>
      </c:barChart>
      <c:catAx>
        <c:axId val="11793905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179391968"/>
        <c:crosses val="autoZero"/>
        <c:auto val="1"/>
        <c:lblAlgn val="ctr"/>
        <c:lblOffset val="100"/>
        <c:noMultiLvlLbl val="0"/>
      </c:catAx>
      <c:valAx>
        <c:axId val="1179391968"/>
        <c:scaling>
          <c:orientation val="minMax"/>
        </c:scaling>
        <c:delete val="1"/>
        <c:axPos val="t"/>
        <c:numFmt formatCode="_-* #,##0_-;\-* #,##0_-;_-* &quot;-&quot;??_-;_-@_-" sourceLinked="1"/>
        <c:majorTickMark val="none"/>
        <c:minorTickMark val="none"/>
        <c:tickLblPos val="nextTo"/>
        <c:crossAx val="117939052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Planilha1!$A$2:$A$28</cx:f>
        <cx:nf>Planilha1!$A$1</cx:nf>
        <cx:lvl ptCount="27" name="UF">
          <cx:pt idx="0">Bahia</cx:pt>
          <cx:pt idx="1">Ceará</cx:pt>
          <cx:pt idx="2">Pará</cx:pt>
          <cx:pt idx="3">Pernambuco</cx:pt>
          <cx:pt idx="4">Maranhão</cx:pt>
          <cx:pt idx="5">Amazonas</cx:pt>
          <cx:pt idx="6">Rio Grande do Norte</cx:pt>
          <cx:pt idx="7">São Paulo</cx:pt>
          <cx:pt idx="8">Paraíba</cx:pt>
          <cx:pt idx="9">Alagoas</cx:pt>
          <cx:pt idx="10">Minas Gerais</cx:pt>
          <cx:pt idx="11">Rio Grande do Sul</cx:pt>
          <cx:pt idx="12">Piauí</cx:pt>
          <cx:pt idx="13">Paraná</cx:pt>
          <cx:pt idx="14">Sergipe</cx:pt>
          <cx:pt idx="15">Rio de Janeiro</cx:pt>
          <cx:pt idx="16">Mato Grosso do Sul</cx:pt>
          <cx:pt idx="17">Mato Grosso</cx:pt>
          <cx:pt idx="18">Goiás</cx:pt>
          <cx:pt idx="19">Espírito Santo</cx:pt>
          <cx:pt idx="20">Santa Catarina</cx:pt>
          <cx:pt idx="21">Acre</cx:pt>
          <cx:pt idx="22">Tocantins</cx:pt>
          <cx:pt idx="23">Roraima</cx:pt>
          <cx:pt idx="24">Amapá</cx:pt>
          <cx:pt idx="25">Rondônia</cx:pt>
          <cx:pt idx="26">Distrito Federal</cx:pt>
        </cx:lvl>
      </cx:strDim>
      <cx:numDim type="colorVal">
        <cx:f>Planilha1!$B$2:$B$28</cx:f>
        <cx:nf>Planilha1!$B$1</cx:nf>
        <cx:lvl ptCount="27" formatCode="_-* #.##0_-;\-* #.##0_-;_-* &quot;-&quot;??_-;_-@_-" name="Total de Famílias GPTE">
          <cx:pt idx="0">696958</cx:pt>
          <cx:pt idx="1">503328</cx:pt>
          <cx:pt idx="2">470409</cx:pt>
          <cx:pt idx="3">443067</cx:pt>
          <cx:pt idx="4">413016</cx:pt>
          <cx:pt idx="5">230461</cx:pt>
          <cx:pt idx="6">229048</cx:pt>
          <cx:pt idx="7">187986</cx:pt>
          <cx:pt idx="8">154803</cx:pt>
          <cx:pt idx="9">145835</cx:pt>
          <cx:pt idx="10">136981</cx:pt>
          <cx:pt idx="11">109449</cx:pt>
          <cx:pt idx="12">109234</cx:pt>
          <cx:pt idx="13">70091</cx:pt>
          <cx:pt idx="14">67294</cx:pt>
          <cx:pt idx="15">66175</cx:pt>
          <cx:pt idx="16">56209</cx:pt>
          <cx:pt idx="17">54158</cx:pt>
          <cx:pt idx="18">49482</cx:pt>
          <cx:pt idx="19">37900</cx:pt>
          <cx:pt idx="20">35415</cx:pt>
          <cx:pt idx="21">32113</cx:pt>
          <cx:pt idx="22">29901</cx:pt>
          <cx:pt idx="23">25602</cx:pt>
          <cx:pt idx="24">23429</cx:pt>
          <cx:pt idx="25">21222</cx:pt>
          <cx:pt idx="26">19725</cx:pt>
        </cx:lvl>
      </cx:numDim>
    </cx:data>
  </cx:chartData>
  <cx:chart>
    <cx:plotArea>
      <cx:plotAreaRegion>
        <cx:series layoutId="regionMap" uniqueId="{BC00C2E1-CF0F-498A-8123-EA5E928BD354}">
          <cx:tx>
            <cx:txData>
              <cx:f>Planilha1!$B$1</cx:f>
              <cx:v>Total de Famílias GPTE</cx:v>
            </cx:txData>
          </cx:tx>
          <cx:dataId val="0"/>
          <cx:layoutPr>
            <cx:regionLabelLayout val="none"/>
            <cx:geography cultureLanguage="pt-BR" cultureRegion="BR" attribution="Da plataforma Bing">
              <cx:geoCache provider="{E9337A44-BEBE-4D9F-B70C-5C5E7DAFC167}">
                <cx:binary>1H3ZchzHkuWv0Pg8CcUekddababMqsJCgATBTeRLGgRCue97/k1bP9+3+QP92JwECKqQKKHIHozZ
AFpoZFVWLB7ufvz4ieJ/XA3/ukquL6sXQ5pk9b+uhl9fBk1T/OuXX+qr4Dq9rA/S8KrK6/zP5uAq
T3/J//wzvLr+5Wt12YeZ/wsjVPxyFVxWzfXw8j//A5/mX+en+dVlE+bZ2/a6Gi+u6zZp6kde2/nS
i8uvaZitwrqpwquG/vryIq8uw/Ty5YvrrAmb8f1YXP/68t6bXr74ZflRD4Z9kWBmTfsVz7IDwwQT
tq3t2x/z8kWSZ/63ly1FDpTUglFKyc0PvRv79WWK539gQjfTufz6tbquayzo5tetB+/NHn9+8fLF
Vd5mzbxpPvbv15dOdVmHycsXYZ27t6+4+Tx3B2/FYn+5v98P/gDLX7xlyyTLvdr30gOLOJdB+IT2
sCg7sDWzCeH2fUtwcyAJZdzWd6a6b4m9E9lth2+PLazg/Pa8rPDuuvLD4vpuR/7v/cKi5MCmRMIx
cOK3PYLrA/yxsQ2Hq9y64a0r/MAcdpvg+4MLI7xbPy8jnF9X2WX6R3uV323ME9jBHBAjqUJ8uo0/
ZGkOATsJxfGm2wCm7wa/tcqPTWq3YbafXdjm/LnZ5rL667/uduYJzEIPBLe5IoTtNoswB8LWyhhm
viWWu8G/mWXffP7BIrePLY3x3KLVZdZcvnAvm8sqzC7vNuYJrML0ASKWEYTil5uf+7ELVpGCGkYk
vzUbvxv8Wwj74YntNs+7xfMLO71zn1dAcwEJn9Rr+IE2nCNQyd1eM+d4Y2yYj903zP6Z7DbI3XML
Q7jPLHqdXVaXWfDXfz9lYmEHkgoA37u8skwsQhzASZQGPr51pUVi+aE57bbK1qMLw5w9s0j2W3o5
5dllfXdanyCG8QPKGMOWfys4CFxhG3+hIkG5pRjV32LYwlV+ZEq7zfL3kwur/Hb2vOLWO3jKi/PL
NnlSf+EHknNb2cbcBi963y5CHShmjDLk1l3sJTz+oUnttsz2gha2eXf+vGxzEeYvDhHNvl6/+Jq/
eJ2DM3hC55EHBsUJ+IhvYNhG0Np2Hi4PGKoaQbT+bsTtGuYnZ7fbWjs/ZGG2i9fPy2zn4WX717+f
1FKwA9V/1zWLMCfAzBBqCyO/pR/QAduW2j+h3ca5e25hj/PjZ2YPIIK//v3HU4JnfUA5EXNh/w/g
TBwYhaRjy2++swDP5z8wpX+wyfcnl1ZxnpdVfksu/fxJ0YB9oBQDF6ZRat78LPhJBDTNwQ8QM0MG
/Cyyzg/MaLdNvj+4MMlvp8/LJGeoMOsXh9fgjZ8SpVEbtItRqDTFrV2WaIAf2FwqvGd3pfmj09pt
nPtPLyx0dvi8LHQ/Xb5rwXTfBvqnANMAy9yWbHaLbRwgKXCAsjlevDXfAkT/1Jx222jHRywMdfHu
eRlqDvDZk/IBTIJGIwLc5t9JfttMwj5gRkhK4Um3P3dn4zuLtm9Gu43zfSkLk5xfPC+TzIcMSPrk
MrsOqyetdtCGIXOlQ7/llUU3RqBMtYEGgLVvfxZg4McntttAy+cXdro4eV52Orts5rInr2vYK3/x
tEGOkQP4iIATfbPFIhdJcaCoQknE/65ct6H0z01ut712fcbCZmfPLNxtLeku6jxBRqISxhA2nEct
UpI6IDZn/HvpukByPzidveZ5eb+F++vLs/fPy5cO8/Cv/3pSLAfmxiZcE/kNZC9LUWQhiXYn4uFt
ElpYZv+Edhvl7rmFnxy+eV72WNfFX/+uQgS4uf3xpEmIgIJWoGrmlsH8s0Bx4uZ1xoDD7zz0Fhf8
xJR2m+bBByxstH5msey3q+opaTYUP9pIA+T2LeMsaDalDwxF6aPYt5Qk79tn33R2G+X2qYUlfnOf
l7e8hywK2qXsSQMYAUwmAGNb0ph7MNrAjyS/aa3dGAwAYRsA/NCcdttk69GFYd4/szCG7kfxlMXN
XHmCH7gNXLf/X4QvFKHg26B1Yt/aoQuz7J/RbpvcPbcwyG/PrVOQZ1//+t/Zk6rLzIFWdM7i/9CA
VqBtCN5h7G9QYGGSix+Z026rbD26MMzFM/OUWz0m8v3m+it4tafka4COtQ2xJRHI6PdCGDIKwpuE
GOo25SwM8zNz2m2fh5+wMNNq8/93pvkH1eg2l3bvLT+plJ0VgfzmZ9mRlvzglgW4I6kXZNqdfvWf
Z7LbInfP3Zv1/2s57D9LZb/LiFcQLq1v9MdbatnHX71ZIETRi0cfIzpvd+v4668vqaBgX77LmufP
uJe+/+7bL5+5vqybX19aci4tUftrRhgVRszKzf765iUNSQ4EU6AHuFa25BS2y9CUDWZpNN5OQP8I
LhRiogKIq/N2fsmyge8A//ASMUJTZb7Lvs/zZPTz7Pt2fPv9i6xNz/Mwa2p8sA3nLm7fN68P4kVm
OCNCai60VFwCThZXlxfQluPt9H+JPrTL0chypbKsGPNNVkyCfY65ZOlRO5DQpqshrKqhcDuvScPe
7caSN3+QLO77tTBNQA9zLw68VRvpeLyyRtWEl0pHOll7dtyzV9ozXes5aiptP3G0KHR2NOkqm1zV
VEniZANpmyMeCDv33XFIY7liJanZ75khlnURhIGdrQtR0PgornOtX0W5CktHjh298Ospqq672o/M
p2xI2+Y0mTqZvqFeVEvP8WQ8hdGZ7kUXhE7UqL4/rQRUatqJDSvGQ6toqHhd5ZVm190UJb5rxJTz
Yz0NWl1EjFvJqW9o0q4iX/vlSZCVFj/JWtP6K5Fx2W3ytKrU24kKOYVOFyqjJ76J+ZBFn3lE2v50
iFPPO7N5zslpZDxCz9JUmipyJsoadmkVyvcuDVY0rvuqjmjuCh7o6WpgVWBvWtbx5KMeVd0Fblrk
kT86aTBU7VvLBF5yTnu/zblTJV1G0tgdVGIZE7qF7wVeecx0h47i5yAamyBw8tAW3abXQUt8J4wH
xT5OmRJx7Da2asQXG0ZuI4dGVcHe+hn3kzNp1SI9zGufepsm7sLxPLBE5R3Z9dgOpWPHXVy/7cPQ
Um+LUozBF+5zr+hd6unJLacwlulGJmF9GcURsT573DLVRdWPuvmsA96FLgmMNXzsWV7qyEmlHyZn
msk0+SRNZ1ejG5ugSHyHtVHi4sgp/qbJR647lxgr7grHCkGl+pckF3ZauV4yEl86WinCCseYOmXv
+qm0ppNajLK5gIO2qnDGTDT9IS0jXZ1nSRH6x1IVTbiSHX7FpwyZzl34ixCxE1gqE54jo24spJv1
2uOXXWasMHJk5wet7yg8I466tqDZtRnbuBtXvp1xb6PixhBXV3UwCCcxBeknt+OB14VrPRbJUT35
Il7FOvGLI23nPHpl2So1sE07tslRQ/LY/z0vTZse+qZl07pSeSKYSyvpE+70Y2TLP0g7DNNR3yeG
norO4vWreDApfUMKWgV/5HE1Px1ENMbJHhLPdvvCyi3mEl4G4+e856EdOvWUC3VO2qDjjWP1tYk6
h1qVURdj7kX5VWVHfu/4lZ97R1PXDO3HsJLWcEY6PfKjojPB2pqSqA2czvepPvE92iQnZLIzlTiC
WgVPcapzPhxreBPZ2Fp+idu+Me+9pvV14up0rDPj0DTqijepsJQenGQSQfJKMOKV53ZqsfgkC+xU
vZ6avvXOyim1+suR+dy8tipuwjNjdEGOozDt5BtRTEN74uVTbmVO1rTFp84yI18lHhdHKkqm8CrW
fht86oKyV8d+N5HksLdCOnyMU+2J/n3vq4qWjmgIEx+SaJTmuOmiMM4cg+sj4ddQm0gbtx6iuL1S
SdBPKzmyujnuJcLc2Tixsa+duLYrqp2s9mUYr3VQt6ugt1QaOpZOTBc41tgp41/FjT1OH03qj3Jw
Cz6mITtSCBPjh9yKSeJwk3LbcuKChN2rKMgT+4tmVl6GTtYFRXhot5bOLmREhH/SsjHO3/Y5aYs/
p7ynpHTqoPPr4yT1huAimCCulk6FCEutTWsX+fBR4mTIzIlEFKtm3dmRLd7XKoyGi7irVW+taOOx
6DUbhymu/GPS6oS+pX6YJZ+63i6sT2Xs+fnbwp5U8qEn/dAf12NNo9NOFTRYY9mVOWLlVPKTvlEW
fyXpkORHQ+R7RbiigaeHTVYKlW2YSMPkj37kXnxOk4aXX1tp88S1GqLaszgeQrYyMgrt2EWoi+Np
lfWZHlonnrLENpvYz7LhqiuiKDtpmqrzT4eqz9rJobj4Mn5MEcWr/NgXUiaHFpsSE66Y15DqNBAN
HcPDTmeYtyN0EeV8pVUtbT06TPSKNWQds0bzkawMTUtkE8duaRN9YZG04vTV9oWhe5n6Ki/GKvSD
b3e0vv/2P8/uLn7dXCL6+8/nW15//+5NcZ29a6rr6+bssli+c4ZU39/6922kGcd8v5q0AEa398X+
ATU9+uI9SHUPOd5xHjPk4IA5/wyo7oDn33Bqfv83MMXABs8aQBvyJUm50njpbzA1q2eYgEGo0tAK
fgdT0J2BxQRDY6iNmxpE8L/BFAcGQ48Tn2Rrrjgz9GfQFFDZNpYSijKMM+M8xcEJaWC9bSyV0myq
euJ/Dsos6jYDowYpx5bpSV2oDuKO79uyA7lRcn8wSO2gGSLQqzIlmWIMVdn2YJMfR8k4mtolY1es
GmG6k0oijJlCtJs274PLsaslYnvXOEIlazlM5O3jc8Cebq8XU7AVNlQayajEwtFW2Z5CYZMcibnt
3ExJ43Y5IkUaW8F6bFjyaqRVtVIyp29No5qLtg6tPcMvtvtmeKWEFmAMhNFssd1FVBl7TLzWFU0Y
uhFn1VGqO/0az1TO4yudUfAWSr4ZCrQrIRCZ2lTOGvntlcY+tceibLDSMrIap4s4MGSn8uozcmf2
VaomU8e9ZafjnoHnLVwMrHEy8R9wqS2WRyry6RRrzntX9nb3JiQ0WaetX7oh14FLRFUfP77QRTmA
YIpIyLFebKrUxsx7vlUOxBl4ZT8cBrdsfCt2wrBn76iwKghfHju9s2nuLWseBkpqeBwMZ5tF1VGI
VEZZXA6uqQZ1PeVJvGomzU9FmoeANtE0HlsDoag5ygQs9GNDPzi0HLdQIEvRHD6DDV2cmsCTJhks
PbhhIoHj1pQNlucqmdn510QVnJz5heVlq1Hm3XA0joMVrNKgyMs9ln1wpDAPyQhUmCjncIbneW7t
dJmPKc2VGNyqypNN0Fhn+fQ6zEnq9lUvDht499HjK6cPhwS/IxRRaOowouQiZGhBQh0G4eQGWtfc
QVkRojDzrYg5XPjx4NKUVrVrtaEVOn1QqcTto3iM3IDF4+RIj42A7CLl8askZ8Y/DKw2/p0EbTGe
Wrq0ItcrlX/x+KwfeDmf5UI2gxj1VrJ6f59U4U0K/ja5PWL/oRWk6ecws3o38/Ox2GOTueRenEsc
fimgJJ9v/iG43R+MBv0QT4aN7jBRcyiDIHL7YAiPszKlbl619NC2VPDKbyxrRaaYvIk4Ld93nRJn
XSTV+vGlPziqkOEKOL8tZvIA8ef+bHKhrSytksbxIh6vxixtj0Mx2Sg9eqPcTDAgfzLWbzw+eWdF
ZnWg0R5zlYWXKgQ6Df7BYGwxuwwS5/YRzSye0T61O2cqsvCs9Xz90R6a4AyVzXheCSs6TOJanBtR
2XucdGH0m5ElMssNd6LkTEluj+zLWsZpjKKDdeP0xfY8fRzZVr0iXpcfP77Ipc2/jcVtcCAat3LI
IiDUI69pmya9U459e2qUrxvH5F69KiclL5iXZ04JsL7mNSk3ZsjpWps2ex1mhXEnE+6bzyIC30xH
QQuM9C7RNqILJy0qFWvg+bkCU/Q4agdzaoe5fv/4qndtMHAD+B6OUIg7e4sN7r1+mEKvQ8WWlk7S
pp3bdUKtSzP0e07xjgWhxc9nah/4iNizz20FumgKpyE0xehkOqVsLexiKtbC90cbd18eO66LXDnv
nI0Dg6YOp3OqXhyaKVXpoBGpnAIlVnle2nKkh/3EG3E2Wn7kX9EwDdXPn1QbQi3DFNEg8ewFBvLi
yWO5V46ObkfjWqyUazEW1hpc+7THHRfh+2Z9VIGekgbqfaIXQ2nFpPbBcTgmDJL1LK/8PZ+C9tDI
IHFC6dVHA+vU4eObuss9kKGAtiXIK1hvsauyEoFtxxkWaMWrjAXXso1PvLr6UIb0JIzas7CMPnVF
OThEd+uYBhnwWFXumcbDQ6RwuwSXS2awh9Uv1l6EJFbtFI3OADz7xi6a9BVK/H7PKDfOtYVLsMX4
V4CLxWIR9+gi4hbVWJnKDwZnLO0Mga/tQ8pXYdIF5gyVchC+Vt30wbeTAJi6/mjHSNOO9rperOLE
ysy+2DRH2MV8GFfI1FxwqGDkYvON1TZV1iAY9JOsNwyU2LqfAnUYCOJvUjtI16rzvfMyH2onArm1
Qu5uWicDRXLU5lXm2qrO9hzDHabAnMBNIy1phXnd92cZt1bs50HvCKvwVmOj67MOdPLPpf3ZEgxN
J4Rl0NO4Yr8wuC1FE1Vi6B2kXuGIfKjeFyBdnMzw4fPPHnEFMTKKNtwZv9G8zKXWVoSaErCAeStR
Q1DLha8DxpQeeKP+Q14qZ8qmi2mMAkdH49tAyU0cgFNRavjz8Wk8CMnzLOYaFvdu5vuhi1kA/jTD
IL3QZYUv6rVWfea5Oiq70PGyMez2nK3lcGyuUIXNEfwpvodFLYarEqth/jQhctSd+tq3vn9s0ySM
ndS32z1B8oFf3QwG2Annwv2vB6VaWdl5UnUicSjIpeOgbUjhDo1BVVoU0qFTWZz1GVPrQhH/GJyf
5TaMhMeGDN0eEDyfm22PAuLGVzbApRSQDbxqkfhiMKyyVCRwQm15q7rKbQcQrjhq8HOYtVFxS+Tc
fvHL+e0nb3dYlnU6rpBgQGhxEDlxZQEI4/7hCk0LIrTEgBZnb/Nh/FzlDV0VOjjNrWkd1Y120slb
dzQ8agK2JyUuERwGB1WCS/eAz2hrkIWR45I1QYq45Uwwzsbz4vdDkF5ZaXBce1m1amIgN7Bg5z93
kpejLiBMy1ieRdkYOP0QBcyxWa1yZ9TSdv0ujlePD7bDoJKxORBB1wksM2fNLeetGtOEupwCpzVB
+ckMtFpN5SBPWrsUazPV0R4482BLEScQLSimy7gB5rg/HirovE11nDuNqrSrS5ZtOMmtNTfJdWKI
d+HnpbXOg+knOQjccAVxgdoVYVEgTC05iLQsbEvYWe5I02fKSZt2+GOyQVe6UW4Vf6ReEbxr+hiR
6/ENfniCMbAEcMN9dY5AoRY7jCWC6Bzr3PFll4DG7hISOgUq+Msi0MgDfRqRxJVZw2IHLcvkckry
4H2d1KrZE0ce7j2ilTTovEAjgjO9cF4fWK6TOisctFxtvkIXZUB7I/Ua8aZsgDHXzLApP5e6HG3f
4Z4v5Z7NeBA1QVfgrKHxihOAsLlwqCTqh6EjZQFejUQOq9vsU23H5jSwRbsncuwaCmWvjfvmRkuw
MvcPWufxpAmTebFVYa5oAZZbiSb/UDTjvjO9TOnMIBfMqRz7xmelx/2hysnq44HZsdNlafGmJLx/
28ajzX968wxSwCxNRM9bQaO4GGYgNXQMXeo0eVSdkEKlqSOzKp+cXnjFnrPyIC4Y6IaBFGfqADTp
A7Rc5BkLhzp1elPTz36U0KMZ871jeRf84ZEu2bO4neOhmU40xT/cLM5mM5ZRGHY3i/Pz2OEVvsLG
aQpGilWEyuQixf4He9Y4e969ZAZEjK+JAkGIL1aBCRdjkkTkMvdo6hh0ms6qKjyJoj67Cjsdn5Xp
KL7Etqz8PQt9cFhQYEElBEIASQ3MJLtvxTaPmw6CIVixH+Umqzzv2M697vfHo86D049RBHh7mJBD
mjDfJt8O67pi1UBpmDkWITeSACkmxxvDqlkZxKJpz07uWpRg2EF4mgIZtziahZCqa1O090DY4Xv1
uki9LoCd9oyyw16IGXBllPZzSTzPYitXZQVoUWOlmcPyuPgY6sFbgTiu0Phso/c8VG3qpGNpPvwP
thJuLcDjUCPMIma1xsTcG/3M6RPuEyfM/eA4aQYbkXviyerxwXYuEYjSSBBXYKwXR1Ky0ELT2Ybb
iYmGrrC88HOQjjEFruwK49h1rgJ3QvFa7zmXDxxwPjGoG3CTA6TyjYxte3ObkIRlCVrZAa1nfUrj
Inkf2tLUoFKr5ovo0DfaPL7WnWfUxt2e+SYjqIeFJ5RpHYDjLjLHz5m/4WFfrMtGBCuVJNGeoR4m
YaxOEgWcPl/MRxy9f3RokKfF2OLotMauPnekEytmdXTVkaFae1VGnSGj9bHl5QAl4/AhisMeN7ke
41d2+QgYOYV/2Jz6Fqe3ZTyuAHUyJ8mb4A0adeKiiiq257TuOkCodymsiNQHmH5/oU0PAQq1sgwt
3epdM1jKCWKQ4mWVeeuyr65k2XrvHl/Yw/IEm4vTijyLpaEoWhoyhG5LmQKHtkqVU7UlWu42eukN
91d1Fm1SC4Q4NtYrsmFjxDAeUeKro8dnses04StOgOyEQbdnWeuDf08BnJrUCUGmHPU5nVatAoqM
oQ7aUxY8IHVm5TO8k9nYZhRCkt/fZObX0CUFPHXA/lHpiFrkG8vqUG3Tmjmi1NO61pXlpKlVZ0ej
NZHs9yFCD0SKvNl0XZ3ug3a7Vo88hgiFLi0i8GJGOuzKzlcydaa8BdXeDvGmLYcYahxoYX5+o6HY
B4OGxgLK/oUrebzvFbdE6kD7w9wWyfk6QvPtKCi8al+XdldQQocHgBVlL3iMxVg06U2cjyR1bLuy
Cod6pFqPQWEHYJgstJrkpFED2vI8GEgvHVWGTbSObY+tA2uMvs5fUGCdaN2Ij/ie0vJVNTJIoNDF
2Vuhz0d8ASVwUQGXrQhaYtABLlygmbiO/VGlDrOj6U1bifLjmGR606UZXzVpR16FIhg3pJLRp0mP
+dlEzgYGP8GKDh+3zw3L9mAu+N5FdKrQg0R7bHE6RwIVhu/BHXEmPxCSFEeKN/Ghpqk5nGTVuzaL
/BUQQnOcyR4yrUGNPnqziXK9Xii0ojsPLD04Mt439vrx6e04qRwtfmzTfGsNtcD92YWlXSraIZ1y
u+Nun1J+3CclW1dN5+2J+jPuXm4EchnqW6g9sR8LoyR2o0qP1cALirRO0He+I6LuhGvvNNCErfI8
/dTEwH+Pr3DHsKimmcLXxBiBiLTY/9KEiZX0yGutR+3WseWgwlUpmi53krIevgxBKxVwtVd86jWn
2Z7hZ4iwWDX8BYh2Bpj4CoHZp7ZQUhTL2I7jEhts7GYtw0S4tfKqQ96maPvVLVnXQxodkUoZN5FW
cvH46nfYF3kAGkHJQNLjO/PuD29rGDNnFcrdvphACPY4et3vGQSqkq1aQ6r08+MD7sirMDL0vwSr
BkO0CH1lgJZjlQ0o7O1EQusaQNR37Im6Vz8/ECQE6CNCUcyFJHPq3drYZCo0PCvPnSpsSXOeRzyp
3Y6OhOzx4IdbiAJhps+hSwGmXtbpDVRYShYCFox6vioyiMBkHhSHWc+y48c37+FhmbECtNIguXCz
d76nuL2muLDsNq2Bi4quyVZFgCA79wpCpwmn6nUFTcYJrp2odTAJfhimZJ9AY0ewmnsSgLszPY94
tTguqgqB5ZMA8rl2YuWq9VUhVkHXjv0qSuQEsnOoTxqf1CO0l773aSiS6awL2nxaxZndXkC3MkQO
1LPjSdum6VvPg9DEfXyTdtgD9QaUsyDUZ4XSImRVXaxoVANTZXbQHsdV30Kc3Xtv0zb190CLHfaQ
uJwo0bRFxxgZ7749mq7TVZADJEL1ztdpFMebGKn9KB5j+G3Zp4eWFRROx1W2Jmk74cu6HsOoD9Ej
Wn9bw8/T2zrinonGoUmxUkFK+nsTFPpjT9OiWTdjpQtnSIxVuVXqIdc+PvBDJ8bAwMWIF5QhabH7
A0MwH6jOoF6NoiKQm6TyIn9DOeRBewZ6GJzngeYviCaQPQErLgaa+qbqC1SqetTZn6wRhZvZcfAx
wqa7CZWZG1JSHckskqvHl7hr5JlLMWg+AibLRVroClV7kI9kjtd4o3IgTCVH09gnmxBSt0MSEuZQ
cIArS8sI964eM+vOoYGgcK5A6OC7fe4vuvMjFtYjarvQiOBjUvjD0YQrBked1UxubfXR+0IN0XHa
j/mebLBzZAMGH7QA/mWLmNni9nU/EGR7S3toP9kReDI3nRj7Qr1x+MJwO+HP0NDybckkuND/wbKh
NwMkni+ILDNhqnjsM4XYwkupNlMepY2TG5mg9dcUiZsTP1r7bZhuIE14//jQuxxJzq03rXFJxKaL
JFxjVnkxzdBDp9o10LBvosxDP9ThbWbyDxBu404IOK5c74kgO4oTkLyg8lHL4ytocMf8vrGjIW3q
tmhRAVodcVPGqzMpgvY8icppVafW76gf/LVdj9TJJmKtWlqr1WgiBhGx6T///D6AeoewdBaRsiXh
m/dZQssRJmiKeDhluH6wHlCivo15PrrcsonbmIGsHx90VzCZNamU4agDBc2vb0UxFeSgvqQFAKxb
9QpoxL8oms46enyUXUcbbLbBN2UjNUBxcn+UviirUBWAeZFXt+uuMuFh32kb6qI6fpWVvtyUJJQX
g+yKD4+PTB8uEIFEzzwpvj1tbt8shs6jqAyZSR0r6Btn4hY9gg77DyND9HE8atY0Gb5UIXsFLf5h
UQtwqHFUHSV8CN1A4soC0v7q8TntnBL6v7O6GPXPUo9XmaxXkQStCcIRl21A3yq51hFa/cePD/TQ
s9j8lTHgN/ClpujPzcl6y7iGRJnpCpyogbfgbpIkQNO19YuxnBX48zUIlae209Vjsa+y2rXGmU8F
yw+OE4Tg/aEzjgsRhiOM8sJLLwNAb7WSSRzVe/ZyB6GCNW4NtDhaQdI0PMZfeIJbKoS7cd54X3BT
IbiIeidScbeuvcj7VOPClVOlIPCdggA00cHfg3tuztH9UmI+XajW5s46+vsLaJ3hekMYZXAk1oVH
kyqFCy3haczZ+4AHnaOTLnJx34E4AQmO6i7/6pn2d5YWZ0mGliUu1fxR1BX+Whb2EZcbMsC6yIIm
dmxcuyVyzXNPOyy1RxeCrtrpJkpXo6WYO47dmzSw9pAJD/11XowBdwyVLgcjsbAem0TWciwmTkYm
HEiy/ddeGYTvuJmGNVTW0CpQJ/f88fDxEzvLfebkvrWTM6LBzW18kwFgx6z8WFjUrqqmCNBdXBeN
fhPWmpUtxAmRwHnNhxboeINORIcmoRl8TXrXqvMOLHDV4opL73SVD92I2ycsN4e6jXjnxJWnASUy
XeYdbpL1Jv19bP0a19E8SK2EhkQsD8J01U2Ajg2KiNqqGrfPKzKcMxBz8gNJJE1iNxuHTiEzNwXY
FNd4fp3bK3Rjpyhw24nnReDKuoW01UWaywvudlWWlbOlcIUvOGz7ymPnuAhXdw4U7X2+KVRfe6Uz
TibuHOH3ZNgEwh/WVlhExxG6vq/GggWoopQVnWTlxE9K2ajTjPi2K1giHYkO8YVMWNu6VZOX3Oni
NDwbUnu6YFkRul5VhqdoTmarpO/t11Vll5spY8QtKDRkpsxAkCP9nlRJyS9MT+rTJGzbNVQ52SH+
LhI0fIvcOy47km4CNXSuN3kp7sOw6kQUbDwaUm0d12gbrUMQw6dW4w+bhvLKYbgx9kqiz4FuvNWr
a4vJeIPbm9MbCPzTE7/lCjtW5+v/Q9F1bcetQtEvYi11iVeV6TMe9/LCim8cVEAIJFT4+rv9lsSO
xyMh2Ge38dfa/xxDr71CgMo+13Xpri5d1x28quTVwce3FApmiaWEojc8kZk0L6tO/a+2n0TpwahV
EZilYNsZkZATxnqly7zlivzNVGVjLJ+XOWm+iVBgdtZmfakhce4aRzFtp4so2li0eTNP3mvDHFIE
PhHIzrm2hzlaKvUnDTU/bXwpGuTdYJRO82GZpynftm7+Ey5iqnPqM7en/YRw5IIVMOuT2RATUjb7
CjcL10fqaV4KkAClMUTtXZiZKx+pd5z9qHuQctDIRWVrzgbTXDCe+fnQTNPNwoJv8nry5T8yeO1b
UnPe4TXG6dwKMmxlQmDPT0i2lh5JplzA7piHnZAXIRArjFsYBGN/Db5gJx2uCbNmRzuWPm8CbgIq
mTgYb9PlstXwwNRq2K3GublMZQ2JXZH4UDsXfTqf2ypL+yDPGDUIzKZ1iSSgvBLj/AKJAayy0Mz1
jsQ8q4Ilm7aihedyr6b4cZp6WnkIMJWqryeEB7f4RGm7W+q4csPIx3zM3MKrNe3XuLCdv773/ZT8
J1ekMBfnsarps7Rk2l9AWwaND+ef1ju5BhNgkl/Pwx40kf/EthlGuhVJrqgFf2L/Sb97hVexmpG/
c4IetBoPrRXnvh1eB6HxYVbkL8bKuCBQ/w7USTga6x4iEmLB+RroXw+NfiHx9KpSxD6a1S3VmGzm
lOgwuEYT8qCjbXLjI8gbj/SN1D3uQtYdVbRcWxI+e/WwVOGQ6mql/lps2ovuLZMPQjTI3Y2yAp31
y+iNEFPwap6LS+RdP5RtXpMm+JhhA801kjfIoxHwj2w8dmK+gGU2uercFza718jKOuc+crpbmsAz
X3fhUQMvTh4sQEHQP9Kk/XGyf2iyhu8axRRQpOQ5yPUtj2pZHxR1vFi0hzUJN0kf9/uAJOEOgs5Y
bH3zDf1hKBCLxcvAn17CFQ6foqZlu0n4ThiJ3pkflbApdCfn2invbLxchnm+Y0lfxzDAC5qAFwxW
ijJcJ4fn1T9NLgD1jm0rjOXTb6g7w/XONURn7BrIF5FYRju2JLyaExfkzdLCAyI3M5bUJvDhhyLA
O6Y1yXXmr9As+i4XHvFgSfX/dnWX5aPO+nzz+53lXb3jQ9TcWZLVZZuNOFN7FgPUiXbYo3MXg7oM
mSn9sDc3fwvXu2w1gCkEUndfZ04fNNK/LRK+XVum2c9G6jOV9GH12QNSXh/YR7C2of3lMPo/LTw7
IJZtwF0uV6Qa7iM894WG9Ws/rUNSYAzZI0OV2zY6bCyqAq974DQ8DTErGRsrasfc1jAh8iUBrQGk
kieNQn6kX/6rtbOFG7s9yPqXlrefNllPCK6CyY+7S7pl+xYkLmY0dzFufQ3NeB2C4RHBLVU2Hn6c
AB2hV5IViRRnsYVnPYoSOWSEgJGqXQl/QOp033H2s2pW52GUtRiBFM9hYK3ovN2lmdISgmhTICq6
WyQA9BwgCz0nnsvrOah6RZCWjT/kIr8QfC2iUeRG6Uc1qGIaeluQLsRSwmQppu2DGnXoW+SVhVf6
iCbnQ72+wkCGu8k1ItqJ++FDosqopdU8eD+zx4o5m1QB1qtgCEVxu13iWQZXXSfPfiM+VOKWUiWw
mq+0eRplZ/JFNzsaNgdhugO2+5z59SEexhPZQtgPKdZy5mE5Qs7+k/bNZSMhpiwgg9x59X9e7SoE
2/F2YX9yXrhXK7FVZ7sbHaKrtWNrc1iWpm2f+HygZWIJa/NkCocHb6TqP2Eb/pcnVJ6D2QQlqYN3
Yxycls4YJHWpKrD2LtOYVfNMTm7oQDA06/wlos1U3VKPsF9vuybG02W6vcECaXn2NIGhP1g3mJIj
QL0zNmlLSozFuD7Kgvr8rLGf4W/85uObOl/tw4k9yC6UJwCYIlH1vqVdNbQBlrHCEgtAeEfbQXUS
eQ/wdzh+xG2Zgh0d5qtZmiLtzdMWzeCL/Zvw5D3tEw0sxkUZe6Mp6MR4YcdwxDeEM4bkWZdeW+8J
zCFQ4WlJx+DuKwhNomlvNactvrs5jWAXrD77VB9G1ZxYr6ohzvCDYSYO1DwW7Yx0+NaIk6P8EnVZ
lHdp2uSBaN49ifCQRiy/IdGudrATCfMx2gSlA3RHEwGAI+L/eD8WDQ7K1IXvfTNin3dYOd6n7207
sdSvIRlH8Cxt1camSme3s6wvsmX7mtpO51yTxy1JdnJMXqgKcBJwlafIS/OA70fFqg2h+sguu4hE
t75jWMpM//VZ/c3j4C321hTng2nKevBz+Ojg6l2zO7Ppux+629TGcx430S6cxudu8Z+g8IOvxEoN
+Wuqtk8ZwAAeFSkZ75mgFwf6ooj94dhmw0UnbZdvMf0au/lxierKTlHJ16zsXJivbXDIgqkSQ3sG
9tpysyEr2Hj8efXEJwQGk6/ej2LB+7xB2leCffKtvzvfHQmPCxYsj5KG95qvcR4ua1EvwVfbZrdY
qC86ZgIzdD/nvG/usWE/yKwAfG3BV+a3iPLVtGwMufeZyUPP/NpqkS7R/h98cd9j7OzXz5gvpWZR
hHS1vMShe3W1OZJfnXJS603xFcmj7oHYv3yZsYL965AC6CEa1wa41Bs2CstI1bV4CWQyh6LDmTLX
puIBqFgV3XutdlTGBxqxf0ns7WGPXEoErTQm+e5Hes23pniwkXx5FV7/ztm25YkMHhAN/ImD0RWt
NIdOZSVVtswMrmgsNRLxY4sb7yeFcdAie+KTXPjNfl2syPVSlyMBxoqiNl/j6BS0QbvrIu9q2u0c
tFF2MITetk4ix9afW2l/L/MzcfM+nOPTGowlxPAqTtx+0RnFPDCfIdT8eL/VIjWwVdSo51h5d8GN
PFDR/B0IkLvmkaqIpM9Lqk9odXiKw/Zf6JbHzkWFGOqdJsOZASRgQkfk6Bs2aCCt5Fkt5Iv7w2kF
yGf9cMCzczR1U25jc7CcgACxZdf2lT+ObW5V+iQ9XoY4v8S2IrfuszySCUT8+DgtSRVqW0Wp/pIs
6fI06Z62OKxW4Z/rOapiRm+LMIcA9oYB/lUkPqHlRl0ROezifTuZHCL5brZNqcj2nqFVo0RbZJB7
PRYLSwqpTKXdcozRF4Iikb+TZpWPCXsaLCITrxRH1yS8R8+FT+tKgzLou3S/qeGdwgWM88K8Twme
h9GdZCsFbo4qEDB8hm2qQ/pxeoR372oRT8oRY17zeE6ge4ZLmfohdg5cAsR9hXqpx+hJh2nusT4f
ufnowgwaqSjrjYJXQplMb/ZxH7/0oSpDfA/O68Fmpe04GjrMDUnTY9Q3Fc/GW7im5bY15cosnK0/
eACqOQzhml7zOtCXlmS422HuNe0+a4Yd5JtHNXd3ovD1+rrG7lTL7hnFJZXqXU4ICAU6XFVq8sG8
JBwnbehe1ugDnRXKfx7Esodl922asp0CALMNhmj6Fg9f3vg9th0uXlzATYT1GL029ijxJkVi82b9
ZN2lWcVb6LLT1AxlqrN8Ezr31U0tN6JeaJ1hxWzlMqGwY+7LfvgP290+DN3RWzy05rySmR8Y6R5g
Vhe5JP4FWCd3Cytn45Xz+BO1KC3p0CyhhjIM76QHXPDELVJJ0SaX2vtjoXUDMhYIgD7bZb2NPqs6
bUszIhwKC3A9z3mmP4RgVciDk5Zgt+gPhzNyScaKD0+NSS9LMDyQ6Y2xu3A6lyO7NWKssv5N1cj4
yKlKOdiMqNmt8VaKyJQCpSUEtTlcCfiPPsOxu0LSyTM7wbPyGOFY7jzgSCmPIz9ukwU+IGdkF3fc
/udwhKIgIp+EwxM3nz0PZx1lu5V1+w3/lvVZsVK+q+EfyDC9tV1fgWc4teFjNO0IbDIhn8vQf1Lk
6LevtvkUyP5lVFWtrncbBhyNnT/Z+UDUhP+V21DGbt6R6KiGmy+uUXeCWwpZ56gUYQ8viFYlDUmx
Zl9zVOejx/KtG2HP83cDf+XRAwmyp356n+SeRUHZmd02fBrMkWOdgXaIsuPm4RywETp46vG/JHmU
mG3HmOztGgJoq5sR3i7mdYVeoVM73zx4wXSI0UemZxOlF9K3PF/XtbRqekk3WmzJO+NtbkZoOZ+z
nW5MjG9j9o3kOWiOpmpaFuZbbU89tn30k1SdfKV6O7KkeYz76Hnj3o61/bsfAPFQXSFkXC3c5IR1
wOC2sBM5Rb8hgE3lfWyLusepIbrDr+e4y66LPjoyVUpuO7dsxxgxs3wL5moNXuYReUv+ki0/W9hX
Mnoe4g/nRWXY3VVy5/bkMlfSjoBSTK6k2SdRcx7hFzMDtlC14H6gskUxhLRAP8X1LsyGk9LLHtI3
BpTslMbmHOAmsFrysomeUTz0amf81nKBdMsrLr57+ZDaDcxScwmxmDsdPpLlUENBzfXwkwTgY8J2
FwOCN8KU1KAJii/npPZfxsGeFi13eh4vSqSFhHwS0wqi3l+Afh9+7vUOW/+fOYlbNA7pe+MPf4Sn
noxeMeODhR6GIQ8IEQXd2qcmi/9gLzgsgkh0LE2PEdywZguB9huOCUsBk3bNv3pT2MADsB4Irr0o
H9+MEp253MLkGrDkkGXigj8DNglyrXtSdN4VpNNhBBXfYzrQUt0NdJUIg55N0pw2N71Wi59W3YrY
OM6ywsTxwbfrDbbSnYr919Y0OGHSfdR4OG3maurbQon21DTDxWBiBosyl30yl/Hw2fV3xpsX28/f
K1uKMasP1FvzZBgrHK+YmP+Fq8Oe8zGzDeCtrQadBCV8lmfLAHKxIJcImNkco0FeBQ0u0xY/ddmy
6wXHvJLQ3NOrLaSAByD5HP3kXLsGwBq+SJHgILD/ggSRdvJDEvdEqKgETnh/Wyu2YLJYworP4R4T
Wi6i9jIonKUEg5d+8bu/aA7KzUR3Pv7HBsd6b+OnyawnQoK8zv7TgY+r01zpck/mNMckN8gV1JSP
LO9jKoF7I4u7HmS2ZO1QGVXvLDTFtsc5EYfRfp3W55mnpz7IXtbUnADAn+PwrfO9Qnf8hDavcvXq
KqLPDoNz0PtV0h9C3FE3zFWKTY2o5apm/QamaSf6EL7s1ybGt/qTvkehPVsZgC6lpWTRH54EL4kG
geQDh3bmQFpoHyHvzmlDr8AWhzAYPmIPuDSsS/gjHwL+YjqvoLQ+yjlEKoHmUVyBKcwXuhRDyrCH
wleQcgxIfZV0egeTQ973/wVDvCcZLnkDuj9piil9Np6qRh9yWnDslfrr91XIDp2nSsu+20akuIzT
gS7+EU3HlXBBGaNwayTmgNhy3iOxPCWsTIktZXyB+UOAxF+AFfuDwtJP2vfIWiydKbfYbyL3RVhY
skVe+mG6dEldIVKZA67nWXw0uGe6UTg9UH0VvtFm37S84PxQ4x9hEMwdj3OH4WcM/iKynHvYq0IM
/Ri7TyzoPxBoA0uwfSCZhJquVySQkajz/iP1dNJBvUstHhj25mnsoc6dNUE4c12Ptu8+FJ5vEGlo
uwjtwV8zbOgBpt6mTz5goLm1mlw6DQZtpdNfNtbHFaHbytDNL0cbPOlt/FfrFgFMr7tBNhd5i+EY
OvZftEC9hdHwhADhM2d4p1u6PAyQyBM/fQpDecsG+k0G/6kbZ5wa66utd3Ke0Mp14559tslTlEwl
7x+C9EPgDDHjZ+yjg8CXJfPFkXMcayHFLN6VNDpTdxuRmJxqcvXWrYzHaD+juI5LcdjMP8toqRMC
72xTxAi5gZZM7IKN5z81u0ouqkrx1yiGFR2HQUbyOvquWbDj8aedl0OSocylLR1OswZbJ0n/TbiW
HSYHWFETHLpJrcus0+iGY3vJw1NnsGXpAwQBTP/2RBOyV9o88fYhnus/LMJ9Ji2SzFg1Q3uYxJoH
aEg7JMm23WCKBWsEMgp7FF3vWMTHwaHWi5JdtxyWiZSr+2y63wttd7N7p63K61juMeAfE00PCf9I
KTttwqKiq4UdSOcwSxdblu7b7hsxXeglQdHW6UFi8ibrAOEzXp9l7V6c351meC/D9lQH/T1CIiau
Xwjzz0lyb5AQNPOPYw90xTkGuAQ9uODbjuvp0LbYVDxRJkaUbrGHrAUbGz4GwM5dACdvfx3X55QT
AO0/zCR5ilCznN9qzQszPzeY1RUubNOcwhY0RfeI5Zw3LsvRpIdYIvYq/S6DqTDZJZ7C0lqMK2kZ
1QdBDr8m/15h8t9+RPgSgeVhzXoGb5FPAX6A+em9AbWP/3q17kHoXnon/0wxmmxkWrYRZPuJV0KG
xdChdU5Rc1y9+DCHqOS7y/RlEWrfz6AyTa6hIYz01sevMSoirQKbz/YpoV9LOpRW+JUDGT6YOG81
hljwSzI+Z/NbIPVtQ8caz0QpJQPlC39Gqg5esOzJuFUjEHMDeblpphOZoaK0rQVDu+wmnT2xZUSC
BseIytSeiXrXJ90R5tlnMcWHoO0PXUKeWKL2MoAaXY/L1cj+aZFINLVL7SEZVu/RsYa9zo+gWIMt
dH5FPIhQ/RCdEe87tEPf4fC2SQEfdnOtzdKVc48uOK1RoMTf20k/IWlzTrakCgithoAftpWfVs//
Mw/p3YGNOcg6e4kFhknqiQY8VY0TvNuaXMTxPzEbMHYqm/6bvWU+DhkwcjvXU9G1/ATLyX6VGM4p
sQNCL8bsMzI++CEwdQBiemkGvusMOGlj9BOCiVM+0cbBdFlj/LORACiLD9FaHxw+sT5nsOjDOcwO
iAi8zNMQ5CiGex2iBfxK73RBtditUu9HYz6knzxEE+DGmDwohjnN1bgjKsQDSZLuu88aCAY9XsCH
4KREg/oqPnqgsRN/B0kO516D3Xe5ZKHYBy6IC5AFmOTZkf2uyA7aGOBl/9tWtxSyhexllu2P6ILP
gaYg7+jYPPid0+XsBxedbjttw6NTfNr9Fo6Vcythe5+C4ejTutnZcP4aEtQBLSqezotRfzG0ofdv
wL1VkJwKykYI2fqGDrsnz6TxY+31J1gPn2ncAvfGC8JtMRooa8jQQBEGxUKNaBERyZbcsYmCHAtj
CCahTNA607NajblCCOI59bb+1dCho3DtLfYtYqATXztcaSzyIDBHLIYOBrthor9qRXsGlFjoi4nX
dEINwORB6zEgrVEWeVwoH75pzNAdIdGoeSB1G7/JVEbk4qwd5B1Ur2u+mzU02X+KKNPuoinpQCng
mbis8RhedYZltRlFr16ywPrtQZ+op8n7GOEDLoMpw2CKsaKCxFKfoHKqz8BG7NDMZq44yimeEtsw
lY9MrAhLKnntmhAyFzcuF3IZH0nto4iRODy6MsXOL1fcEDDNF88h7BW0sql0ayPQnqFud7CyyjJb
7JPFVHtsOIZF2ovw7hul2twD41YRP9CFS4a02MSMGsisW34WqttiWAygckqLFpGScwKO5+IM9gGB
GtudFVtTCSPiZSeDbDqCVurh7JbzGWIzCgJkJl7QN4hJ2QOJh7gf6OLN1o+tv3ppRVDo4sosXevL
UocUGz6MvYB2+GmbapMht3PfHUO6QiuZufcYDfNYRV2gnwlb+ges36D05tACMsSQ+2qfgxeJoO8o
Xy77ZUWgNu37GYN4Oh46lphKOcoulCVpESU15riMybbYGA/et98lugiM0lGXsKL32/ZOxe8+t6LI
owtQd9CHZD4NOkWPZChaDPrc37bz4I/1TXbOermp6ZgAzmG7ibQvjx4IwUoOdb1n6OX8ZkkIpRWR
gPGV99t0ok3tl79GlmpD7hCQagUBsXkBhCMvO7h6khdje38fzXOcZxuFVTCmE2SshJ56AlIXBTw4
ULIxZTmBRnFWJAqvPED1xcapD1myXyvbNmm1cSvPS/c7koBv3g2u76pwBgLuYVx8i2P5FXdLmk/W
zHsRB+SXOvRf4ng2RcAMyEw0174FE9o1yrpHix0ELYg4zihZkX4WTxHsyv+adO4LX4y8GNEPsfOG
RRaBBmU5tdN82ZTFQT9x/1nIHv7WcJaD2aNqYcExawMt/Pethw6I1GKGlPSrG/2HqevjEy53V18p
4V0y/Bo20WqZd/UQ1n0Z1OtML4PxOuSNQpDzAwdlKNCDGorQm/5Qj8As+FrDeMBtHqO3wgBkEDmL
d91LL/qDTI9bx10UuWnSRx5vTkA4Snv97ohj6j60xKQvjpoE/xFBwEkA7uBGzO9pKsP4XxRM8Qqx
pSM+VLzMTdl2Qgon6x67iQT01NIlokAjqAvdbSnOx4s1RPyqQw0M+34+OdqQrBw6OBegqKFfSnz6
A/JHPzyC5fdbEZ6ufx0axzAmhIpukJ0S+CsBg1k4jw2vhqGLpj8gO6y5zqMzTJd+vAKt5Vs2EXdv
VCTpyU/0ohAepmod3r1uQIlyDj9hgBbTKaKGYxGZpVVDrvuIgtsDBcfkZwdPPYgPbDy1/SEppDNM
6rU3en+x2FKwxPCW4FfKh7SZ9KcVurePSTSv9EiiNjLvjPkjPYqUB+xfiqW/PaAfd90+wjgaw1Ob
KDYV44SK0dJFto8PvJ9NgqdxaBpEubree1MUmt05iTBcVEhqZlOOotTI7CB14KkJvSVVn/Gog/FJ
pPM6AAissDpKC9s+/GJJyg9I2fvRbdTahOWikbavmtEylFLrjKf7gG/kcwtU9jlG6MMF2+Bp1lRt
4NBCXHp1FCHTKrlPpXfM0N8C+nCKUCm+7NlAMkAIX3id/Ye3rJMKzSsphDnUnfyznrXzj1kpaZvC
zXw2nxJOA4DJaE09Ce6Bual5JZ6df3ushwG3wxuG5COj2PBB0zWN08dpWj1A8DaJXfiiQlX/HbNg
1ee1j9YnxPJsuN+GZGofaGICWUkFHhysXxgSVEEPGTwq6NJtNh9SczCitBdyBs7OseSKM/UZzQ7b
qgYFjaUKagbDcK6GAfW5CG0rjhrztPExgfN0OzPFg/SZYxeU6ACZvR8k0rfpCfGqoNlPmob6tHTQ
5v6hSxf0GKrBtSp0Aksmy8d0HleUwTDRYEgLZoK6beuHuyhFfTeejWBrz9k2+BoXxyqivweZ9c1O
eWgWOhMdm7g0qzPBPz2rdC1Dw7z4jXLPsf9C083X1EAbmX+rF8MUKg7He9tvrmnAeaEGpwfKiDpV
l7oRA/lB91OWvSXeunIgXQJm/1tNg/OeodM4dqu92dYXgYeqPvi8taipcE2wldaJefrj8FXykfYt
tk/0Lc/MoPvPk3GBz/HY9D+G9tvuGaYu1xyyBH5fGNtgn2xQke3E0IMuW4RnH0YRA/zVKm2bdztA
C/7ga7rGe8amML1kcE3PL7HakqGqu8lGSd6aVg9ffrOkxdKjbKlo7KTHYsUt+Sv8euR7/Ng4yrel
a9syYmBsHPPW/6KO1r+5SP+jHw1ddmNQB4cV3cvRkZosO7uWj6cgFMzkDdewRLWjW5e7YArZGsb6
7FZDHb1ho4SpVenggzbQp9GsZFgBza5+m1cz7RMOrCoyG6tqGTe0ifmjBgEkaoJ+w8yqCNa1uclu
MKwBzlDmnVPPh6st2rpGPrSdHL7bMQs/jPrVI8iYpj+Dn9ldj0fxMW6j7ilEJPCr7pBqM8SAsO2y
uQNemTErI6U8QkXxInbz13kbj8hqg5rfbLY+Dx4lEeaRjI1wWkAFKCz8LU3u1x04677h438B+j8W
xKbUSmEoYOEOBtOgaNg23rS2DeoTO5E9JtMwu5dJGAU/Zt3/wDTfTOU0R20Mf71yI9xHfniS61g/
oOlOP9QoA68IYx8Rt5+AX29DOupiHEOY7/TA8x6l+bmPcn3uxr2f2LdYOnj+UBQGVELHSk5hVsiY
vHvo6C8Snrw3NLUX029yxwOY7NSc3gWcypgn1/7Ek+mPHE2/85RLX1k8mf9AOXPcSLFUTaL+QE5+
ID2mQkIXd09TVZ/RUun2OAf7S8xC84WxogbU1ycmIr8Y24GUccvAUM3a5a5V0R4d5f6bnsx4MMNC
7i3OAa/wWm8Rt7Rj/hXmJVw+gTBhu9UNgDyBRjbPxzTyxWMMlu57I3J503qT+in0uqhaYjb7x2zC
U1WEq5ZX+Ahg7JFYj3DZrpo+bSQIT1NiQ1v4CWzuOfwtY1nzcHyHmWTKBzX94MPektKNA2Sc2dk9
fv1/cz+QXUupA5WuwKsiEPCrqI34rIY+KEZc2OOajFGpM/RYg9JKpEEiUmM8Ij5IKXTSn9DIBt0h
HOFF9GNGCjVkspi2mVY+i95jY6C04/MMrvigPhiwcYzehxrcxRLqt0CD3PRS5c4mYPxpQq3/Lw6c
8z4Ir5MIzh4VGFHQM1gMEkXva51E+aApPhRBXwBq4A9gKXYwuro3azN4QdpNFzXzd8oaXqZruqBl
FKE0hg7/3F9xxW1Q351rYjxocQRTnHmITBfnKvkNZ//aNFYBvyk8dQmsbqlGijaLy8GmwXm28R1A
5A8RwEccaiOWpXQFjKUIEnYo90eaYT7P8NfmcewwYXg+rmoL4BYuCaqT2wyFDD0//c/ReSy3ikRh
+ImogiZvBSjLlnPYULavTY7dxKefT7ObVHdsCbrP+WM3mschaRAQyaIOet0P4rGswKdRafBibwyv
cEO/1vXj3KzO1m57NAzjMHPrgBmQHVez2hdNMPGa3hFF60LnFjQ4cAEhq3yYfXK32o6XVytupzts
0UFXWbF1ZmIRcDycICfTQKxGzPVXrRHGPT/EXvTuKwVeyeAaeV7dBGXa/UxwBi0h6GetsJ4t6Upo
Yvk6OKsZSD21A7TCc4SfqDjMpImF3DQqLJJW7bJisU9E3Wo7BAHTC9UcWAE0ZUWIJE7tODFx1MTb
dQVnaCrboOc6DtpuEpvGFAec9M1u6O19l0J6zA3awbwqrkmawUyqIcwSdgMy8/metdGMVsf47CVh
JOjiYa1qPmB8r2tQWGV5AFc3kAkUsBoJI0lVlDtkHLAG2Xj2fBviC+QaJrY/W7GEYSxs88BTpQVl
xXhUpPmbGNE0WLerOlmf07loQ6tUp6bSnlwBh96677kJ+A01vsdKam98N70i8HoZLNCJdWof48Z6
T5ndbyoFESRWNz4kTYfwzazGa+7n07YchBnqvRHGczUHk1+/cdiaUZNxQNN0UUc+OsZgsSFU9EQl
h2QRUNX8M2JLkjbIssICOWEvqm68cLkUv4OhO2FBokxAqpEZpsr9icVwb2TLB7rb97btPvqhvxe9
d5elwz34xbZmGN4ogl6cWtNes8S4r4isx4tbLwSUeqBDw6vRx49pr5tbdzXujXEBL8vk/NdMuKdN
OwN3nCs9549hSiHntyh1dieZH6xeAHgIZw0gnKrDXIHPbho7Ty6uVSgkODqPhUdo2aBMe7uoXI8U
YSbgDDJ7BB+T8ApmecqJ9rwCNYyPOjLl19qX60tvWeMj7gZzO/pjfWk9X+0aHFvneRSpC2neoIGC
1bK9qJ7ybnnQW8lL6UxGNoe+U3fow9wXA2kO2awLFnX2Q0c1YbzWBtBQW3FEd7q8SNvcJaaub9ax
QJJgWOqumDvtVenOsvUyXYZ8kD+JbkP+uT17JGmKh5GlC4XftB6V3tE5krF+NoA7UcMiEDr2QEjA
TQLlLFkakE4BWai8dsPmLfa+n5zmuHnH5l8ElOXMb1UPCzKVS3dgHW6jQXf6U1Gx2BdFGmboWbYZ
fT2W2d8V9myFtlr7G0uwXF3MflGsGdMWTGefrC0Ir6EOWZyg/wAxyL0a4TG7xG6pXX1Tm5Xao+IW
bEHVF4zUejcMCedaKxFHrFSkrJ5/WMBJj1TDJBdZ8LHwqRpEv6UFRJK0X5Ie70WdQ5cKkd6nxXAH
OomoW8t578YewUOSPljrXO/8xCpvsYj8gc4Z0R+bNp2twdxN6OkJnUSSPpthzdf1Ww4SUHydn1bf
HMD13B7titUfjDJFbkKNgnsDPRsDiLpv2px7rrhjBAdxmli9bH/ZxFO7t2cSTWJ1KPRxxR7gfUo1
/rRygdllYN6hyEAHlCa/KktvCaSHtmwPfdlvTa0uzmRH3q8VTIzdYR53OeqB4pHwgH6z8OhzEqnp
dnqiZbLXibAm3w96s3gUfnLkjA6HVPzksn0rR0DtUq7XgRimoLUHloCu+XCr1toWjf1rzNR6LK71
U6c8QuvQ6UE6c0DbA+U7JUVAIyTTeBOQxNMznTx+xLpDXIHdGxPCkfTNViIOkluezaaty9fWNp4M
r0I9VvioFZfl7I7FWzHJfSXYx5dB/5n0IvKackRP1yWvTswBjYgjD+3EB5hQ9MbM5YmgBO2ojxwM
6U2iMlllf/ZyeBPMxw9csSeVTEtQF/QledqxNply66VFmNBDvQkZH8sMGMvzPnmig9EtL2JZ6Gby
7vU8fjWW6TqU815YEN1LanyZ5QKAPxWQSXiZtgTPpKHb0kyQ5zP9L2lOhMvU83M2tY8udsgD8lR5
8mtUTZkxOkhdTEA7J6WWqUS5YbvKfZndhP6VwYmtI3M1QdA+UoGh7y5d4cmNmzYZ9mkkoalwz5Vr
7OZUy8K+NTWWeH6SoiheQSZRo3kSnqVaLXQpNzUofqBg5d428oq1aT0BLtEIZCz3czr+ZeKmRWwQ
W+IqGANnYnmK2+U+ZmYNxGQ8kJVoRnZphB2gMEqM+atPbu1QUuEsMobf2G/de+I+CE2Ix6+lVp9F
BVkjUO4HiWIV7TvxUI7mQ1L2uzTGBKZP/lOm52AZtveL/Q5liqvKIEN/EAzDlPOdKsaWTL7PrJKZ
JBMktcwwgSc6dH08czWKbguNrW0GSesRKSHR6Lb2dvKrI5m56uhp6KnN2FgjHdPOSbUGNGxp/WHI
R4TmiZe2sUx+O1i0tP6rRb4zcvvSwqhjrwDOjJN0PywprT7NfTsn9zJhEJLg6rk7fdJC9dizLkZr
l/2rGdMBNutDv44ftKvEG0q/Ko44Y9gYffKgIRXztPpOju7ZEsbfTOAI2dPaF/q6A+cgcgHb2pY5
8HJa+BFhqG4wLPi1iQ5Iuv478dDDjwSGNqvZP7qrtVs8/8dMMz+AhSd8sLHeSIC6mmVxmf0xOclM
fWTZnJC+YrzTQFVBkbDIO836gZVi5FPx9jG6+YdxmebtgB2eYinc+lV2ntglHjD7mBeP9Re01w6E
M59UUy/YJqDQE9C/W6MZmZ9bAq53/UCWFkcTn0tt/tNFE2GQ1nYp8KURQDBap3LW/+Wu/EjWGqlk
Wz2vSXptzOVdr7FZ6HoPsaapB43/LtCHbJeL8uDO+Umt9YnQNRngA9CvSeUfak0J+L0MldbIzNFO
PmjxaCdgsVMejR1inaLNj/mkDlZjiLCscAuTvfeYxg23v/B+42J6YmXfcTTex4Y243OY/8g9unWF
CHMvbTA4fh9nQsDAXRWZxfjLNXxXwwJFfslsOCX+nWl4iLO0RycxhpBOyQdX1SooOwS0krSmMf50
b2lnAw8kk2XDCTodjBEFqNble4c4ILifZr8mvU5XW+UFnRaLsFrVb9plSWjM3afSpgjb3itOMHRj
4l6Lh1fmnIvbOd+EtbIPT0UT9TRGbQDJtHM9ERtjdelOxRW8a4unFZ4IrwpU9+ildZR1Sl4mufqM
W/ml0M2jnQgERNOPMZvvSc3SHMsYXoCfBeVNHiSArTdxqwh6tnIOTgCssVGhCwyEbB6pSrGAI7ai
eM5T62GMjQcRt3LTWrFAjMrj6y42Wo/c3KQMZjcVdFXb2SHNPQV3zOljVax9iXpNLXcPG4fGLSkP
RN28+Fpz0npr7yqkAL042HEcFpXH6Jvau74tULVVHldDE4pSYXJYnQ9ohXd/kQTz57yS6WHJANix
o42oJ9YtQIgTImB58pw8DWGbkrDvmTf0aZ81AnLa104Jo0DQmAgVBsQQqrfPs2Pf7CQL+GH+0zSG
syH6/1D3Vb8hn1c/4CLYFcM0BVwx+cUrtV/LoQtMG+QzkE63mYmUijXnJJGijp2JRRAdnSkRdkxn
XoHINnW6zb7jtH0Qqg19Nf+UZnfSPMUrJ+6kqB5HgF1fjbtWrO+Zn0RAY9Fcr9DkcnmqBy00S061
XAyftojTwJ2y42QNoV9Z+o6F+oFQvR2o1K5rciQUcQCZGmmF2KwIPSe48Ixkus5xiRbkaDWzY7n8
+nQboF/DcsbV+9x487sRTyoYZ/tJ2cNO6oTPZN1NCDDI5dKo7o4YTRcim8euq7AozH84S7A2wkEH
Sb6+1PnytnjiyaZbip/bPlnk1O2mpn5ceIoCSjf2DQ0DCsQP94Z972QurFh1kQmqCS/FGKSsT692
v21lvy/ktAa2xcOC9zAigXgvTFRsDcAwoLFe7VVWHfoKIFz1/Va0zt9iVLzS8lhBf+WWvq9Xd9P1
44tX1vt8sk4A6hdIXx7S6i7z67BSzo7OngJprXPsUmJlDUND9ZZ4ga3VV2Ow6ihOUG/42XTvL/FJ
GfUhj+2zeTN0IolBVuT0nzYSL2SYxzoB4i/nO+A5ibpHbnOeWE0hj6nT5rGu+9fWHK8UxyXkyd6c
SzFhehNW5cHMd9UwI/VrGFu8FxvZQCvu3HXclx76o6ZEdo7+PNO6g2Nm514fD3GGR7PzINXdB1Pl
YeZr0TAnVwbnio/Se0jbYaeJNkg8VI8kTpQbloBmo9X2qzbf3GMZrgI84kFTzXezP2+XOd4C4Jac
ZWgQVoKlQw7++yLBaan7FdBH/uNKHqqbpARFoC+R1jPpxbIk2do4JcX4ry30T3KqzqZVvWr6+Giv
8xKNnku/WtIcVnd6Mu1hK2+ZB1b1rhVdCJofYX9iRlcppKDBRm2Y5r6iiKhvb1asMVocC1kONgfd
i69mhwlybbN9UTl3Yzx9rf70DJbLRlydWlEdIXeOvcJluXh/OlvcRqyWtZF9jFJqvFOEmAV15d7p
rh45psOxmXxqwvqbR/XkYBjamKPzBlppB6ae/a0ZR2TvGfDdYinDBF0hae1j1Ejz1Et03b3tHk1l
d1FlWoduFtvWLbbLasNNFgFOtX2q4y2wxo/Ejg+Zyo4ph0zVARjaLtA1qIW3oI/q5y+9NY9ijgOe
j22mrX9GJUM2/bPBRNEXIpwy8z4R7A+TM27HbDzm+vIHo0gZpJdfyOeA9EEbmHxPNx1Z1aBzVeoQ
V9PjIp6Ia3yzdJ2x2gsdDJE3ublA12/L1Q7kFH+2nQ5ZNZ2SLNsKUoU5R+Uz8UcP4HRQh/lwtNYy
SivwnGkGlIoT5MGwIG6AgAJpXIyKK54GGY5xdQD++s7jIup7cjD9Jn+yRIwJQk5bN16v/mi8Till
JPXa7pNZ+2fkNc0KSf3o6/HZ00sRqi55sQs2wGoptyptQ2d1GORG5+It69fi2Fe/ACQBoEDWxdvX
okDazNOKvs0wACNq6+ga4wFVIXtKvRO12pgIi0ZRVuB8QBO104KU14z0Xcho+Ej4fZgiHRizicPc
vqSr+GoT4ztp0JT6apvM6vYE7zIHTa3qV4Bp3doVkFLSMyJv9qFged+r5r50CDvl5Ty71B9GZSJD
lY8/aVs94ku9y7HGYR/oDrOIw7xxQznL10ZUB0ouel7QVEc81pE7q+b9PHTffWPd/EDmHreVjioL
x6qQd/pQnz381aZ6HCVdCMkqDqmznPzcftCq7HNCT9P5cKS5d28n73NFDHrcnipsGObtF3WsLcFf
J1lZe8o3McFpT0SQHbV23pP6dsELnW4cLMDtaD0KVw9Tq2fo9bQD43AX4OdWWOxQ5BiVXmwlwmC1
virIUKOKT17SmtFUlX9Z4T07OjbNGtNG6I75shUeVlDWgjpoGhAxu/0la6fYoKWB66mZ3xxIF9Db
Pphz0EMRL0+4nbF94xfI6gKfkwWX0MXFr9d6d6sPX7K66Nc5Y8rCeJhi/+Su7e/g0kxbF0fdqHkH
4V1ND8dg96YP5Gl347UbaDLiF0KIPmXiIx8k1MVI+0E5VpHr4TjGHQ9bePONIQ1mHUAplmvrk2bI
qzSaEC0sQoIh/tMnZGJzR84zSlDs0L5nv/DiR1X61ib6rhTePrN4mjy2qWzagUgGmDxRe5YGhUcK
wIxFtsq/hYnWrBWhND3Mdc4EMRHbmBX1OkwmS4VmPaV3cnWJK5nBZxEYOJCWLGyGNfLQGvF8P6aY
eSi5ZQ6j2/XSJZkC2xfLqVuUufMcKbcdkfUPssVZiYH5Z0ycFpllnQRGB0BY6nr95eKtJGyc8P6y
F3moo++56KIvkXWBPsUNlE+aIBiokoiOrL9Sa44MensO58idvud2ItDE2Y31+tvnRuCCZiTVDrb4
0MP7EOg+YJhAMYFVkfPbcClcnqdNlYvj0lC80kF6g+SBmV9SRbBGkwy0j4o9UrBDi7eiKBiA6hKh
VNzLnV22W99Qd9RGbDACb1L8hvbYRLa78MDq15r0ipj3Pa7ay80M75huODBqm95w1f9fP8eLSsFd
LUIvijos8CzVxRy4xiRDLS8PaII2uYluKVFfrR7vprH9LW0cmvhsKuFstDJ7rifWQZXmZzuX737t
XHg5MPOZm5iMDbfBGoPzw0yOicpONIEGHguX9jNOOoeuFWiJceHDOmeV2LcWBllWA3T2e49s/8wz
36rE+vGN7lLnXQT2wZjvNHkIilP81FMzBNDO+bafJa2d/jYfBWK1nu/LCB3X2bLYBmVfIdHNzjMc
DOanhzq58lNt6xn+YpmsPy03DkikAqWGi4WUMU74wbT4tUug1IB7XFmEE15ee94VJfgR4I/vxK+5
5iBhfGmm52b68XOE8C44oSyvBcAQtBA5z/N74YzBUP/KzH1OOoeqFvfemNWLk6ttvE6/iRq3Jgpy
m65gmoUtbp/0c44zyFhsJcAM482KkD06Tb0bjGpvqpLYGpSptVEw1PEQt8NHllxqPdsN3CxypqS2
UReMoWGZMCtAZKPhb+xgrfWdi57r1mizeiwUvnuEJzkMxbAbvRd+77AplscRY+4t0GEZvgZ3iRQP
cjdkJ69v79ymOjUJG1qVPdVrcvGH+agm80TR1rlZlwtGWd9MGRWBukExVbGcLFc/V0nD1zmZRya+
ez3JotnzQr2F6kjnJ/yu2NryY+tzX2rjfWot5DzYF/Q6BspS9zJbQN3aeopX77tMHLqJG5SM2V7D
xSpn/Vmmxik2/vS1PIjVOQ3M1S0gYLEQ8tERZLGRLUegO37yEvz6tsYQmm8ZkO7L5TA4V7jMp1RU
l7iTl5xEtbZertgsYJiPPsCJR9vEciMYY7HL4AgWHxRuak3YWm3Xu/Jq9uaLcNmTbkCpN7nfVNr/
tJTsAvQ7NWhAfahs41wM1TfF0M8cTOFcDtuG0oLl/54fg2BLL5KZ/nUjSoe4PBl5+rRkC+YnIFtn
Kt8pg34ThWcECKIuZYyCVGlPfkaCbsYXs6zbduAGI3Zye+NVECvJDRMJ0sbkRHACBiXnDi6V3aPZ
0bR7Korm1BDlbrdF6MkBsA4eifo7iQGbr+fK43Mu5+WvdEoLlgtHQqe/1kT6uEb/l6CC2GirJFsh
/RQMOlk5PE3g83RZ7FWCinRy1+fY5t5K6V3fOPFbd4PzbPlMzis0HwbuTu4ztFkINMSutclprDDc
ZeDx6GQeB6k9mN18pe8hyi3jwfU/R2vF294EurJfncy72cvRwhRsDabN6YoVkLRU/mXos/WrSYUy
xwwwyfSVZeZQ4Rep+sd4KL7aHGV2+zDp9EMn5dEAQZGE7ur9EmpxH7UI7ivs+hWsqxNPW6dNTyZC
7cE7DrnB+tLFd3OHQmuUe9esX4rcPC6YIZaMS8Ufthp61HjF7UYahAkf3NsvXTzd967WIlBQ3maM
9S0EaWdo/3DIBMAiOMWy39myrnM+nfXubaSsICkSvsTsqsvyiEVyz0Z5p+krfdzVHd3kH/5i4kKm
qg6BBUsHchkIHpYGvyR/KWH4zQGCRwnsXJQ/I9luwOLdYYBDGEz5w5h3rCzmi669GUCsN9MYd71Q
COq1B12shy6tXx01k2SChQ79rlZHM9om0bkPbj/v8XMhATtg0LE5KRPOE5IH+vVvLStyW9Ztr+ao
remtWhlmy1Mzv3JRHLkk/mKCRkSrbTz9JfN89KJoBBd2CKxofue/eFxcLM5h7i8qcnLxWszjLq2N
fW6qgzMUW00WgTFzS8Bne0wfBo4nmuXSzA6L0XuwgD9mCxa+/8rbNcxoQKdp/ML8crBlvEniMaJy
+otZbGNJLTBR21oIaltAs45JsKi1sJ6LyG6NbYpkWke6ayysee1MGrjuvyhN/0UZsisrBmSHvNgN
cfEnUfrbNAE676YrqrazsgF1bEQ2kkSM2rQiDr6wz1zM5xi/m1U7U2D/phDXDmmDMcT5NzeY64c1
BJ4+5BqlL9hCwZFpllntY1HAM/Z6lPpXbbLezQzxrzdg8sR64mpbV/TBQgREk/hbuI4QBxgo8S9b
Afd3vTOk+TcO8akH8tS0F4+EkVC009WqlqOFPKIBaquRh25QjN5N7nhWTvvQ51aUquKcN8guGvPf
jQoh9vE6WcbbbNR7Il53ojF3qxwg6wnVIinKmSkdn3y8gnWUI61e7eRIBd9Rxl/xXNxxwUHzEUjR
1gyN9oNvGEiw64hf+820skdAyw+SHftN4gKk4X4B8LeikvW/m6utm0iynl8WDHmzTb6BvaLAmHL8
CVZEMehJdBlBGQJh2mgxcPQJ6jrid5CXFkjpktWCFB7o0Pz0YEIr6JgsN19nqmQ2kMCQxzx28Udb
Y9ke7m/6ph5DzyJ4hZ1nsp/QWukiQFwc+QAFotrVdr/zmUgHsLYw9i4CVkCqi7lQWv7VyT+9qwPT
+zPJP7I4l8y4+RIzO9AkjXA18iOmus908g+kbcN/5dN9Jc33RnMY6VA0EAuMqWg5N7kXuM6p0sTW
ltcBY4al/yP+6E6WVjQu7l+D54H+SHJloNJIrqh7dZ6sbyvHZ1/MUU4mwxLHGzP9G9oFibSCC/1j
h8Ow2/9kOWbW2D07xK5rUoWV7ADA0kvJMO6h+2btT2uTyZeIK/xZZ4Ij92C8RERy5KlCHmPWK8/t
d0V+iPU0RNDAAc6LZYvTIt9VX4VajyuPYKxnaD0q87L5bizNb6fnWl6H5o4x+CNBcL1wFHAi4Hj1
LCZYpxu+Sru/WtrNcdkFtueSoBF/OzVaNTvtGIucJhjGIfBt1H4lH7WeVkEy5LgWh4dZFS8VaahD
f0OrC5IhkLsYGQlSMn3r+F/T93y/VO054QOdBBJsbO0IWoA0OMx618Pa/JjE3232wcUUWDcCz/bg
/C00Tpwtw8rPtQ7Lzq7S24e6vM2Z8ZmCvG+oovi1Ox3JrHuLxcD0niZMU6r9qnWM9UJcO7v7yAzv
0x5ega31SCzxLs71bWWnb4Bun6l3P9fFn1qWl7raSe51HBaEp3yQSLYVLEJt9kQ42Ic+1WffkGHc
GF8q8//JuOUUO9EfG/Rl/Kvp5r4mcst2e7HTFfFEDjE8gU+VYYiTnZutIjWiOCcx01itLXc4zrJH
b17iz/72SBaVesky00NFCE+IYmwBHhZZ5JVe86BarQphNZaQxs0UiY7Q8VtK72S3nnUQrSKRg/Sp
SBXmCVVTLHgVUl5fEhf3NQbCsLMUGRouuz1qcXIlTII+ClfhpC+75LTodoe8X3XBbJh4STRrQbbr
faGH/1qXAgrHbz9dwZdXGTdEWzSPVdcU29hdvibbwObnQwRqM17menatTbYkL0Pn8HfaQAGq6C7r
7Ay7zgIBlbkiY8ycT+mgDQdbQ/0DwkA5wi3MSXUEC4PaXScD2tsdyjJIavgJh4FytLMtwgH+mAoi
C/3j/bh4j96YuaColckk1kWxwGyYDka2yZda7Lx0PTsAhxy0uHOHZtyN0vlCeC8ZOInndhMqCiyk
c9JNgAbrb1c4pBcY/AYWEbAYnCv4po1IjKso/IfRBru2nX3RQnHlMxZq5cCqe8OTVw/7Vud/AaZK
5cHW8fpwVvWBOKcvD5zEBQ7JZXzVNJjT5eb3Gcyz3w833kp7Lpkn184Nob8lAJH6RsMIhzQGaSlA
dfBUWfUdfzQidj7TJDazzdDa+FPU+l3MvDD9ms7RWrHaTgbhKalXQfbNPYZA/WoJ78DX849YKgfn
pXaonfJhIgZqdJcHYLI66l1Crkwb2z8iD8DVot3aojy7DbgYrObzhLjRLua3TII35CgPg9kqUcl5
w6HKVh8itmUe9J3vflyda1U1wF5x31Bi4SYBkTLhynGUERJGsdvJ0xlaZSr/kd6Mu48VOlit8tlQ
xS8ttpe8lFgT1eMg9Cfda/5Z63K7hYDFqIDAPDa2P46pIZyv0wO2grDtrc/Yw31h2fjf/RySKuss
NMLVr5E5BjJBTAqyYTBoahBlCylh3Tv4FDFxOP56EOmCfoCunsOcdfetk17QtP9bLUMc2Uq/+Vx/
CLfWqfDDem2IKzK5zxu21dymEnpLgJ/6IO0IZjAsjLeLaxBcCdUx9V68Idp0DKZ0SoM0nz4Ntb5J
fGjzun4VN+d3Fw/bTljkBMXxXdMUF5FxzLHEZJuxyggJGtYCUWWyJStRoUEgw7A15nwrcuInDE7l
wOLV2uSq+VKxeFp5uWtebL5FQqiU4GVMydI+DCZY8IRiHyoQ7VttkcAxO/pvhWA9WiRmF+7KV7+V
7gYZGSrBnCAZ9t1ICZBrOmIICMOAhq7+N6tR2XST2xHPhsfL7UjSqtBXEMO+l9X8CwAw7Xsp8GHl
4wO1KnuIbraj4qAhTiRSbQrlDeK0Sg1sHlkICTNHeK+v0vKilr/A2odyZZqZPi0NnqJcLqlb4Xg3
CCeJR53J+0bpT8I424QuhWs9ThwKAnsvi7Obc+CahbaF3Nmmo87tXNqn3E7ULl7a52YuvzwfX2vV
GruSeOdNPjNfjsmd2bHAkQC9mchECRKjYuUrxq0Txy/r4tyr2vmpB59LqgnLsr6OffvZKaSPjQYL
SRZ6mOWsOEI8tSjKCNCprXCSNunFaayh329OXRXfob4/97M45b2xN63BBVn+oKZU35aL80Tk3Mvo
obtA+fNYL8NPMaT3y0D7Ru5e8hyEp0Ltztiyt1Lj2mdAIUKUu6wd7pVhfcoqeVun8dXoxBuwPmOo
bp4gSre60oCY/X8Cse0hneQcLgKUN8uNYb96SOHLdWem+i+M1ia3b3mOGLaxOmPdtDdLk3TY+ckc
nGVCMEDOXMNhGVvDQbbUgSAX/GAJMzEZ4ftzzO6rLeCe9JxzElLsbp6qxzy/TYcr6lNdkM+X9zwc
ud3f14VXbX0IyEzUeli43DgaAgPdy+8KNrGNWxGKLVSGEtu2qLWsp3eCdfIN9skPkeC4X0nwsJWs
NnS34B9yR3eb9F0VLI3ZRX06HXhOrQCC/qkTHroHsFQbu1BUjDyATbzwSiusPXivkyW5chAdZS6+
PVmc5wInABFEhB+V/hjFXR1v0xbdsy7Q7oj5lFERY3jt36qDzS8ucyrxnIjWyWs5kA17kfz7UUJ7
SPMQt86y10ZKh1ybbC+zI/b0RqatOVlWXQ6srtXqtBBiGWa2vJ8cdTTJglp549Hi7IjAyCAgx1Nl
OlVEbhlmnbyndQFW3Na8x7wR/8jApxGLNk5wa40xNL5BT1AFe+VwRzcj5+xSKA6nmvAfcNcsGmz3
MU05ZwiO2Oc+z6SE8YkR/CCZYjacxyiV/ofU7DeXDJs4iy+Yl/Zupj/4VXa0NUiGRithc6kR2rDa
PZJbf5pIKt2MC4tq65RhqRoSGQSITgcYhL8IkVT22SG/WFm4tST51kdShmbBiQW6jQ5THJjCIWLn
IXtSHqkipVu/1xWgKN60aOBXr24a3WUYwWpKYFi2w9xZsLQvY76l1csM0kSqvfRJ8sSi058TfWQD
bxHmjC46MXuK3SvacHffx+3Zd60HISxja9TOi597OvZoQtNW5ZBGKLCzNBkxlWPd6aGqrBzxN7u9
q68tySbxnz+Q0cNsHqC2Lba5AQSMwRNZY3cLRAAEbW1OmqnXOMnUY99OLM/Jaw6K0+bOZ0tt68ai
r4GCiq2FWCEwy+pSl8UrOiq+mlu7QErghXYcDLYjE5lAypmPDHxd1F652vPqievoWq8Up21saH9v
1d8XcquKJiNBWLgXfSFHXdXbqS+idRzCpaItxMlv6vVbt6pJsGPXtC+SeLy2xwZpp/qnaqcD7WcH
s3Pfu2n5oL1FJ0JlgJTXrJeqIIjUyoWxz2hHQI2S3MJiFygRwxwjbxKklvjteST72UncbtP3zQdc
w90INrxJoPnI+9OfipQBsXXsl7WRT5KpwKrlQXPJ9JDrfxydx3LjyBZEv6gi4M2WBOgpipQoSr1B
yMJ7UwC+fg5mP/GeWiKrbuXNPLlb3p5JGb+KSDwR1b5HkXUOXMHzvjsakX7Smos9IUDxylm4Amu1
Ko+qAAAxmFsypfOqQrRdt1CNAPRtjGY8WwWhuTgfP8PyxU2aO1juHYvcQ5/Nt6JseelA10hpebME
gi9qXN4hWzJm9ZF95zPVrCVOVI3kGXJX8Dyb07vTFpLQoPln1nBoQ95gCporawkYyonFC99Y89EO
j3gc68WkfR+y8DKlwTFiTdgDYgFeveJS8uxeu9M18JNO0SZQ8qcOGaHrP9NuOhswopLUeaAIXbrM
xbXKyqVrd33/yQJ4FVcKcxyvRWM+BVk5LITIrxIh1xOauKDTYZdNHtg+1lnxb7LhXU3q3WTtHivy
VNbdobEJ9sD+WhU9Zg6s1YTDTmWrfAUKNhmHS9jQu9e+tKAow2kESRBKBlK3/UOEbgZzj8FyFbjm
RrNbr5yxn42ZfRQcphUpZjxcT+GQHScZn3K32EYgypuSoKvSGABcgvwtqPqHLqxDhr0mGsQDlB6M
TfMiGViQcx2+qw7jQd5jWSpaSI9NE3mBoXD395O57Uyes0W3jXQEgSZ5BLgcaF85RG7nIZigw1Zr
EVTbWTowCP/RwHYjX7YjW/ovWCxH2OT3FHlebHC/rhhfDRx+RvGpIKapFSZiDDqtOsPPsHRCDriY
83CXDXxSppD/XnoGZnIxh2gixbtdPrvcuGEYeoYBIqH7LommMgJXGNnn+DF0xicCDcLw2H0xNbwQ
I/XAIG9J6d1a2/FL236uM/uH8AVEj+lQDeKXsdXvA1Q11blJIIJD321yy+UPXnhmMK5zjmFCvLNv
zcbeQj7kacnchNUpTP+0lIj2FOMtRcaYU3mwaT1bHoP3mncUd/lGtYat6iSHwCCyZYtnA+NwRls3
Uw+eTeVlKPRFEeaEADShUg2ySdAj4J2ZlAUE8tQZDJvl5Jw7NvpDqVwhdRJqNVLWxvPJ5qRnd556
dcInnh9iO2SgREodZuDMIDa38l9XW1tDzEyKYn4nEYJSq+1EI04EoK8SI0RIgIxl7BR5ID13GImP
k92tp6R5hCPmMSXn8TH86cwDa2vEPlDX+S6qgrOKmYyI2LF0y2PjgmgN8o63uGra7C36hEZuAMZp
TqeWrdk7M1B3jk7imDK7Dhpvt1abbC1GMmisQoBxNXyaC8KllSbAFhXHETKlp03de1g2jyjrOXJG
Jhw6k7ci41q08v4Uacm+ZjKn8h6NE6Kew7Vs6zjdVXRGOM2pj7b+llOjtLJscy1dKA95Oml+Fmna
kVfrq6kaZPLxn3HzEGhK1xHp/rU7Y54vh39GUT5Le8LL3ax6R3vCptqutALUXlQ31yp2/025O66H
JHiNLSg6FU8BNzpXC5ecsPuO4/uOKO0FNtXw9nRoB+PG2MDjXXCsipWby6cSFCApOluFOIv5Ugp5
NPCM8Vb3SvZlsgKFbH2ZkEWqHAYI/peZ6a7E1peCyHBelPwOA4JvmUNovzkWDY991pcKDq8ofRC+
AYyEoA2IDZRRyWspV8rdMLdHx+peXNxwS507WvbUPCPtJFCCIl5sYLpG5im0WMvltnXz8obgSVU4
FtApSo5FNOHD5E+EYkA2sDIfgYB/W4IH61QbUlZ0Z1hdq53uU8v1oTLr4rzkZNNdkjtDLaY91sNt
jNF9lVsRSRkThE7UudeQhImVikeV5DeIyZJBU7tSBATqwfqe1Hg/NOzbbJCwLLoloxjuj0ha2dZx
Gr+v+oXRyN5lVLcyFfE6t38Bm3N6ccoY3KZVmh76gmlB+8du0m+bBHXwB6a+xwWzDjLlNNYw8+gG
pkdk4Wnb58BMkK8bcZlBFa1c/CleEI2lp2j9w7T1y9zjzgls49mtXB7ilmA6S4KDyYK5x67rdaqz
cWXN+TvzKrReFC16oUOZ1WbTQhWxABdOSsWENhpf1sjNjCfZAwXCB3tWmISNJmZWLG+Ko+PIVr8b
VHrdkT6hVLajxJZGoudNTT47NZ4qeje2InBu2VSEPqPoc5Q5W6XHesXa4CesiZ8B039tROpAX2hS
OqQiqDSpcpFDfA1M8wkT/jaJYqYHfGCoa+3WSJlp+o53W1zBfekGhJF8upea+1tNJW8BRKcWr1EZ
scENTX6yErYXRnUzJEwMlq40rxay7bpM0U5so8d2Eb2SE/uOsmzTQBDrKuNFy+27yyNjpekR3Kdm
B6D2Yi8LW56YnM7ZhyvU18nWv3rFeZrEyGgZHGdSZagipNwlIQ2rolMhQNXuTMjBiUYBmRzkc9yb
r6z5WB5EpAVy69canwhegA9uyG1UdoTIHCTv1mhe61I/B3GyJ3fpFRYuQ/ZExiCx7fMzKOpjiNVd
xkEddstSo214uPHL0RiWg5YDzxR+5hgbRVpgDWACTdPMuYQTpfDmXH2tZuIGdtBuyeQz3wdeZPKc
ACysyOYDJ8jIR+tDNYK10zo79p7GVtMQjIYwPEWzyoUYImmzjHkUXIWxGgHlmw5ZkKPeazfbKPkA
KTx6GmaX0ZnPYPfBsFqX1uhOfY3TyqVLoGQjnvXjb8N3uZgTfFWqwu2pPFqdqwDt4d2cqbjQOvHE
W9ILFIF1PuvWI9HrSbnlUlsjcJSLj2kt5OBJLrUEn3AQDWcn1k+GdHc4ITzVgHik2c+BIfhmWxzN
KdtzZPdhQLPBXhijfsfoAjws1F2A5ywq+42j3yIM/+EAIUTTmGUDW38jjntBJktOpMnKo9u6P+ao
70jTH8gAkj0MUiITOPCsb72etmMAj3xI9L2sE0aC9Bkeyi/GD655EbwPBk5JIinzuoubRx+0tzl4
r2P2G8n4CDN5U5uk2NgaoAwarp+TdvS1EJ9dqjM3swWXinK0mjFHT0tByJTO2oAjquU41ckSeMFU
zN40k5xS3GszFz5BGX80bP52MvbzaXihVj72qqJhn2RQ3aK3+Z9u9bc2VINtHYxMEphhiWLlWKax
5SNz1biOZ4uZ1bqFU/2txNwG6HS80t3IWuG83ph6cQqd9ivUcJS5TrluQzvnGcK/n9W3O3Qfda9m
8CI1n4f7TlFV6oFwOFZ5/o8IGMNizTzJJ/SK+n3jN7GGlXLol+lDZ2/mdDtbdY+LC1cW2sawcKu4
pq+5xT+BPVbp+r1s65PbxZ+oZvu4bFBEWHZR3BN5upDbqa2e4Frv6R9ENDBv2C/VtUIAmA28UDZo
D781Vgw6fUom2Grb6+rOwD9ZsOoUDUvf0h1VeCLtZz/uC43cijrzpQ0pMwklXJ9hb5nlI5uiBQ+C
l36iHSVl4Y9ojD8FpHBiN5u6dnZKtTFC4rXatxrgF+RfZO4QhZy1aExoVlBfJynwL0Cs7I2XUeIV
7/KnMICbljSvbPrw1gHqJVmrBtl1GKfrrJsvOG23wk73dojSj5e657PiZtNpkgxmZqz/EufFMCwv
fcCDlJN+k/BRVRqcgcuEl5i9u9Ymbl3+4iQoTFEyrUa+UsxcBhS0OM0gYJ4n/ED0ICCJWyQbHVLm
c/1J71a+piBi4QG3XHBVwW+OJbXGdAvKZeWyOGUrAHot5ziPi/bX5FxmDaF9aCqEjDa4uV145/22
62bzMkf6WZBWApwvuOEZtQRZnbVaDO/N8jDFcfOwChxAxKw+4gGZRc1eKpe/pFWyw7GHFSYyZpVf
+lA3bRKa2zgk+TSKdZATR9KF/SgnSlGA3X21ZefLWHpZEHD3DjG1FaIk9459B4ygL0dgYQNp36jG
nhV95Ro2w0RA3WcL2HEXq7ayDm2Vma/ybT2hYZU1yDR3rKdx/ZmdCyC4YQuWctkqVXKSIUGhKplO
2ZT5sxHwKuMGblL+yFI7g3TYGwBitIgunjgF+RjU6bETOAUng9FQpzsFXcz5rEkJ9cZwxGJU4R7p
wdFHi9O7KKi2BarsSPMlH9ybWnEMhxGWYMoIxDPNJC5zQnMCPnUyyf+Vsjn0OpECpcZ584OWvRYK
Cneq/uOhji9LEOMBv3wbte67aMqGUDGoCTMU785oveSVZPRpTX8asg2JX6xzBQb2xNq6DJ0rcuc8
pAb7hwTwvZyDt1xtv6cATQyF5aD1342OEGyk0XZmQx+QkdQGbBZxbFGpocm/ovgQM8EEx3kpeIFQ
zbjNZ/Ooy5fc5p5ScY8PMU9iSqNP/Ae3oGOGx7bybCnyX585b+Q+cRQBH9ma8cjnMFbek1S9DKN9
dtrhL6IAh1PaKQ9mYL5WTvU9KgTSq2X9pfPbDQNQC1F0zCVBS8vdOTw2+oTcYsNupuz0TVRob5lS
/ZKyPaT6k0nMv3CPAIPeC3QFrbN/glg8FfySm3E8WInxGCtO7SbdBxp/ABuJCMRpGyrPdogOIfJz
LFm4MsbOTusBSuYDiMAVN54y3y0W64qqb40O+V4cp+hS869TcTwmzFBUkGKO3oE+Wo48cpD2WseK
mZQ1P/pTBoJyYvVYYkrNccXO2Y64DpGycdMSt5fRsKcf2gtbXmn4mgeVI2uufU3JXt3FJMMhp/Jy
m0nGZYjKFN9Clu74QDbdug+Nq4KEX2SJj19Lhp/DEtwq7xrjSYN1HaX5VtOg0gFR5APzpozJYV6M
hCLfphY+fH0MT338aSZshvla1dQUoL32ldjZY86N52xLszgbs3F2jB/CGPzlk1VGuHXSecHYxaqx
3xJ2B5aJbS78cWZ3DbLqdcqsT1bxTpgtXnowknSu7IbW3nQNKXOnQ5LTvthCe8nYbVNUDiX8Khao
uSu9KGfN3b0OqE8TN2Ap7F0amwg1KU+TYJvqfN4L5ipF+7S4ZSje4UeLSByyyEBVeoNfcS6KajNF
n1Nbbkzb3oxQaRebN0Z3qAO536L75QabTNtdeKSrES3cGbS11hPtrfODYEGRNc2+Zs1fLhTf0ERf
EvuBvq0Gia13TgmudRV/X+eilkDskizb2eHhWOFtwGxUFV+Fjr8hJI2JYBQGG9x4hFHDbSP6g6Z8
mAUGgVlflXCTYh1vZPsh9BNwU/78MACG14kgzMBhSICc8XNfTmBiSYjCxwOlzenMFd+q7bYGuAlO
9akv32i5X2fUWXtRdGobA2et/lNPXHtcK1WOIC94cLPInV60/pTJl0LuFHJtrtzN/T4Za88UQCyK
ADWHa8fOtsmQ+mX47aBPpGBHzPlGqcVGEbwbFlq6dYBB8uQYxcbCrOBG4T9HCU9Tof8ZIMgnF3Sz
UIt1r/Ve2IdwStVXMy9RkRuXxgUbx1M//FAGtwrxIylD5lMXx7neTZu8RrgfNZK5DdUIPEJD0oHV
AV7JSXecZzOfeEClBErLn6aZLu14FpB2zCE4apbwx1isNZhjMTvccWq2LXevIV94LyT6lzNGrLZ2
I9pcJQ2mMNWXIO14Y8OaYZ6VNXFMRO6cLzbL3HnRgVqqK6p+jxzJ+oNWR3yS2lydQFh2hlylIXBG
oXoOcaNyzhkr7N3cfXYuwqfp7qW8xh0wN1xNKeF0Bib09bneqHyLnDY/tUREjacwAudX88ZXO/tK
4JpOhEtXHwblVeO7qMaeITYcOKj0n0kI5lh9NOVeRPTvyKtkvAifx/ZepE+dodGYsOwtvjEwrSrW
QY7qh8vSwDF8tcPgZr4lbGdIRJpjttMka3p6GmHGeHFvrEZ7eXTSJVF2mzY0/BlSrIaLPMcfr4A5
C1lgACfi6/JtDFDEUpLKC046mig2V25GQceBfVLsDa+kBVavRl9z86h4EIUzUh0z5Bjx200gYRFc
E1it6r3DBaHj4Zf6ZtE/1fwf5rqsPlXTZ4GNuiLiNYd/zr+gIukZPxW8TpGCHVyLKpcgxADYQWsT
NoXl2+O/WIGwfWG7Yo0bttMoZwTptrLZwnEM67O9EMPhgSXgyqAaWjwSzWqTO69t9mo13oD/2Gph
5cYc+e3JDH8Ncn86dWTt7A0CC4z75Giz34XjwcQRIwwy8mlxKLkputyltaBBcxz9hmaeRnc5J0jx
kEkMdSI+LGMRNP064q5n/qSnjyFuT3mNG/xYJnV56ZPm6tvREescDcNhfz2Zi8uXTr85Pxnunu8c
wjPh/xohkGyAZj3cCBKrlu5w+R7aGNyzlf6WCbVrZfPbCxPwoIIHYKw7PHzkx/NcvS2aNZ0eEY+x
KILTMMsvI4RjXwImpS6MDPFCpM+Su6thQDLt5Jl9PkgBKDZgNGJiIOVo76iU83LkAsY+T495uzkb
2tCi6doFErbyq1HhyiOIMBSrWXvJoFQ2SuIDrCb0D2Sytw5Rq6+Vpnu2mSTZQjxKk6GAnWgRxftc
uTgKKMfXznwOhzOq1ErjWSxmqmrmfyMbqd4Q57T8GFSSEFgDCWXlZvxoJ872ClabVR3N4UUkwnew
QQIc9LrYPlhYGsGV8WzypPmuECTAiALGaJXzSENrMcpdbr1DArcDwsiNV6B0FuVHJx4tfhE1bn1b
zJhpiA+C7Q0poFKWbxn3RfhSRW+m8q5YxyZ4GmSIXvk0gW/uSO1VbMG8BGqfOh2YVy2b/R3qsPFN
CeZ+WXGAxmSB95pXE0uBdN8O7kZL+e7SgJMTezUp4cmM137eGu6tpPZI5zFakrfTCHAPxrdaj2Rf
n4wENNCWHpuzO39IAq1YkHzAYV4MvbrnAY7gWZhPE07H+G47+0x9ccp3CKYm3fISyKPl7JLgxeID
aCb7Wd1g10GGwNThqO/UYaJd4C9hr3pY7IeLx1eGu2EEhEsD1j12nywW6oRZ3D7zxn6D7GYmGx0/
r87KMybL290CepdMjKRudopqOiX8lqYYPqGS+Gwg7Q3xo1PFhQoyYrmrVxm0BVr10OzMjZpMN7fs
BYhnKGOWzuXlhM47MoKkSYHvD3JkEJNcxpZLsNa9z/pwVaBhqgMinegOfZMeaklepbqUecm7/YVN
/QFy/nMOwyYqlfUYz2tYPggK1Spi/6mm7r8cQ6bNBAz1EQHf9ozpzCIQ3q5KPwJ/hxZUZtxsTJr7
kAr05q2GV9XuWyqzZvEsjVNYv8r2MpKGzLZFVmwcLfuOIz6ooiuPoyCSBemPze5ax3sZZPoWPO6/
if4b6tOsTaqk2wJ/vY1t3h0wKybqqcvTP4eURGvKK4PdQdBt05Be55pnG6XuCvZkEnU8zE5NJQ9D
S4mKQJhbyoqNqQNDXBOXGtf87+w75cdwFE+JLYhYDEHV9DPrym0ohrfZic9qO28tgaA21Jy6pf4V
2iSB4XzNubkyBGRr1uxEVMAEB5wvNnU4MpixpyUaMbrfUFTP/eSryBTdx8iu13JXsQYGgIpFFinT
PqvJktyDinlp8rqpvujjCAfuujyW4dfsginx6e+hGHI35/KTAkRsJ3ie28IX9nBI6SMIu/zhKNNa
qrRQ7pJ24HiVq6bon9sEVjXf1jPAP5S0XEH5U7wWtycL0/dc4PfXzW2vAFA1fofqODNl2/l5nrWt
hajjTCehVv5QX0KYMVJQgkW2gd31kChYWdunjHATrQWBBjX2IIJNyaMwnfQTTtadrC7E5DlRqJnq
MEfN2ANiU77gJPcGWqLqDikuVZ5VS26Hrr6DOTuZuMDUFqO/fScfmS1NlTxxNRwYpi6ulSvejJ6l
FgNZoEW7FBxYIZ8JpvwYwn0uq5ERMYdLQo0eLcS6DcRr4sMKuoWJCbgIJrbAYzi+sUcFC7AQgaKt
HoOZaow9Gr5PAREdkH89omTUvitMECMRJ7xibnQwxHvB7qYR33Is9pryY8EGziR9DSgSTXUeqjcA
+Xy5GfON4CBj66SxKCZau50kXHQU98HhzES/jOXatSk6X5DvMLIL/rNoTiBkTJvawOzWd7t8JHHd
RHtqqV4TI7jF3bmv5o0W/nAC4QAnciGxAc68qiwm74x7RpxMw9jn4HP64dpxSSgvRWPv+e4rzrfC
MJh3723zVpr87bJ92twjsvEx82cSkOSpw9cA92+GBxeLhJ+aEu94/1csaAQZMUIB8mW6xfCUQRdv
MgMYqu/yLreqCr11oGbB8mqdpJX8IMAZaYcmVLmKxJ7I0lghk+L1NqrHFL3NIa1AIW+RiHdh/kx3
GP8Xul/zZ4a3eek73Agzrnrn0PKCiUm1xTq5xvRGbo4/T+YH5CeHgd+UHOmKpDBJdW+j6U3JvdP2
QzHxUL+KkuepKrZQTn28VLboznmElzfn6W7qj4BfNT7Qovhy7KsDy6/Gw1CUl5G1oJu9tfVHq9FT
b/HJHt9lcmhxVFXUwLFs4KeZfnGRkyswOUHs3XLnOkmzozp5eXMxtajc3e3YeJPE2izlygSZxkp2
rbgQp0hjxVO7qeANdxPbPgKklDeS0Jup+NF2S+VJIMpNgsucpz5PKTgETnlMnWpbNdY2IK2v6MoZ
I+QrtwT0OMGeeML3Fe9lr/tpGqz7GrUlatYFcaxldUWmxOMdip/3bPfmNYa7reL+ccxxl/MFLzmB
ZkB3s9BohzEOpNV2kFdOGAz3SsDYVaVv5I9eYqoBAfSuR7ps68kFB4PwCygrojIraroV1ap+nBHG
4NtWaSiYFqlWvvbl8KMw7nK54C9qgz1seq/D/JPMZAtSdQe6eD/k7lVx/5lJfIloSQil2FUmMPGG
EVcHW8ANPxk5b08FpKzi5YQL9SSGLBWQRpy8OnReEpuzMYbKEiRbEuMnwql7i7D12sZ+dZkDtsFq
gauFscuKk/fBspE4bF4L9UQVBuuqcNU5GXTCLP2t4c4WPZzDIT6n2nifMValdkHPZn3RyFrmfbY1
ev1TJOR9irfGnF+z7LcpQsxa8jFKColV/SkkHV7ryVGJwouU7b4z3b9wdB8RO9qmUvibLNfHMzg1
P0xvbc5xaSo/7E9+O3XwHEv1+0nS7lcdgOmDK6qxHtbYAN6KEnuhu6ijDkNbO0P5tudtk/Y+DgzP
MfLjMPRPZVe/NVOD7HRKDajGWAZciFmmtYE0L8QAtKU4OOhKUTm9RChp9JVvbVu59hSDzgyurTKg
++o3UjVbEGxI2O9V/jxYrP3dAwc2fqdJ9SGVbywpfWMcDpwnX2nMz8jBCznuF5bBJY3IYpKtN3Q+
6WgPCT+Hw4iSDcWud4xzqi6pwrMq3YGUk8aMDOdOfEWkovhe2R8zlvZO+2QCyqhcsPOfCcNtlggv
GrN7x2ESqckHgE4OQTIlSmivYthyFv+TifbALoTA8duZrIztjIdkzFvMtA79/AZP7/8HzzSSPVTT
pyjw8fv+hvzqZa+sTS4x0u3wQ5itbTPZNuSsSjAqZaHCkP8esteRTrPBqjcaiTYZWFgWaRww2Gg5
1nmcyktTZl5SW0QJCdyWzWFuW1iZBpxKWjPG7m0gPlYowZOcK19FS+VOOsEc9uwGfa2KnjUkDScX
v0iZb2Z6T9yfuL4nArppYFJsBvhalcy6rWfMl6kyybF1EIsA0hnKZ6Vzn6V41U2V9ADf9hnMp4l8
UGDOsKfGK+1iU9sUqLjJjhvEkzNtgelwimPtkHYk6+QVM8PeiO5LYwcVk/xqY+az1MeQdIkzDOU9
/TLNe6xAFOhHWt86sA2L+BOeRNz7deri49GuYVrvNKT5BUMUDLyMJmgVZIQ1cZAO00OvH8yYRWwW
wblyeVEzoRlxe9OpPe149EP2NVXGpsLZWNx0gqpEmuP+oOLzJav8LLPoL5ljkuOHtMfiTqtQXYa+
GRKSgZN27jOTpHzqu5UOfjPcYJhpexPoBZotPdVjfkX5uqVBR17AfrWy5RBi58n/Y42BrTUPJrqe
5lpbdVY+lGCBzJhsAGG0iI5XfoKXL+VH6ARe5rxXr4qZHZS+/03nFrzR8JUS62OaBmUUjdgaxhyk
cKqn1mrop29ggld37J8kP+U6nzPMG+Q+F4c8A72YF2wELJw8NzeN3Uz8EtLsFUdceymmKbhEdXl3
DGq7VcOn6ZurPq9fMkBYNB11/3od/gKldBwRRYBVL9Vfpyj8Iff2JqL0FxjIGzLE7zhHzN4qp2ct
IcTE9M35ds38mlTql+xHngU6y6Fykr2v15LwspxbGOapuYWtdpxgYQf8qaumxxJtNhUv9zLbuibx
g3i8WFHSkg0RP7qePtNwE2/neGS5FdxyXi9eyy92LY2yIuARgltJjbsmOXwnSXYVrqe6dSdqHszF
Na0XAQU5/Jupg6bYUXV7AkYcEHWr/VUpmbYw03GvDPLJJlWPbmkT6VAssR5K1cWfXr0oKNaLKvSs
AWhbA5rko2KaH2E8bZ00eO6LbBPO5aFrlF2kcfoW2qvDSKkW+lYb7SdS/banqnBsrBSvuHFrdOR7
yrhWhqz/SgUaeai9hSBeidNHgKWJjZqKOERN8doy9K5yHWwEeT1dyoeSpMB70umuK/E9bwzLK3qL
qxw0YQy8IVX7I1lR4KYdPkZ7WywF46kdXkwHd5Frw7ZlYVoq7ATNXCCK2yQ+0tNAq208yZPVDAcW
NjtY1uU2yedHXJIOh3dP8s32hpBX5CA2GNNuMkN6DCr8x+anI+tnAmW+nrjPyohoNGIIgaMepOMH
jpRTVbYoMJh5kST1yKa9rXmjGOGcdc3VVHmQkrkkg67YJ22cWTpqm5Hm7GbBSnHEoYfcJZI7yZdb
aXTQEhR1VzfWThpsG9AouM/qit9wn784YXgdYqwmjeYcyzb7imKE45Yqph4JIJr/2IX8M2q6lWXv
dXr1GEz6rmjhwXZqvpT6/DKNrMrgbVBDYaUnEXDiUInrWrrK/BU8KCa76uqEKJ1erDx/G7LoLLvw
c0Er6XI8NciftGzsw3KuNnrfbwINKaBm21sofkt5mB6rT5UW/qG7guMa96Zi7Fuso0RBc0+OerVq
O0aKnEEn6gVSoPKUqo6v0RqgJ0iqYUV8Af9ZxR1L3W3TOPuEbW0uxgNUq10TtR4MFcyBHXMqmwRs
TCchQAJk1r12WEBoKcGm5SlT8ZDLJ/syaSnPr3jbAhigP5DmDYtVbbEPJvVAPcfGqTJQ68CTXJCO
LIDY/CjpbdaCTVFBxRi+65iiOrnDl+CPFbk/bkAaCFeZk60hPwwN8y+ORDSMM3bzLT1J+9LRLpbZ
vcJ/2o9DfqXd2TOZNMM+3/SqeM7q3xiL2WDiBCefs10Qw1FQXJ0pu3A67bS4P44K1A1WMqK03/pU
7JryxZ7fTQIjSv+qKGJDE8E/RywlhfZNas9Ai59CHSjBkBwl2z6ZkLDkWYARfz1P9rXWUz+ycgB7
tERaWB9mXEKJUx3sacL+W65d97SQrCiL9sj+eJ1N4IBZsHDjrSZshkN6IOqeO97AymedwvhLW6Q6
UR90AmQYcVr3q5goLupArrGAiCLdtyeGLL6QBbjDxGVv5vLzIJgYtznkrcR2r3QfCiviBt0AIZrP
NAXkinHoguBcODotX9BRuEl7q9oqGhGH4Dfv3c2YGZtaF1vqmnZ0WfiFTWDb0BCOiKq7aOEp6t3y
Piq5KZn5+aP96VX5mQm8WP3kYMM9KzadIuQEYUYFc7oLA/TpdOLLXf0xP+4b9a7lxY7CilVrYYCI
/DpLTw2UdyX9TIu3qlXXYjI+9PE0kcYMCT+ZieulOP8pRFoXkjG6RozEX8T1soFeR6rmNQYaXuCZ
jRWq7Vm/dC3RhARuSKnzFkQ6hshYafC6sqa/aRisFBUEejYe3CkiQTGuVZHzcmswE2B6BuLk6Ccn
/3BQ1Sn+QQUtfOgLYXZV52yr8LTTF2LZ0hqSSbSSkjkNEGIJHmNk0i1abbPYbRrJIU6OYgK+0n1b
w11d9F7rZZGbeocGR2rhQtM90a2x0xWxnt3o2DD7l0RJQrq+gv67Vo+pNL0W+545f1NHuQ4V9Uej
s36VzMiGbNjqgO1yB2nEyr1JDb/UNLqppvSLODnFc33OZ4B5I/d9E+wLN/edkLB3/IftKpHV1Rqa
bxHSICVdJoKEdS5ZFeQpqiKOjkO3MZktsoJ7p9K3A+690X4xIA7BMKCiw8aWPm4CXFsuXT9Y6Tc2
32I7BT1UffbRI3cozkFjUTH2amAiomVymRaqAFL4wJhqkNGDjIMT4CQM5RBGZL4HjtZp+scx5nGL
n+o2PCmsqfv5EurvruIL+QB6yroPhK0SbsbWfquT8bOwbGorKzLX+ps6WX+ckAdIykAclLPMgSqx
tdLyqyr/LDwrIc8ZQJlkrBd/g9ueXcIL9vSiMG2Vy5+1LHfFFPjYQP3MfKVraS1vtQgp3DrnCOIW
X66ugnELRA4jnabeR1G8BY3ypXY1YWpyMPgp+Zf2NbicGe4GGdjehfHBLwtuzm7Umj8ptG9AGlMy
sp6KEFRpbuCwQFlLUmqb5kNLbhpNJhMXe+mKxags8YfVCJCtIJHCeZ0r2KrabDfPy9ZnPBYQ6ycd
GAjb8Y6UdqLnZwXrmYNRaqgbYkiNR58l3mGV1lpQM8D0/xLDxRleHxz2IXzSOz6COe3SPSEnWm34
qL+lM9lg/rQxi25Zx0sS6I0eG76WKNwk9+j4psuyhuiQbQcABa5xb7MbWXgpz8yHDq5lcazCXdyd
Ejy/MCxmd5fy0sEHS/d7PZ0rjHdh4nfKDvnyP47OY7lxKwqiX4Qq5LAlCTDnIJIblDSUkHPG1/vA
O5c949GQwHs3dJ+u6jWXdQeq46iDX7GecnHXx2fSIqxDvzuqz0T51ViPmBtdOxmZZDMx4fwK4nnN
PBTvV6ecgEKOAuAuGF/fEr473cFKyqIQGgnsbInb3QAFEPP6IQNAVUNJV00JXb1Tcioq+Ai1n2R4
xkxQql/QNGO4ZBYgnaJmp7Rkldi8SxOJvvqngmmHicn6bqAv1Ic7KAGyB66jBuMKkG28dVUsbdSb
y4SNXaD7y8579C1liL83YHhpQL+vpvLTh6gcFpJ1QO63qow3agdMuDKQtMRq1p48arYRP830XnNh
EjtlBxDJ2KJpWAH6pedtlWTZCBsG6KR/21mY0xAuVfCArTkQJXWj+pqrPrI5AX0Ma+63UJ714C/r
z4UG6RIeG5y4Q9HM1GRWxGBIZ3n1EbC1V196sjTEPaVhMv4z40lLCX4JYAhpWcquSxle5jdS7sPk
jEogFLCydI8uR5hsp9onCOiLdhpUFxLfkO9Fy+ALCIppgnSaJEPFFrB+qa1Jm4nNhdo6cvGigxWB
OboFkEXIHsRDl9kDyIKRXQwhhKFN77IGZAoOAYFWglINjhiQdzvF5Nj/GZLdn3L6KqM4xMBypGtq
fk+CdsPYDyU74GeMIlTsbDlzGvMYy496Cp28g3cZMfQgxBm7PRjGPPkWp6SMwQ7Y8ssAuLFNeDQK
oLJFbPvLODD3SeutdeHUJk4mYWbx1BOjVO6auQvDe1aCibFOTQ+ombhDTJ4kdQVUVstUf/cqQYYe
0LZs4zOpiPlFNfMhgaVOWGtzS/HIoGZHcZb6JwKhulo3/pVcD14tjHnlT9otWsyU7bIp8LWBw4C5
3h717I5pn+syQ72MkcJjzU8GL2ps3p6asf0z/0oJ6tE4Wf/R6GChOgwoTFwUeApZ7zhambzcqujE
k2LgqrGUI4PnMIeBNsWiODHNjkbd1oHywy6bEUHEEN235XIrJl8yP13kn6PstwF8QLUhnLQcUDxS
Fj9xfHkdduu6Onf9CY/eBl9XoS5ZprRc4n6LiP8D7DMwVgq0YsD9zKF3uMBuAOrlyfTYd1uFL92i
AYiqyWGLpzMglgA5VQJ3BZCeyGcV4qNaKP8gCwneBsiONB568y60BEAsUBn5RwEVWAzgnBcH52xB
GlwDoGbVCSYBlPtqOCtMwCT6hjIaH71gu9OxhvU5T/Z4IZFiLjV8I1azaL+98UNWSuD/sT4xhdYW
8VcQsYj33CMs6DRUq4RJLxD16clCMbDopnMvf1jo20qJulD+q2Rv4Q8I3NCNeNT7Ys/m4YbPoB3e
ivDVoabJ1F9lXCPnKAMnNeyUdPLBXJhUYZW3l5o1kJgIRSD5tgoPSGSeJG8rZdcEQ1QNuWn4F6a7
Ut7BwqNh2MNbzI1/AxN3gxfav8adg5OVP93Xj6b18GJHwITJqLT7i3j/iQtrrhYIVHGls9RudgmS
KAotSzkgpK6MbsJ5AOaH+0CphGp22A/GIyD0XOIkdNIW5ARckU2qfcfVy8id1jtG4UtTnMCl6QYz
d8VEhgexTL4Hnkx1yX/KxgWRkmcXp7259lOWLckiUjehv2tx4AnqqkeyMEpPKAy1xTIXKhMhOOYa
0rvRYLJmribKgyNM6ldiE2VMRGikxkcKwLAW/4kYAqvtoO0JWCdZdBg+nf9TE23A3Qm9ILOWgzxH
fOZ3VOd4NUkxmBzpb2biejzHOJzRK1FKcv5pRxO7BZEpNP7XNtgWzYqIQDWkK2KUwcSKGEGD42+M
T4y12nHXqAt/Wiv/C+uacep8fPUFGrMVL6fXzhPFZmwFUhWhte6xLEce2AjHxHsk+TP3mS2zsWmT
8YC1vahw1jI35IC2vLcv/4jWLY0BHEy30TZiV2rdLeU2Aqk07In3JPjgMQMnTi7l+PRYTBlCu5MD
f+GF5yl+KMi4btqfitbMW0Txegj3urcy4yU0fqdtnthpUU2/YuDz4idQvpMCTQedWuV91fkLjzLm
EgDqccp0F+2P3XtruVr23lOsvgQ52JiyOMf9x2NnsfTvlXuElLNU+Vu0fCDZzf+wJK8uYd9tzBa/
5zCr2l2S/VACLTTte4yeKstVBEbJv9B3F4xL4HseS+iGMmTwgjoL2LqrHXtddtgm6gDEkYvWNx/K
jdRPnreX1760trX7sV/UMS4xn/EJUm8NCwJkpXq8pRxc+DLhK3Iqk6RUoMBiP9iRumZQQMi2B9U/
Q89p0ESVKRpFDT77AdDXiHYlzlbdJdblI6uLTDimmiNIKLCUux4MM0Pds7VQnob4L+Q5jHHkpQpM
IRS4cJjvvmljjZ2Zwo+BDAgEjBze9GRVResmPlnhXXWP+IlQZ8QggKS7Xi3Meova3GIt1HJcciiy
4xcRL9keJ28AgKnUnNS6NA2wG+VP4qthqAM3dCtXVxG5Y6pd4TeiuV2OvTUrul6d1dofH54fHlVi
j1TdJlGAiurFnxvsGoImEQBZ7sFNzq51F5Vzra0l6dDppzL/Sjqwvo6XPNVxXwLHl0kxJzrE4ziE
vYCegQY9z3YC+IaSDAEig0Uu55U8LHLjnuYviaLTs8SFCd9SYObIBlkmsxkpSs0dDElr5hubtiaS
vFyH9Z/QfvfeGaAFAqsFRG9w/Q28HbvVbBQ/EXZJPFok/M75Y4b4rAa2aO0C7UttCEUixjygVCJn
E23aX8VCGP4XjxMarIJvsVwLVNJZZRyigYEuEL1sLkzJVe1dFM7sgKz0OAldXUbb09LhnII7C0Rt
r5gqxGXMQMtQogT7FRHwxe/GgAHFbm78kbpvi+23rylLvd6a+ZfOCEW0yccrMJfRgFEQ4tFjBKNC
3Ax7qJHCMsWSk+HMwY5SIr4Oj25IvDZraAg2sKXUpc+tMTJvvtb+U/6CO6LqbCsIvNBkYJtYIW95
xV6+/h2TK4iKOt6UyOOY9/gEtYSg+XPcwJ8hXHb13tR/NC6l6tQNPyzV5/7wVIe16dqxRRnKPcEa
VRgegc86h4Zz3gnAOxgrmQDHCBVcGfK66bciKv1Q2aJEsPq/FKoB4vqKtAlWaa4g7gOCNZhWIyRb
0OtAph0sqCOrgtl/wGZdQnuPJtMrDwKi5kHEGjbMG+WBoizwV1NERc+MOiO9O5v2PGVOb4DNtVsN
kuPqd096JfSv6CgaNDhd9JeUPyMWUMkARwNOhEUvs+RGgGXcMmnaq/lJgqLs61QLPBYjc5NFLX96
OJFaArYmfHfMVQp5WXA6gVLW4PKGq7C4mQ22sHwr5dyaHRWMujY4n7ovXAQDyVjjF2MB8Kobnj3W
nqly9pnYFSu9eOsA+SxmvWCFXpKEgWX6JwAo0aoON4HIi5EyLMqXZfEdhYQ8HQbVGTss7e0Lj8Ik
L8PLaoMP9giEquodqRdMt/t5AfzLpYqvU/ClnwytfhPuGiagpYNQYzbwGFRwA6PokLl/IXWfFMWO
oTpGflLQRkHP5tjQ+c2a3Xmc7YC0sQKyR/+qQ8ijd0JXhwZJrfIw05dMU4tkzy9uhvQn56fKAgaf
z6ac6qzA3TKvkJLLXy7zDqwIbPkIeEnOOpEuFv/EUjflf5MfOijEE6QLjfKIV5Mz9EXWtBpkC9aX
gQheElNDzmEZB8M8hjpOIEJprFLzQXw880Kdjz4o70r/L4EwafygKcCEdTZfMM10zyniQzn+egWV
AGnz5jxI3zGi1rx+eD7XNz8FTb81dtSP3kLgCl9I/rVqmW9genHaS84TUC4KRCCNhiFy42lIGQIA
dQu9+lMror7Wkvys8BRrFirC6pAai/6ANXE+KTglUPwAND2ueuBhjbbtORpdWgRGFl6yDUAsjN1H
GgmPXgjDLiTeiA4H9CXo/C74DX0e2b8s/ZcjYyGiax2pv+b49v9pKCRkYR0rb6xcjpaE5BgtO762
cnqsv5B8msJFyPH3GtwoLJLra9i+WwRFqoXCC8v0fhiOBGaRpKzhSzJcIt4cEbkzeGWOFUn8Y30S
C3tX2BQCWYhX2pCWTXU5HpoQ11lMHjpYX81fNUW+tEKCYyGR6Hg76A4k6VcnCYxfg0mN/TXK3aOO
PQ1jszksdQ9P2ENhCJ0aqq1z3PNHcY6CW7PGd4w1q8w/qr9tpV3XuAuRqiSIFwHe5MRv90SSi/yF
omgbQdQb90D2mm5r5SfR27osNNyHdkE9V3dPXWDedo8h02mDk/o0XWxqv1VUUSbyOJ0Mqjq6Fh/y
5+BY+O0nw0vIvAcM4N5D5AotVX7QjzSAE/SV6TIXnYM8TNqJjzLrxbek/4Y5jTBrmrnWPoz8U2o3
JVwDEJzrzSbntZQhA1618QAp3gqZ8O4l1gKuShkyfcUKd+/VaL/D4JusDR9rsNI6WuYgOwNFxCvP
ItnoH10Mo2At+hzrtmTOc8Ppkr3Wz9knVwz6tDWX+KjjOYE4ghgw4jDl6RiyNf0qHsDBWjTVRTOH
WdG/R+4nPj2Rgzraw4quUMhGLGT1Ky0eaSsRg3W5Zay2IZLVAfOIem5m+U6UnxGnMtHVk+0YHFzh
y89eQuswSVOjq59glErfbcwK4iqKaB2XpBPAjDRQr5aq46onUz20kg2ZKYjP1XBhLdYGeMrr3wiB
XYsBc5i8TRyQYRuQqrKiEtfkQ1TthvpXyqNVye0O3msxkiqafU8HYJRgqA8Y6BWPbLKnM8JUimno
SWObvA3/J5eijZ7/mIxYsbeZLSuIeWacUpoXjGBkKrJV54JCjlE6grkrGuZ9q6Tbhw0h4aQ5EN1G
MiNK4+YbAgPKsnWY/P5ftN0l8+bjG1QZXy8SjJkVZ67F0aSjoAbD1XBxtxm9evhQFcxMhwk63/H1
+D6u2pk/5WP8IwocZdGeuF8lWVnZqRKOLcc0qSotB82wk0kOJkTA1DjuN7JOdNwm0DaEYnYf6D1N
/jvKgGXg5QHeQNcIJhw1Airg6DGwlfA/4/AxEAY0FJNJsZMVRKk94UzsPBuWqbyyPJXLKjsZdJih
9vGYVYshlsHHEJ2i6tqlq0pCErlylXNqoYTAOJ4pMyGEpsQtGKF1BeWABihbtD1qUzIVa8QN2M1K
zJa/jYfH9ap5LT89OIKpxWOqIUC6EiuRbAZvD3MlYPyOE8wa2730YLsU8fI1m4lAi4qFzgeHqo5q
l6VCmjjq77SvUMzAmZia7YgeCBzKLdIxSc7VaMsioYNUzuncPLVqD9DeH9eE2eXmI242cK5RMAGq
KuiUkx6QujITT7i/eC7ME7vKpt6BoRpIyVKaQyv8GcoheAgurhqsTiXSGNahITCFmLV5XnHXHGB0
kZVg40CjsTIrrrvZhFA0FcCHs+xGKi3MuGAeSexypg6PmFNUBjUbnhklmFmuWKbi0ESkMv2CSn7k
yTUTJ2cfDge7Fl56T3zQ0jfpM2DGDzw044JMsBSBAfckhDfBQ7z9W2i212+9ykeN23PP2JJO1AcG
8KsbmbiQwGp/q8o175cDewKMgSqDayxLqKdQCopkVWS8FyiTZsM+NG+kllBDLAheVYs7Ch6yPar4
nWGLgilUweqPnDGmA4FTvlQslN0KHcKhoWU9eJFTt2cwIVQze6Jkc16g9MKeTug1eNu0IeylJSfw
1zmvjz/sfOMdKt+++lWN/3rhYnU/cr5ijtugyGazaTXwx1WDXStnRPmW5KtfuwyY5qwBGPghvnWq
YqtrGk4MaHVHlS2ZFmxS3LyYfTTSgk28y4Z8tdiBB/maAQbBq1Bi+Bf/KK/EKRsA3TJ2/mUUbMRR
uTYoJCVpIrmXM0w2M1naJjBt4k+GKVd0KLUl9OMb42og/unUYeX/E9t9UR8yNoBu8atg/20ZkNKE
i2yQFYTCS099dO6MsjVRP3xcy4bXSTf/wZ0IR2zAXY56/Mwlgn1/lLZdcw8bnPF8AWj7oI3Ur+o7
Kk9BcuijYzr+qAgcFDZdOZaVjc9wxdhqxXmwMIxyG4fshFC7tNsKnQqjDwWb4SlXL6ZJaVauZG2T
V7YLR6Rmm9uuvPzU+j8twOBiBHDZtDYEraUJgT3tPlq0wrnRmiRzi7sQTRZMMMK8mGCAxE6DW02G
b5z8qf22EHd+zKdlvYphXQcmmnp8/Ucxf1ZZbgPhQEUvmtwY64B3LutWpLlDVzlF4bJHOBJLIC7I
/+RHsOKDAFqQzkddm2Qo047Fl0HCQKMd1U8oZSg4z2K7aUcCFJNtQpqXm/PG7SI2FOI6GYnC4Trq
5XMnnejn8ugU4ORijD7X6aDkg+I6ZmQbkUJ6VDcXrBuGbqxakPEyqnDu5NEWOBJzzB2kFFIx+YBC
kvqRccogzUyKP7mzEafJdOADh3xTVTbp07MaB1BIuo/qz1FR16RuJfzd6BAIP8/RBUdfFE0ie1v3
/1ve5v1rFDZ9EtcFt1g1Tf9z1mSVdk60RS2aW7//TmA+tMCHM2rJBqVfhbr73vY3sB2ORcCLKs4j
zQaYCvrwI7Y/mnZLjLOOchXpG/USs7HyC3ilUpxYkbQTH23OProhmJS4jVEPFgS+L5OIQQV6i8qF
Q+nv8TStItKC9SD5dsudFl9j8FOMmUvOP6rFF/oV7OQBNBpsZCZpddRD1YppdwtomuvC+9NxX1o+
jmiP8dmesBqSVYzxp2JYEbtbqf1TP8ZwlHRHl+0qwcPAp/IL/3YAZhlHyxDV8XCm+FMYtqg3vdxV
EU/7Um9Z4x/1ciUpHa5pu07lNTASWk7HCzH1IePOymhlwYmsxvKGLglswRAoC27EnjDAsOL6KwMc
tZzlwzxMv+twOxUifkK93kmzVN504TtMlyFtIKcPATiD+iBPU5vUbht+vIqyTVPXIkq4NTGcFSQA
xdz1TzKCNGVuaTv2Q277Y8YnIDaaAfopvEbmUcofLO8Qy6r6sRMBeKEZo8fgK9hayalsL3JG3J3D
+iiPFdtsTwy4FXPLR+wGF1O7lAhffcyvY70xxJMgHlpufcQ/7G5MpnVy9K+TMFSgFkM97uX7zgOq
HQJebY56dYgYskvVMWj2A5CvlkEDGVTidCaR3coQbbpjZ3WwZsysm1QzCD7g10kEkWkvWcsZugHy
YO9RRl8SGNRI/8eiEs0Y+YRrMg8dLBUsDkmuIhZ3m5mwNh51s8dzD8uKJcwzh6UNfWqmany1Z0E5
WQbeNEZQmXrS27MWnz2qBFm+qs9Cu4/dNzlHMuGU9DDZxY9v02LWxZqpflRv6da2n/0EkrtKNSDI
+VfRP/z00hGYR9KhTgO5rovr4PKE27lFNl2HJXk2+pgbyPqlGWZJLaAgRgXVnVwG2qk9Niwy0RbE
a5fpq3mOpK0w7DuLA+1eqaozwSlLwJAxRf8nNBm7SE6c/saisq815l6M/1HE70Jliq7pbGmE14/L
0lVpnc0MHWTmVJSHhQoJ8m8aq8jDioADbE8xnwNnR3wyuksoLQbxFKjHXNqBC6OYC4nxZbmSKEga
SYeo56HyQhntKouiBfLzm5hOwtCXkqZBHa4y0sl59KX8i4hOqKzryt+l1NY+6IKyCmaqe9M12xzn
FTrIKnhanDrDcNbSDx51rXNG5G5sR1HVy/mRtX+R+YjLH0lG4tDSpUbifK64Nib3ziGVfmA04L30
GmhE+/YzSsPM0seNmhNOPnl/H/ybVQUJoYL+oKObSFFL4PnGA28yyQ5e6FN4/oF1mu7dt7YiXxC3
hQ+HI/zLpyOKt7wMf5PszYfKXjj13jVjOOgq5qQlyIEUJjv5d8jYyHIToR9V0HaKLJvvOt2oK7Pt
YsWAc4nJw8bgDVOZpp2hiBoDxxV+KOGbJzPqlwSVGHiNi5WlXwQGlqW8LYqlyEtX4VvN5BU+vggD
ZEhmRjSNQnej+0shAk6aIdFcyVZFhK5xgRp7ELj9GDx7QBKatlgpHe3T3cj/KZVOqMBHZL7RM4ro
vnnboFoo6h87hyLZmilSB0QavKlbBldWCNr1hW6Efg1WbsrcLyMtYmOxDsGbFsmotRmuEh+jANy4
VjiZgQZL1rFpGE63xHBxE7Y2uwf54Vf11rLeUnyf6GaxBO7XDOfDwfePOf22kFjMygpwy41diseg
bBZ9/tsgGJAWirEO4SCP0leKspCU47kwPkL9EfYnqC5W6aSgZKpHHVI+Zme/ZggbbQIVCGv+FllP
pMRy6HW9q7EchtquNDZ5HrBWupYRYboKDYt4Ndgdhw/Fv+GlNkWW7IdKiBaGeMxH9FMXpAFWiev1
5GpOM/UZ8gmyKBXvTgxuPUeTqdN/9LaaD0t2giaMsYyuCOktLe9XYDxkpnED8ETCBobONsIv0TtY
2G6K4rckGIZPgDmBu4UvwO/STQ4eOJYN9SdDuGwOBX8VhBcfn1zSPg32My5yF/1holVERoydkgs2
otiJ3oJ3louDWjzM/hwNTm6uu0OY7GlgQIR0gTNyP2V/KVqqLFrjZ2TK2SULeTwnNWV5Y4s4eMAp
RxvWW3G1ku/ozhR9NerLOruovZ1INPt2r7AqqBg8I7XM2u8ERYqXXslJxdV+TvUjaypGlS0rjk3a
A8RdeP0ZooLcr9Xm1jVvGVC5/y1HBzdeKUyuveLeaRbT4nHORWFrarXW1VOv30RAEKL1nUUYEy5R
QjHR29rA+BrPy1wlPJRyrfwbKG5z8x7nh4jgh36t9J/EXU3mFG3QF1KwGvpfC+9dgiCUPwG/jXZI
e5BnnM1E68h4pSPvB+UFEQy9jsBoSfkrWAi/u4sSI3kndBL3j1KtU/8HJWxgXKKpvVkCLHDVQ09h
zQcchn9l+4O+KkrX05zTS/Y9gBGmRr7h5D39Nx5T/KJtfEzNm9idXT7bBCG/ihzfRsvKdocNT7v2
OgcPjEt0rbavWc2FzJRL6PcY4d81ramP9aElulYAB+LHpwClP3RVNXuakIwTG8yf2S1R3DfhxfC2
WP+C/Ecw/mkssREMsupXOa6rYOkTQx/M1XAlq9dhpHCs0Q/c1ADLr9O8cuIb5FOPjrhGWSJON1tD
MJLTeecCjjZGOeWjRHisULMyAEc/QoPYxNfK37cNR4i1EN0rMwzVKMhQvSSoc3LsX04SrHA79tWp
rd2FlR4GXcG6/4cWall1OSquat6o1goO+6Jl1D9GF3OSqVdvdfJLvZViGtsSIBcxvnZV7vBP2Txy
Ezi0yc9PK8uyZjZQgCsUMBFVVMJPU4vildzafpeW5AwyLHt50auj5CiCk2CwRSXvMQMayODRp3fO
pVd5kT2Wwo/qGodoksmP4CWl5+TyUxtHEHdN/xaEbMUVQDEvcqjUS5pmKCOl+yszRTLmtXLQR57v
VanDpHCGn2BcyT4l/viGqSKwt+/6H1W/++CViC4gwmtmGkdB2Jn9YwpMGZZBawuaM8Dlxi2iXsds
y4x0UFcVfxHlX9D9a0GWTDHgcbft1FcSrqXh6cIfqdS9J5H0faIREvBJddiCUI6ZjwwhZXGcjNjJ
X/Uq0n5eogBjgSU3VwV1SM4jSNMVB/ao71X9MCibyHgmZDtnKzTdyBWUOzNaN4XkvcC9QRELvGlm
oCsfeS/NKW/1kbIlNbjtR9MeeV71FAIWOysYKIKBuYCpwFdU3lSDIdz3GIOAcP+UZCdqWxVhApbo
FhWhf8cXpvQPWdmmMbUojwABDjTTZQm3e6/xYkS6Y05f50fJdtU0j6u2OClj/6JgBZMpXHoqnIjF
4uBd+uKaRxoF7LeZHKWMJNtpzLqMmg0SEwzACYzkxtv0ylvqYBomC/1HRNgMZ6UejiEGxix++ulP
aJ21bKM+vXpuwaxkggyjTcVNyzhAStA7IzKU+TwpLMven4FN8PSLWE/kLHRaMRc0nbErb7vW37Tg
5ELOWsJpJASJk7p+8izWXrNoxNWgOAJUs+yRobcc1LOGLyBE9S+ndpJuBRxakBvUufwjyyuJNi52
jxHy31Q40jcmKLWFCVb2r2gW7LyHlLoAER+rhqMFhqwj8pQAVTLBnzCYjHftn+NRJA0M6CY6LjBL
RFA1XeKYQzv3xu0o7qT2UwgXEokDecfHigK7GZa4PmbltzDtP1q0swz+GG02PAgmtjUtWJjFv8S1
9Y4Kx/sVertTPwyPY9fRgDgoEj0XHY4v/csLa6YjuWkYQKjPSJ4XPnOFe8wVgfzcwUQg7dUUKNh9
UNDQ5A9D+GrBLMTexaxOWMUYRGrtDUZx5T0iw2DASQPRrHqUDVIHqQEnnGctPP7PyASnM9AWcHO3
yrdRXdOGHz3et9EePFiHezx2N0rxh6tTF3/MYaGSpovLS24cSSCIe3T5Jj99cwTX2LaPFjRtb916
yjJBfgdyvtTj84DZrkaV6/OjEBYxjxhtSROFb5Irsse0Qhw9C9FbZmFqi/K9dlcTH8qw1fE5MMus
0C02VK/ZLu0dS8PikRxluDLGSi03BJ9xgm+NaOurB/ZG+Ph+CqLERoU1MVEvo3SiA9TVfdbsO4Kz
k02ULwTd9vD/ilv8hmr2rhhkRubd165m8wfYITdOfXZFnshhUCQ7ruQy5DW2h5Ly+dQU/B42rRB+
yLyF/7qoilXq7wre8ypJFr58UdGWwxmcLqLcXw31Na2v6NUBde6KYl1/c61yDuUkGMV3z6ermcUS
FOYF2pDEuLT9mSG+OQKvvyTyniuqe+kyqr0vMFTz4sqKmZUGK8yAOywjM4PThuAELOf1CtGTSiiL
fGmzq/ROokvdtPP6K2XTKfKpkgbykkzu1obkQzGyJWK7OI5R2QfBFQVRxt+XUQ77cfS95lWjN5sy
HyqE2hGOVhl1eQz5KLWULfY7HuyXvhOtZVocG2TzgXd1m7UrLVJjG9f1CWzZImBiFHgwEeEKkwPW
oOOWWQwvsWsXKgOp0Zl0+cOjNDyk1hf8zGJM2eNEpc2FlDd2cG/N9go7dcFoJh3ZroUHMLiw59z2
F/ZDVZKOEqAbJGNL2QvjWWsAjCUXsTn3sDfdrRb/REBP4v43005Rzh3NKKl0TAQ0QHkJNS1ZiLan
yH+5w7NGws6B9Az831JFZGpugdvlJBZb/aLIraVA6Se8KBHM6arE5gs1NaFwEVnsUAriqc+Q2GCI
ZeOdtDevW8cPP0ATq6pAys6oj2iOBSSz6MN6uK+obUrta4Dd0aLstazfPt2MbDFM99OJT1kebA9C
vN68aJSHHMymibwEQpSPFkNlCBUHnKvhRtDs9q7DJcXL7W9wCTG0zeMFl3sOxQ7Fr8Q03yR21+7G
H8b1WvuRUFT05G8zad1F0ibVdwXlYa/du2g7CKueL0geoINJbEAybc0xM2rROUoZg0tz3j1w8Qp/
O7/+6kj8q2sKWgMS1FVV9jnrqvIsjHuQRnOaaowlnIKp7+jgW2AqEfftinbLZzCJpVU7BFdc5Xse
uZS9IWOfzPhNKLOYIkA3qnSukO6nMo59fFAJ62rCnKObBB0gx/L3YMBBYfxeo5hL9nI+M6i8BtSw
SBOKJQ+4Gh40ce3R+5NNSVMOQaGYMfOp9Ld0D8J/6LoF0Q61ueg9lfJVhL8qQGSRXNpxWgDK9SMv
NhZM1/wmcyNj8K+3an/iS4aqoFqHiXbSsa8ncZyGv2AElzAdLj+5Aq9zKyMYAWZurfQKPSdiwVUL
Dgvuobh1NbL2UKNVixo1FKc984VJcoHun/Ml5z2Ie6QH7QOLyqKMrpE+OnpLWkhf32X9BzObM2o4
kkDDenNBvajooNWsng0CUP4eKRu/NpVVtv/8cczLg8RFVJ09DcQM5CedCjOfZ3CsW/LRSb5pNHGp
ytekfIZCudbqB/7sMni5qcadhdrUOLfGqwlwcTKTUtrrwDw2poxuXGk5IheQwkNT/RFuaFeI6mQK
A1SCvTeslFBFi+2fCgLMSz5+i8EheFK/mguAKnKEiSrlWaS9o2TdZKey3HtYDwLoxEqY3mPs/xYG
vEJyBPcUo39UEjugALfg7AykdceyzlxpkjczalEfPYh1ki7nHVA5Iu8Xfi3PVNgqTUsSolOwdxMJ
jEVH2kJDwhbmjO7fQL6a/21BhGNVyMa22tUEa8XVNSFiwuNUNDWn95yQmS1A4FnHuhHHA8wkYnTQ
r5jsocdQZ4/FYgjzX0ciLmBP+ocVsVLrdiSlyrVNwhQKJhhhzRlGj4O3aa526CgYsyjkYVlFtBzU
T6DrlB0y+hd0i4NTDqxK9BHnCxOXBe7KlC2fOgSoFnH5Y51ihNrDUdDxwVpUPzI0UuDrPEJ7bGR2
iLwr7b8IjlmN4aUP2KtycUTofzAYIK7GOiZrc1nCmk8mmmo0N/igR2RmG1WxEGDG6FurH8mFeVBW
0Yx1RRiuE0JQBsupJmP+3Rt+G/OMwQqH5dktOQfZ3MInU9OzJbwE9zsxd7AW5/1wb91zLL3U4lUC
zqM7GA9pevDDtyyfcwIsPV64kltv6FlBslyhHIFSMMDI8jl/mBkWcsKV+4Vveh5KNzG+qvV7DJ+S
ta9Yow3mQ0Stw8ozZNWtFe7cA/M5k5lTy5yPPvcWmZHsDxm5jKN5SPpi6TP1Cqr95MHPRVRc5W8U
mtdhUsn6JDMmwT8rp2aEUZjSVUNMmJXSUSSAxjx3cTPruukGA+0BojOqj76Zb4kdtfxniFheVtAd
CkQ0+fwfqA3aJFzFzAxbfGJkws0TBo0y6j4d+0WuKcBFpi+0e4j4+q2We0bO7F4QbPYKYLpZRes1
E0z6lkJdEerAhSEhF//XlqzIqtrjxFZ2WVewuC3+akBzBk8FqDIuaqDqSgDCqrCLplxB8bYDhIp9
S1ETuEgzV1q570KV4LboKpX/QpIdYxKJyvKrqD2igC7EhWj1qus3bpofAzXCq2PORJZThULz2g42
YdSMc97Z9KNPH0bV2IOlcxek7MJ1C8Xq1FYBbgkYYMibXNb4ImqgsHX7lyjhodKkXwE1k9/9L1CZ
N8wuBfOm6EfyC8DRcMHADNGUGuFpj5e6WcSoEZia6hY2Oodrz69x37H4CAFH/cfReew2jkRR9IsI
FGORWytQwZIsyXlDOLSLOeevn8MBZtHAdLBlsuqFe881ol+cEYA1qZlC9Ol7yz4abA6QpAbWNZDv
bv9oxRy3g2816bF6N6htZhbJBcbXVtorlXzK/n+zFnHeGuieE7HdFRLCvjEBGZPWksTbiMpt0MKH
gKZnBg7gNZgSh3uWcEHsMqZpjsu+cCYGyaL4Y6352OhLb3i1nKdo8NgZA8eDpDf4HhqaPltl1k9R
/M4iwf0/wyDc1myWm/IbNeNZi99D1Ofah0tJR31Wu9sOjS/6z0ghLGIputdrHrNj2YIEMg+iJTvJ
OAn1JdhXl6hUxIoh3VNp2pfJzl5zVnU0IlZ+6MDfp8jxZp0s0eTRDq0lF2El0AS62HZk8SPLaduN
f2BmEswRNQI1xjHs9RfQvHnWLL8XB9cxj0kuMVwNVO4mP+yFDgY4gJrMrSFWjjfd+SGmbUbeA9Me
/0vTfpvobgi3ZVV/ANxiMjoch3tsLBjWh9Zk+GaT67tTLO5CvD9rXgJCfsIfOT1RIBvaW+xiJGIE
4qKKSfuXsoL2IF6KJAY2Rq0FK3dJeGICEGSP2fDsGQnGPEpzhCjGuuBpavgh6NF75XKdkHg+5Ahl
XWih2zj9RvysultfXq0KeB/fc7pykQNgkXtoJXZ4tNoWG3PmkWtTB7W/Hrx35ARxbq5NNqK+Cl5c
DWigsRac35rbb2FtP8QMt+CohCwrOLISd51Dogr3ib4PbQfs8esYID6D0snWinXMr8WzXuFHKGSz
tbFIktLJvzQB8WfyNyZ3z6H7HPi07qhfa35VBTtLPInpmNWH8S8D2edO2qpCLrL0smzZ9OaJDEvU
H8RfPRY5GvSneUbSwV4tQFJzpmmK+52OYahn8DdGTA3aczL8WnYFjBjjwFEa5EjrfLU/RcleeuGW
pVSsw7ZmqGVlI5i4NQhJzFDSlg8K81Qq5o10ez/RqaeIEs7gDKKmbDYTeP0Ae8BCEuntHfK3DGmg
EsVeGi8R0v0xLdbL35IxTClafEzxvYUSqPyqPU3dQXOZJ+2zl1x769T34jHgvwpBl7mpg0MGM6sB
DTM/a9EWKadi92PyCFzx6bjlTUZoJ+Ga18Q66ssKEKyWCejKwMoxIUcii++KufMUoFYp2H9MjKMT
Ot5cVec5WRa68EybSWxRQ21DbPcp3gMi7b4mmoC27/atl+JUZ9akM4wN0z3vFPmcNpPK6kkVnY/o
MuXRUETsHZniTpa/ZBQAkCOZagCic8G0FJrbnPwOsSXgy0v26bhx0qeUFEX1SANB0MMiRMYorgj4
7Jm3424kiNVFk8kMc1zbDO5bwJrPXenDfLETH2ITtpGJBUy5m4ytYaLbeNVwut+N6lIYqxJvT06q
TBAncHvuXKHdjCrim3+nb+IPwfZVie3IooUdML4XlBkeKdCN+V3gIi3bi9Pt6/zeogkY/zXU2nXF
ZdS8Eej2QLdI/EBqLwkaPz0T9rGeuS1I7miLU8oiv+HAFvJ/vOhkfszi0jTsKQzfUN4j3TQTOouz
Yg59y4rWVT376NVxN5ijhkLm1aAFSuK3Ke63RX1VKVsktS/J2UrYzkLrzUTgjzaVw0UZ2PYHrpKR
qQ5e1/YmWDtbxBbzARp8YBbZnWzGM8bFL2X/N4O4bWCE43gnJufcj5vWvleI/Fv31RU15fdToh7b
6CSpAw3No8B+DM2L1z7ZkvWKOHr56yjT9UQn7ZQfpg5lVRC6jbkVJ2RVgFdM1XYBr4zpKTOvtfkX
spbQ9NdywdkPBw/Lo519WV3GDC5HwH0itpkI7NikE+N3NCRhlV9ZSXAbXAbKpbMrrikpbdi3o7ci
2ZFmxBQGIe9uissDUzo9eCrQQ6TYqTT563FITDSTdXOvu60JWhgHCDBzFDeQxUA4Psdy2zVqnYfJ
vSDLTX8ao1M4fyAaiLxlot7aNflk1lpJkku99266KvtcUYXDkd/O+Q4eC2Ym08ahh1R1UegF+NYz
suXfZmYcHS8eM3W81Ip81WSjOe0W9WYPiSBiCh7kFMd4t1CZ6QaSD1jWxp8OniYeXNybvl7uo5Dt
vFIHET2Fw0+C6t8oDUqK2HdtNgjaW8tBrmNpddTi5UQKsDCo2Xx08UWkFL5bnGb7PjrPwc2t75JI
CCdH9TNu9eLCwAxyMgpP2tmWFfe3spY5Etx0JB7/ImOdEpUUvDnDqc+RDiEIsj2gYijVY+umvXue
s/bUR0yUZ8W7YmkrdFpEtDkWts1VxcIvZ0sR7jJ5kJB3C904Ko0Ftk1jwbsdX139OQHZAEln22oz
Yc/tNm0Ad9U6M2QgkwjwJINZ3az9Kq5Zsf26NEK49B8kogV+1kmLB5UPvMZVgpmBOwnN7QbYjoNG
1fmwQPhE4z5wDlXwNo5Hq9L+sT+/503OKtrBZ88lQvSDIBtVcRQQsLZz3IDzBQJYgQxe45s28GuL
fZj86tFHxwptlNO+Gw55PdCE9lsCN/3eYC9BLR/huxgYDJakThQZVO4uaz5jLcL85K3T6Kn0XIiD
tkSazoRKd/qda3j75ektPxtmAySXo1UumY7NL8Kl8RY9sdXZ28xu2Ei+OoQ1JRaeDBWMlVNvIMVI
AxRvpffP7U/x2LElxMSmh6xwvA3izq+IMVygh4+tia5MMeALoP/W/WluJ5QlQPmZiHcYK5RNhhlw
msDjpjLH5jg4/3er5AHSi6nAWUv6wY5cLS2vEdfjo2nGxq/QnzgGPnVu3p49L2VXYjXvOdwk/AHj
3iUazdAtsAQ4Oka+jNl5SK3aL+dXhzkv5bJ6npHFeCQE6Qasa0pE5I0xc3zTwAXHk5aazQEBzFo2
zi6aYSJBt6taiV56mY28RDOo7lBulE2kKP5vo1/X4m6P4YaQQlr515HH32A62BMVRyBa6/yDwACs
IzrlCZnoMduaLB/+MMExTmsClltkR1tyOxUp9hM5bZVjfto4WlM2Ue5dK5jJpv6A1TTj8EhQ3AcK
PiZOn3Zk/gji2ETwH7m82nJPO0Z1ztoV40rAx4wZbiVbjqKmftfQpNVYw7vgILtv7i2F+KXAwJDm
JLhJ8Rqx/wKMhqtCbmaC4NGaB2TZalZ5zWeTcOnqDWdtNrU/lQPdfyygGRTYk8gZRBSZRMFaa78m
AWjDMh8Vb2fuLuphtU85aAo7ozPE9MAjW1XDNmyZz7OriLnOex6aosYjrvYtM/Sh/cq6J8KDLiSL
r4jFfpCYvj1kVnY9nXPndYEsCO8xRUcwzAGm3W7lpgjd2gTek0fAhIXUQ3nh2WG7IasffuO1K8y9
mD/7AkMn86k627ak03nF9ILRgLVOvtCMNxFCo0BnZIkTOam9o5sdBQgzp/L8Lo0uVc+sLdM+3Xoy
HnqgtfIrZD2q8GJmDLBic2WCrdViRPV5sU0wpXv9zskfexQVY7Y3427t8iqLeafQbU/FSUM64jG8
M0A558NPSec+obHRe5zeAMK5zPnerU1nXODvbecagy9JDBLic52Cvy7uLQqJYPl4R/6JBGW6PSHg
mDrk4+cSQTpR5g+xJw6xyEiSiVe5kR3SmekKWlH0U0X3wsewJ+8OzhWXCeoCU1e+lj0SfMN4DZZ5
Wc1YYhYqZ7eOUv2xqsNLPeH+wSbTQep0nHanD0x/7ZySt34iJHJnLHZeI71lctyVGEQsRI0Fi1uj
vTlcj55Os9vT3VdhSeSYRlL9Xzal00Pd9ZcoJBETjpwnPFo4H27R2muyNZ2Fr5lUSXSiAfsiaqu+
Yz0WUknaLwHWwqDhFI3cfq1X5iP9/3MSMq13ITucOujUFFFrD/FD3pUrkzZVw1KQkX8zddBr4bo5
JljY1l1rJtx2DFeAlzoY16ap7TU6344D5NUc/M7wvgea1IBnObb0v5ndGHcH21Zr5Rr2mp055puV
wMJdmLQHZvIe2+VrSJOps9htM4OZRb9tseKgvHzo+38Sht9cUTiHFbQI5vrKuehDvB6RfacIdaA4
bxdnNnO8rakGdp/UD7rfZoeucDZ2/CwZ62ukMKbTrx1B5zV/pgrdx5ftgqPpoF6b8clD1azJ9GV0
xo9JOyHsGw20j25KuhsUyd7PRflKqgiy9mHAyWipn2JKjr3yFn3sOi/LZ0c+t4UNGacBjl0oSBgw
ftqrV79I9yTNAvnWp1cTiTXiOVSwulv3WrbD1UbsHXBlN9zDJlq77rVBY0UgSgLvOnsZpDxGyttl
ZoMsgFMtmy6h5v1OVQQ9D2nyiCSmDnEu3jsPs2ZB3QvciXBgw0YuaSxWqnvRa8y27UPUyt0QB2zS
UTZU4ONIesC8izK/xakX0fZYv/BaV0VM67qIGrgeYVFbdkyH+26Y7wnTKSP57iSj9tj+R74s3ZMO
2IZlp8LUFzW7ZCJPrw2JZI3pHy46z33XAV/A3VGorxkxb6C6iQ1Njb8cNFJY3owcy41mr1GM4OfP
8x9m5WNFXmT2W3vujxctEi5CW/RhbbFMZFXAvtbbFAzXJixsQ4OiGgea02kEjVw6WfOz3mmofU1e
HpMxRTHkt3TJ+wwo18ja64fXkqOy6jmDL6wxBeu30LyDla+8x9KmcqlfPNxBMd1LeDQ7hDEEAhQW
8+ePGHu4qQIiSOiD2X5HnWIddvLkstVe9EUDqud/U/VdW2BV1VOWIAYesAJzXi/RGMUEqroDD0IY
kM6kbpRbWPe0+zGdLxCNKnI3g2HeNfgYMwIqON3rnm1thl/N4V4OMrCeQbSb2WaHy/KXB6PhZ1aD
9ROReAkwBXSGgKw+IOy1djHRY1olH+coPsAsJFhsebnJ9wb9eskawj8CjsoYTb2FY095YM64SjzV
b/VFYosohz27+a8xuwcco5VXb+bC/eiTMWOcJX0qP8LgEpas0DuJQXNgTaNR9ezrGDIsYPA7S1RB
PIwGRtkxvDVs1/mDPJffpE/toxYWOM81E1kM8wcXAlHdAjkX7xZ9YWOsB9TedkV+dg47516TRdJg
NSwxIlVtD/tSPpT592zjamW825gebjeS0cpm6+BdkBmEffcQ40DUWQ+NWbWt8USLrN5PdkzLGm00
FtulcUyna6DaY0OkclaLk4k9wyrSVWafgjTbRcSkQ+f7NPv2kLkmEIyOeNRDsmTR2bdSGKwC0aUy
oDH67E9jq5gIjZsHInq2pAsfG96zykbkhRzJwBEzMHaMEms3qHxf9+jnzcnPkEySG7NJqPccJI2G
G/llA1mrrj6nXr6lzoRI66dgAqkDr5WBsYrbj6wwT7HN+pnDKvXaG5Hla5Otd1cbrD3nM0C3h4gB
RSVgIQzFeVHFJ0D2CgYOIOtuED8Iwnl2bZrklm1iq6+5TAkONo+G223BCtTF02h0S+7I75KfPFLP
1uI2xt2TTs2Tz5KirvVrz9mTyP1gpdVLGw70FW9498CvphtJ1VJU1Ua3+v1EceK1AeS010VqplEV
ukQuGlR3Pba1pFT7wZmOlnD9ss/9aul6YNZRzpMSQ4aAy9vBjpyE4hjMep6Id7otVCliGyMsFEP0
HKlXlekX20MGzEyvnUhZuqZoASrqw2y6BYKoHDxU+Fz3ngbujLNr4kCLcf3lgfFqYLNlPxF15H+y
LzOIgyXgb5snxTb4nxlqbyh6edF73ypRWARE6M7FJWawZdUbl1es1L667MlyYsDRbKnIOB0iwCA4
AydxrhrGgXX2NybztqRZavXg6IWR76b5ZajzQwWcweXjVhwQJZijvH5HcUo30N748GM0Uhaiub6b
b1bx2FuUIG7E7pqiSoNC5jbUirl3blVwCmRykZ27Tkf6NlIRK8yubHvipPbHytzGpBamRry1EK16
idgaujyoCIwabbBgIKBzk2CCl8I4AZwtmmeLQsJ7iSPso4GDhIgsh5Kmp+bL/GWZ4xrRasCH3yDb
YoW4GqviMuDUVAB58oDEBraGgcVqgKJYst3YOywPynJEK4h/n3ZdSEFkSeHnzcFFz5pisiphZtm4
3YF8QDr2A7g0joTHkr+FNKhRnXDVMyrifsrL5OiSTCVrdaKQRFEXnCPMLlafb8KIfZWmdvokd01b
bkrqcmD7yHWbWxtoLzXu25atwIgBemZUMmWcxUG3YdE/9MxCRAhnTt8E8FNEPvAOs5XdmPwfYsFW
0kx3ocVcZQgOJXlHjgOpiS/KsbCSvTotGQ5IP/kMEp13BN9diY7cxYxq/QTVJxmCQfymM3HIlVh7
oBhy4FJesaMy8qNgfvMc8q3CgbuTPgirt21+14DCQrb5g3jO8nUi0PnBJ+ytajXMFIeB8zTbGiMC
omls4D8oOBatiJwYcuXguExgxN6w7Ri8Br36aEnbTDJ0jVnNq4DUGTZEAPyjRliB3GBnzQjZU0ox
/DpWnB5tx/s1re+koKpW2t0zndOgj/5gjpjT9c1E6T+G2rPmEUzRtqc2+Oum3yxat1yOsVrqI/0o
PQ0G2mdjv8Szt1Hi3+D80+zgJugvlnl9U/2ZzrBSyCTGVDCPNQ+VS5+T1hsQfGsTp4lgTpDxrRrm
1YBNPmZsjmknE44IbLwaO1yobkD2OnRxDQRi9n1Yf6wKsCbSpHre0Qw9O6GHIQzrLlPixkvp5IN1
0gCtcIf5XSJ36jGNdnp0mnDClOHohxqDzco66Ga7L9PwaLNXHesXqzl3I5sfwRgwCCwc2axRsTs4
kIbwWJ1x4O10oSHd8K6wAuFsY66kFEfRsMus/lGxO3YTPAsRxlnDxUyUk5ES7CVaD10gGe1y/lDa
bOq0/pqncS+ZrLh95TszmjTZcV3waU9kKwBCAIj+OPXVq3TTQ+zOV2UwQ5PR3sIGXkBh7gXzyjk6
9uimxUTcqgOSwUl8WMz+OL4pd3qm6GNCKjaJB7HWRAphFXAgIjtHv5DiQHcPHqwZgfldYcHsAvIz
ihrM4sggSKFKZTmLINlIdMD3zW1yzh09c0pSrwjyvwZy+kMRm1fFkq8jvKRh0pnOlZ+X4ilB4tB5
BrGoP5F6YUvuSw27BGTHpqpR/y67B1gzvQNNzjzW/G6twToKTow157Fl5WJxRgyIfIcRykqoIylP
zk0ZPfPSn6c5fHPthHvCcPLVqL/qTOWN6pVh004WwFcRRJXsqDLEWlr1WxD6Q6DzDnjvv6n0YXBv
Q0R+YftBJ0j1qh4o9DEWITO9DCGltumgiMlBGeGpxWWUQryP5bHQfyq1r7kbeeaO9uQ+6ySy1wCi
s5FPYIkzpEsI5vnYe+NvmzCwx96WkM8SkkupK05JEL4TdYtrf7Zl5BdshqcCZ+vIYkl/WCJxGslt
hJ4vjKvffCS/06HpSpt0O+E7EAyp+5B6hOPHBSanO38D4yNtUqcALkIN6aCM9LvQF4onLTXQONu6
I8vFU5qsDFDzbUd3ipbARh8ci18bwZcSAqtlhbUD/qplPo2i9pcpbG44nU/m7eLGAlunYF88j+2b
wFsbwQMKpoNeUe8KLvsSdgubzceQN7Wq7FfSQV4QcV6DFm+Oky2HdgRNL3qk0XmSMSw8Fn+tuZYU
qhrBPazIHnTB3MpgZJAz3AxC0xeafho5j6MJTOQg/6J8WeHyl9lYICzWzsAyPhQzgRFhX22jb4e8
M2nbMStulcd8KZz2MetXDxNvFucHZbGZa2t2zdmqJR6swXGgOdU+00nnw2M6DfTWofwx8uG15rjJ
NIOCy0L/ZsrXtELgSH1dJGphvbAAq46muuVwTnLVP6WztXGb8F0BdXSL9Dhmza1nYyCmdK/VPG1L
BkSFXsZMXvhr7o38qubxFNaSgVC5ArK/KQZe1ZbYKXh8xjhtBrb/xmIQku6bFdK4juUhBxRRpchT
TO9fm9oRmtUO2I68EUMY4WnTg+y15rghjgBBeTQ/WglYPz7DQgnCv/JNOXinDq+YmPvnkMJ7nvBN
JeB/SiB5xZZXZi9HhW+hnX3i6ynYmX7rjtgK87W1qOB0hf8g5YFwGvRyRi3e4vqK0cxLnH05FOjV
KQlTPb2Q5PBkDd9l+jr087GyOB8r+9EzBXfP9xLoYgPlK621PmL5A+0sWu84j9NelhUwOU/fDC1j
pRDLvuo98gLQKYoWKlF2bqEseKmH7YGyuaruRo6gJY98QcxekyCNcJmftt3RlA5XiCLNpKNQo2mw
UawGff5cTs7OEQh+HQBElX0Is1cRIEVZkkSIQ+ikdy/AJVXDhIdgWfTVWBCZSKHgUqa9TYzTMDuv
qm53jWme+8j1TXaOdh6udFEeKjlurbo9Zm2BDAiJGSPLvyrIjkPFc7hcgkODdzjdWgRbmRMLEels
h7J+HZIvlX3PLXCTqtgC+eYYYsuU91tzVodMDPsomZ+Cstx46J7ZAjH5TlbWjO0LZ7M5P5rMwIJO
briY0TdlsI2IutQ/W498dW/tQiethDwbDXuSROw65CpZeooCLhPVk+H7y0OBoYcEPSjG40wLBZ2R
hHfuYPusYjCV0Nx7Ze8HD5YiS5gCYkilS7Q5jA2nxOCMHW4uO/+BfJYwinyDvCXMEpZcuobF5eoc
SMACAs5KhAVgSKKtKAbcZd4JJE3bF9cA8SB37X1quvWQYyewFbsRSt8aYNCsfWd0pQYyTEtVj2no
+nHs/KgBzYZodro1cyBu3Pi+9CCxaN7pt1gjpCzbOpQknyXKuBGx9yyGQxnVSIz/qRZFvsSruUgR
WrQvetlfMoE9RRcXU7q+XZc4ucbDaIPdT0LSINh+a1I/1V6wD0y5sfvmpukOxjnIHUxU5aQwpJ0d
0sFn1+90sHYfud5v0pLDFKViysSw17HUFjvVoISl5Lar+jsbPmsk0rn3ZTPahj377M2st2XhEyBH
knOafibcyGE0YcoZw2M4MKCN22/HCe8l6/d16nRYfAIW8JY+LDakBAO0sF9lf3HL/KS8ZDVmd7lY
6jElutGjqNJDhkO4ZwMEBIEJG+/aMHA+OveFdJLD+UviXVG9p3N8lO3VgiATJdMJs4df4WnwnPGS
xjOWTpwAiMZNa8D03azikfJvAQsM7keJZMDshudpyo5yMO4GUVtCla9WyIxsdDYteqCHScATBOrq
DKghKSwDO1sc//MtDGdgGtlNlxVaxvKfVgUs+wbmRPGP3hSUfwMPXdfZYHPi8R2VHYlIirlQE7kM
O6w6IIoq8OOIMCUSLSXwiqJMfIEWZa7O1ZRfTZ2cK9QneZw9eQYcAnlKVAS+qsmIwEs0ihHrsYx+
VS7pZhH1hWxpKjvdMsE7jDgk+wKQS6W/hRlTzKlZ1MZAMCDeWklGEAZS/vG3s5imQ6vbiKA7iMlh
+lP6yaQwxAMCb41T1eAX8op1MCgDHQ1V2uydwry/WUiAY442TbRn5TrXMonOUkxbI7F3Q95xf3Y4
LCQRNhe7eJmDJ22inBnlpXV1rP+4CLLyGhfmcQqbvYt7a0Zj3Bjak+ZKrJIMhom7NPvukkCcrkO4
/N7s7SeFrNEEbL3MnMlfSDQsmHRTWt2dFGTlaKEFAsmDGM1FnR2TUazq/t1LW1/ZXJHQ4wZZr1qS
ESOOIf49lkyIuMP0uBjRq1JA9jV86vMF8a1zdCk/6bK9rdlnjct6UIqnnrhzMFJRBlCSnCB7pDNc
9Opc8rGJnlcwmEQrMc4UeKG9arJFS452zowZL7aY2TnAdbWvxO9EcITBXi2Nxd6DgpIALIY/Q4K3
ue+MaVdp/JWZgckC/ZkN/yKQAHunEPTXcA2lq65F0/0hwts1kf0SVlHDdIFeDFMu+tQBhSPU3s4o
Xt0l2jtGrNkho4qXPhj3UusNFyo/tBaYy2yPs4uP9SulT2sWt4vGXiPVrU9Dax/7IHjWiuYfR8ll
qu3zFBd/lkQVlKPNFPSKzgxBKmFvWpAT37uewaDHYFjZ0Tdm3BCgVEHbypl7241MXujuu1gE2E2G
/dEInGOXlAB2XZyLYRW+MEheq0LhzQIW/MCd9tCVGIeiz15/r6d7Vc5+HyTs6QhLHYr9Et9ET/lg
muFWyulfq2pOPUrVqq6I9YSKrudUx9wnPSR0SORoYBp6wJk0gyTO9nqZPtfyzTB5YmqKB9OSAJXh
IwVQmSQSkbEhpXagc9VctuFR7d4SDVCeER96zqoJtoMc1NFKzXNG6A6YJgs1O195BIivV9XHVBqv
lkckNu2+lsl92logSGBXBrrtZ662Y4C5osbe2VCpYlf4GoUw473tYAzPcW4s6z0cDBi6OHG1tDlE
8cQCw2HYlK9bxT4zbe8NC75tyJufD8N24ihVSA+mxjo3APFbWXx17XDQHVrtzF7PaXnK4OaZLH9z
7S8onhPi8BjP4tPGpGPkRP3OCHyIPqL5YmCIm99C7am1YBtxc+Yxjs4yfu7I8rGLgsDW/JCEw86t
vgfq/K6ZV31/d6ht6FZwliN8a5NbiX8LTyogmle3GN+LGS3QQOy5fafr/Sjw9EW64ZtYk7W0ZNrT
wD3G3aPgSnJfawtQgQ6rjx5Vi5QsXoQf6wFQZ2CRCea0j40qb0k83J1cv2k51OHZBEoC7lE4z2M6
fNmq25XTzsUeWdXauuyoAW0SOLTgo2yc1cxu1mXgIAbMnoyp4klHljDxk251pg3pb6S5RCMtPgER
/RJGfusn/Oed7r4MZf/ZwC17CJsFkK4fYXHSKim4RnNu3hDO3mSMJF4bcfTZlCg6erXSdMBXubi3
xGeFQzrlA8zwwxb6CPNtxoNTlU+Nkxx0Eo4MGfxAgH9kEQ/3V908zCGdxU8zH66VKZ8qk8gVco0M
RNUoRK5cDCOTLCZaGsrXKLtkdnHTmevFU6MxKQ98qy6Odk7iZ0l7WCCNRmZia95nbaKtFuJZa/WT
a+JgG1RLyFHkm2hiZtM6W7nrqzD2Gw8pEXIde6DSio1nIP6QjGCTMbE5j4LJZu5wOHQhuw8RUUPA
vDGa+h5X1lYX7ktR0di0ybitO0WNaKEqI28lsz89FAF4u/5FlCdEkFydLnQw0U64n2GuZ7FuUysg
YVEage8BgGq1ZA91kVjSt6GNWDFbi1rVL3qjniyvvw80oQw0QS8agOHGAhk75DQ+e78B0tQyuKMX
vmQIQUQSMsVsHj1+1KWWzQ+jRyieqwq6w9TX23bjUNM2sXZlakFMYA9bGCvgNLwVDT0zxvCeBj8y
eiBLlH2JzaHYxiE9y/BGr/mPDhWfEAqzqmQ4VkHMRyHP5JEZvbReK9YVKb7LdGx+jZ7dp0GOSjWv
xhQluRofDXadGvxiPhya5Ww/hePWyb2NsGw8hnITei7h1MAqoMzqtCuIpNczBACtM9YO3h8J5dVC
quIw7uoieR/6tF9n7hINhlal9N4LE1wgZYfTNOyf6i9uWGeVhe6+0yv6C5zi0ejF+NcXJDVt8QLS
bpS49yma3dI548QjADfAT1YAxvhrOhhZ+XvelpRs5mNtTcemdI5lM5/LLL1mfeIHGdwxo7b2kfkc
wgIyW4SwDoMLJOgW29jVVBsIFKTh7JiMPDWhuSqWOaNXnlh4/0tLMLgS7FYRkQ6Xzd0JJSca+yw+
VyEI9ZwAgFRz2VMhfC04OzdzY90l52wYFMgqSzyjWJIx3GUxhKoCNXQs66NWt9e+aM6E3W1LSgmg
UeZ7mSKXKOOODb2WrIraxY/rwNcwNkVf0aea+d0ZmLYO5YWp2Bm/C0YB/bU2OoEmi2NddvRORezQ
S2ZfremUZFy47GtFdbC1/q2Y8m8vHtZz7hxbM7ox4mamBJ6FlEngvmqL+/2n91jbtxWBjA2vIWZt
fiEhItiyeDfK+aC65F+uMgLNtGOCNt0uHR6F6Gr1SP/5nywvmEi1TbDVJaOiTB1tSqLYRZZYaSwg
QobvDb5EDkhiRgyobjN5wU3CwklgSVMhJa1LKVbgytar4LvL8kf0/buaHANlIoc1wn8iGZ5KA/Bv
oc2+nqBg9ibrOXSNr94Gnxkj55oo08JeolKkkgY1PtXMY8iSkrPjPYwdk84cVkxud/HaFfN+MAdi
qDGV2Q2LBg8+MX6eAKta1eZnIyhPzpj9JbIn7xt8bKHKTWK0hPvZ1TYfiBjT4kNGNDHXTXGgTsXV
gPRDd/c5PY1Tf6RoA5tZXWoB31pCwmK+pack16feypLxc5UIn7BfCnxozxaJ3VVTP7M63BgwvAlY
wpUUiqeMXeJsdWtNRx6kO2dDUF8WE5YSo9rz4SEi0zbD4oxKumbLeOk4zMY5iJDLULDWeX8yhHkv
Ig78LD+FibfNcvGXaOh6KtRArkPQutEoXOHl1oNmiOQGr6jObo0aZXDREUk0qkyzDERs6dVGWPYw
sQ/NJIs2pnkIEPHez/PzKCEHNkrDiC/c7Ux1PSKU0uPoKCXrqITNn9ArBMXjParbc+zddSPdK9Ef
o8j6ITNsUzjxsRRcyJU4GS2rb5MwK4k+DjilKoPV6JYfoRc+V2pClWY/Jh57+omFOtG3aE4AFCAO
t/L3TM7Py0dVDMDfRLHlNcAei7WHtVXC6FKpEaOt+qsDQAulVlw6rb+EmCw1jysiNk82FOe4n/04
9OhgDEwv4V9fgNs2LNPE4DdSs6HFCYvzqNnPDXssrWNZYuAsHF3II2goHoo0Zdbt0if1BnoECi3Q
a8Zx0oVvdiiGJkLgLG6SsLWv3ZRwTQFLGcWNoN6HvLfX7M13TkpSG3XyQ05cZ653ANOpYlCQ953+
FngI9NknE1Pt4bXDrQRpOHPqs7AZbBSY3QKb/nakTsd0TZxia6/DEjPKFGWPjcAI3dqo89oeI2S+
CGCb8DC78iWLCbXDorl4nBCp7BscPrXQ/6PsPHYkR9Ys/SoXd93EkEZhZo3pWYRrD+0hMzZEiExq
adRPPx/vbLqmGwX0poBS6eHhdBP/Oec7740zPffB6lypwoOtl90wDh8ysHjt+CBlfJfD28W36Gxb
Ul3wei5Wj/huAu+pDJtjt8DfcqJz0JvHhd975eNKKYBBx16MReNb+aCvkvnJdxXnLlEi7OUvfc3I
NdAc2cb7XBtWwPKx564WAIZzw/Kpj9JnO4jPc7+8FIuFEEX+ps6eCrAJlQf8AukaFYaRMtg6G+A9
lXPEOQEwEB0ZoxPlhFxwYcngzxouPnF/bl17Fa1U9+qoUn/njvmtT3G00EDz7F5/KO4gFot83Psa
AhwuzWn8NuqNNePdCfsnRzEgpiDEd568JdgkFbfw0br0QJFmjqZ+0D4qEkxBKd6DWT/EjNwKisEb
bik4AE6ifQQzS3yi3bneSwY+ha0HThVyEd5AMVt3y4SZYuCJqQv5kiAeBURTAq/5jUXrLZYpuc0X
fxSPpHR+u6zEVfKEWn3XpP7Jn+D6J7/8nO8ndpDKZ+dtIAd7441T4H9JSnPtuNMtRYakS188J0fh
TPCXZUF/k8q15gWXeJTQJ0B7mbYZtnuYQKv5qwlRgMi2utBaLEKBKMAP08xDJYPNVL1aviF1l3OX
BhfXiNMgwlNk/VTwAbuuOs4BUHTRGw6rUCAWw6fbwWob1EtTvU8Zv6Jofk0G3NFMSR1ALFVOizLh
0sljsFXF9IxQ3DSzi/cLiTpdQCeCF5KVgDBARa9aw/IrSbF7hMFv32GtLAFYZaACKRUEjK480mD2
Z8tteCTjno0z1dP9TZWBGu/0LYHHu3AMPly2hXoU76opr1o4DqNKX2bHo7H9e2yrFxkBuB47WJnY
gdGKnHI4WOScZHLjLAMJJKJkrsYBkeUVM9P8XDkWIyq90sV2NcVYKqcQJKAcZkpvUxtkhNXaRyvo
QS0iZSSUhU4hJKiFkypc6vu0xY3mq+RxjMydH2EhdXqfhuSeek40eDQYXC0HkZjrhHSt9L6XVWwJ
gntyG5zPvpop+MlUd79U65gah0Ee+5obEVmnhnnKOH7PmJsXSc15YnmPtWpR0+dtCBnCRSaBMW3Q
Xl2yQV2T/Ji6xCrJR677+Y7Wjf2EXY1p/2nGet0lNCfwiNidegMV/2619GKRC6uwdxa+XpsXravS
sF8Uc3CzDHhtuxKdvisPuKfsbTsjnaQo0SUm7qvWrUryG2CmsyJhPSxB3sBut6yvPJqxHurwKOf+
aCfdtbZZmIVFg3SxTPfWlIM7MpzUim9LBfZNWaOYBSNh4KrEL5pF9AcO2tA5WBPdsM3y3tnupc3N
qe5J0AoOuK35Q2jjEtfIrMzcKXrSeHnydqCGodLYWYYDkVAyU7n47c0E1mZpfbQ44jkCBsXV+nAo
7jk4HrAtTMBEyoHhpuMyP2CZvCyloTZQ3mAqIX8QJ/ftihRzGhQwe7zzhvri9ozaGQuAduiuxwly
yFiIM7sN95QZE/UYoDOMIrsDOiYBSIBuX4rly6rqe1GqS50ymG8afmbcf49pUd+IqDx6NQXX0jx6
fny26FP3u+zVgGQYiRIVVK1hDdC/fKZhLUd2M1oAvxLuycqDDJwHAVEzkvd0+61VDQ7MN7fj9542
0AFmuz4tOSZ0S1bY8t3bxC6edNR8alzyo7QJRbhk6sBwBQC8qNMKXPqD84RLhpP/gCHeLtkfZfhI
LXUGUHaZxvKT6cEDRRDHNGdzHtJvmEjuvpcedjPAfmhIjLbZTzRCRZL7p5TN+2rUnx6QZh9SQUtI
S/r1T+A57322nJlEPvpTfYi6+LlWy16LiVZVi3lXNCjiadE5y21ORBZJdRBVlIlswrR79hvz5PrF
fVMBoeS0iiuF4mKcY+lCHTuhgAm/h2b7zIT3kQ7Rtsn9p7TF+TxzUpjBQqXZiLMOZ+rk0J2n6D50
iIgq0TyLRL/kAjq1qvWzZ7svVDz8Hhl1TEZBToUWIeMTEI+bYB7gmKn+3Pr2aeLLH+XFTVS3t0hT
O2WTc5XW3RiqjXJIn9vdMUzg3qWs3xysiaRyjQ6899wDdtLNxFzncRsmXOYGnyA3njsnSCDipcSm
XQiIYU0nuxUesyq+FnZ2PwvnLSuphzPOnvoDiFQrDhGMqyuZAgfYDOqhvdM9QVXwgYmTbkd578BD
nJj/+GItYrDbx15XB7b8fTwFp9Y9j77vABrJvdvAgdhWxg/UR8+bga6qruz3Ysrp1GKqiTPVmfGg
+Thwx6mlU2JO97PrU0BjdlPe3LgZsjdvk5bW+KHPYVmGrr0j/JlR4QXjUkzcHKIRhPbSr9guStAK
ZszLCAamsRl8cl6ZMZzPlfXs4vCZnfSmNWCLywizhcVZsKYf2ecGuBUz9L7MWs5D61z8dDmVDs07
s4PbxmQtNZn+99Cru67tnycHBKsp7V/CuO+q4B7YrJDwEWdpUJH50iZjSa1xfE9JdTTlsm8rBFuR
FMeQMOFURN5+bINlW8TxS6cEiTeWeQGnIZxe0jl/cQ19Imj1LELKWmkzrFKm6k9+7H6MKXcykL/3
CafyvTPq/cJCFFgepwCITswlql1FvuDKONlXFQXf/5ryi+U9cemNjRbrT6SD59rWZldZREupwTyp
fLqmpu82S5ZPZYeYXBb1ogqy6l0bn+lXPUyQSdn5CEFNUM6qWL71av6ol+iRGd8hpzWyGftjzF0N
Y2X/BOkoBGMabvuynGDRwzyyCS1Xbn3xguLFKgYHN+LwwTS3OK5t80M72riuxlPUspiOar1bp1g7
uomZFuRilBdGuUVWEFK0azxzK72uXDa1CHedNz5XRUp4PIUVMXToTl5JoDAu3Atn4rVnrn4qAh/d
FjuTca+TUb0NMxHHMMvGtVqNta1znlrT8QHGsMTqqLwNMnXn5aO/4UBBVcc0IlbM5GRAa9o2Cq0c
uEWkawi2cZ1LrMv2ZlRAxnnl79FF221U8BoM6JPOyPm146Z/ZenqtYBBoUeIAmbil2BbVrt3aGfV
WU4h8tj9WAVx7JEEDIAeQDaqb75wiTwn9uxtrWaC4igu1jB+lGmNB8zhvu1F8TEaM4ZJ5XUbY7tI
cLkvdBQW933YfHseR5hMkPzW1XhrHP8XD+oXp1yD8NOARuJH40rBxzqpmQSCD2SwTpj+QUJ4Trxe
3vlY4clP5Rbbfw4OTaYhrrIEqJPIJQTn3h7s8b5wYs7uUxijHTJGTwpwKWV5KJn2Jkn2ZwA1Z9Hn
VfQ9XQz0BgHKtGsEJgnxWdHHfRtVrzQ/7nylz2b4aplehAxuidMmIee/9AOIPWpTikj5AWLmMaKb
W5fcXxeWXovbe98bRJySxySK9mVNhDmvbu1+/pQ0oGWyBjDfo9Pda8e+m8y4t/vq3kpJr+A/ivjA
+HOetOke7Ma/gpRfm3ljBudxnofrQI5Qpj8hZ23t1bqBiL0I+elFxQ31wYeaUPxAt8CI8Xbr0zZx
NrFTHBq8dLSOdl+taX5zKCbh59LJMpAn2/UJrEoTm/I8NQHyKEAmpfvmeiLN+TA4GEw8A56MmRIG
CODibR3MZ9nl6aUJmpoAcYUnK6e/NHrIFvC44Py7mmktpQQB5bH9Cu+YWGA6UisBF87Y1he7DMkA
V+JPsaB5ZbA9WsgoQK7IHM0XF8sZTi2kVX6lNxO3GXVXr5b7D1YfuzgUAGfa92Dc9s1dt9w53Wo/
4RLhH1PKzzNcShuwekN6kLm1g2S6SYcnkP4xSrpATWleFnnyzburTk1F7UJR7VRbbsPqs4rgj1p7
AUB7oglKRkdgk1snK3ahgQ+gtxiHR6LANPz08kGNjz0uBfNBKhOtBNXnqh5fCaUygEy6PXy0ur8F
aeVWIN6PC3LcWp2xsv95hjC8HgUZAaTTuHxyZwRUXKprS8JdMRy4tJP5zXCFlNFbBA07DPBjXyaz
Uz0cNNg9C6AFeD5VTmYWG2dyx4Ex577v+rdz/ZmQrYpDzXXzjwV8kkIBxkG/I7JEw1BsUvx1gZvc
M9rkK8utn9VUovNpHl83Sjdpi0xusU10fHet7i7H9heQOEx4zYSYAEgU3GwMfcFufg5oW7QTdjdu
C624OjWa3wf06Y/YPXfWG0o9lWBWeO0+Ehzdol4zf6d7Fel+I+ShgHjqxVCBCQVGpwqkOQyc5G0O
guPUYkS7Eh98PE5DAbLaVRguucLhhb+emIx7bKJIfNy0quR+Ff+b5rWmOSBGmUZlrKjsrTgfUpYB
6B2t7ZSXu8TDncR5hYs36RY2nWEdPG9KXL528QrT2eG7QGWZan/F8ZnHuO8OTE5oPvOH8zTs8fxc
tSho8ZXFWamsf6+/W3Ndlze+s8K0qvpXmZ7c7sFACemJbyRMuDbNhDxSb2R5O+QPsTNt8GA5v1sG
uqAPhHtPyYXdf00Lno87Mz5moG3FwY9sGsoOXDKunB/JJT5gKOzIY9XuB3w86aryYFHO7mR5Ieem
AQpypY3hvpYUXhj+6LcMP0OXnFednvAq9tnSf226y9z8rjPCJNPvmtYDxcVCM++hWqzlI8zqU5fe
cTNriSWEGuMBKH3Ql2V55TF/4b6D7aS4Tufx4sBhrBLrHHApICHDNkg44VrxEy1PTX5daqykXBmA
BzW8D/gEkrxw8EaYfvEurYJx8GqIQVq7Wp+s/tR2331+v5jL4l4T/8Aeyrci4vR2AfZEnULBzM1q
ts7MGhzCHl1gJubPggIKUB8IiEyPCP5I4BafhBtM/MqJeJ2DL8fR2yXRdqowfB+X7jBFnGQG3NlX
Y21fEVLhlorf/bAas1A98oC9gaevTJgrY18UW2GY5V9gQLjQy4fPMH0K5HXhCPKK3rFckRleSQqm
3ymUS3M3pL+sPD8sK5Tf6a8o6sArI8y/Yq1rLS+378K6reFANfq2XR8/5inB1qn+uPZjUl3s6RcZ
yYLEKk4EYGwHFnVKPrL4M2uOjfvCXNBnIZk8niUQAdkDf7cNJPmXCqMjFziiHdmtnUCIbW+KkP71
rY2sVHNTDga11wY3ys7BYWp9+kP4VIhD7/MHEPGbPQDXnDpI3SE8XSXz3YwoxTVsZ2JMdAO49PqJ
vO22sUlgeIhICV1Tkg7Hgz/9gkSyBxiwUaTfIp8DTMBd8qH1H6tkF+lDCoRhEY/udBqYeixrU5t5
CXHJdkvL/nkMrFX0+MXGG2efsdo3E3zB+tV4rxUGL+u5yFaaBBmHTaHqqyYKuAZ/QUNLhn0K+DPo
rgP2mJVoRq0sfgf3COGD/hph7QR8MAEkgrvjnIBZgc+vjl11l4i3hHmCgC2T5XfIYjhMztYCy9S+
79mQp56mK287dN/gQr3ueopvEbCzCpfSrh8xwCeIM5uOJ7R4jPFdsz0K/dNON/H8Y9xPkKkN3tyK
SUs23eTVZRwFztpjuiZhp3MzA9uL76a+fYzqm3pcNjS6HbIUmD4sxvC2S96i+EeTaZjSXxFfK5at
AdiEXd/04gBsYIhf8PN496n/QMuN5p0DAdLV3iFfGPH7ad031/ljc5JZttp95wrruXspru3pHrIk
noNi2s85GZmHEUfgyHLEV4xqyzl7ExHjQprfpgdZcqblN5KdGq5VtIrkBoLNW7tuGEx+mY1eZTzf
VbjnjHfyqRqKjzUWnfmuGV8cxvH+l0VAK+7pLX2CgH/ltiu8IAfYUOvHyDyU897nxB4CroMf7L4b
6psQyFuB0xMTuX8m5VK0Ny0OQAsAIDDSvjvmRJOLRbOsn2PnuvO/W+tDWqeBOoyUfjvfQ3nZOR+G
ZIyNu9GcnOTHASPTF4+WeV0sl/QT4BqfzYO0C9prybfCozgz7k6GfljL0m/ZTNkGsMx0OcoAbDRD
Wo7OcbR1vNe0gkNwbpXZje5rbgnMZacyeO/MQ01Xif1eYrEJuZ63lK/hSRuo0plXHsTNhAmStHwp
aHC5+Em2daFbBuHZ4ssLK4iL2tZlg8n7u1DgiWLYxdJS7IVuD6YEZM8Tl1xWawWPp4hcggnHlSXV
w3FkDEg8vR6xNJN1AHRcnBvu5CL+Rb1alZ8lQM40vaT6pXZwcdkvYlhHVkxvY03lyqMN4gEZHX7B
ER2JhffDt3NgWi4u/ts2eZ6Kd6lf+xZZ6OgiyikWMn9k3x0/fCbpBeh9oh3cdmoOlbdBXmNA6reU
wu071W4wI7IyQLWcb/p5QI2pD12GGrq3dXQy7ryfmdxyK+Wq/17xHLbTEWT7YTHFYSzvPI/wsHun
Sv9oLCDg7rHzMO4Am0+Pnnxfefsp9Dr8Y618d7Jkh31xY3DDksZdKFNUFZpl/+2oO58IDPZ0Bk64
5on4sv+RkGqBHoBB69WTFX12gsQWQUydQOCYSAC3AApJXq9mqGB8lXCcxlgeRdVcKif+CGnMUY3g
4VmDZnib8BE4WMaVogQJLTisKvLx4sr0+haVk3qL6Ww11lM3MCjXpDnyNa+RBMkJ7sUhpnnOSXAW
A0mByPsLxy5XvwI+qF2Ct61Cn7Xb3/poGzY18DFbTz7muzZYQ2lUX02BXd9WbSWgU4b4WXT2jD8E
EC8wqMIWm0TqY7fai8o4fsKzjG6K18NNSMBqeZjhNJA7N9e2D5RuWrkHFoLxpgndgx/KQ65CCs3C
9Df+rktd8QCpLo9Ovd88zw1WN81U+KH3TXgSMVzgOdIU2tdTsbWSvn5Lu4bA1gydHXPrzFlL98nX
pP81AYE+0sz6ZtTyNLn1yj9cCFj7fANcj290TX+E8ZcYGnzvn6LSepAyyo5h0TfnXmJam02JkdS3
b6smeFOOM4Es4pEbi5oRWxQ4rOLwyyEOmDvFj3uVjcEbVcmIjHL09sHkh6/YHBAW3A6E6oQmCwGR
+Y08LwVUf3ySnOeW6U5bBHaK2pXrb/NhrLz+2raiZiM96qfkSIw+EM4dQ17uU8ttTtZBuy2njXG+
Tjjo5YUgLKPuXc0gMeZotREteWqExWNNlLhL7U/XJUXZs39gHOCGWm/sVgTbokGoqVA/Co+vrEj6
kUE+dJEe6F9AeQqYgayaz6UC0zn738rCpw4sk222IytuGvcwCd89Yjs5TslaTZSefV8CItIT0QqP
99MUw93kZm8JwxOyvuq0cNmZMejPToOGRzJsXqmHbLUGhbxSgCfbfu0yyBCpaiiNdhDQY0EvAQEp
RWhlBhofxukf3Li0AtPi2vsXQROnlUJiTjoQZiUtazOGcr9neFL9Sjx1GfD+xUQQtmYYDl0tf5dL
9h016CP8bCg6E/QTY31OMfE+D5Gg7OzPrlvj4daPSKPfsWu9VD44FM3R3rVuc3q/erwCRrQA76rb
1EtOXcwnbhV3hYq39RTTRskat7injoN97qlXzDtYH3V5i74lUNhJ9HTFicThfpBcy1V0TMEDJyl5
aprZvMAQ6jRnV5qDa9uvxYhXEvsP5rNkm7aAHTsCFEtAtiQo77gcQ4QL0seipcE8654Tw33JaBgr
EActwwVGfOSh1YFGcUijd6F0aQx2JLQCcRjUPNq/YdJMBDR8U/rjl+0mXvAZZdhSf5yhb3q0NdD/
rk0zVm5T/DgSaIDk6Vp5hhRRVkPJoasKqjIT+6j1KnaSzmoWMEtsz0izsVvnCFxGg1JimEHRCn2J
kuMjWb8ori1xH1fKBwrcFSHowo1bltqjX9JA1mA/lW2NF5a++ZZxFltalTP8WorVhN0KPrYrgHct
lcfEZVsPSXNBm/6aEy46f2ycl5Q4yMUICqQ8awiH95D/dx0NaCfq5aUZZAGrq0hzNCu8v2HPocEq
5lr9isMAIwNDMBk399x1BziilTIZa4MEQrWKPD0flbfNPKvjwg9clEtDhybBTGRZHMZBTJUE+0o1
IFBej1kxlPm2kYU/cvSIOOjfGpfqb1BtcnDrjQkiWirGWHtnPxvTgl1oRKPYGuUWsOhI0MV0FmOu
LbmSZtgZ8w+jGTHPm9KOK8ZjGfal8Cv00SOKHWE6j1l+QtcwO1PRJ3kvt1E+hYYyIj/EngvsI6Is
oIrDxW8wCg6jewQ7WXEfkGFNv8ZGKlTBggcPeydMhU4Dgq3nqfqzNMIRHy5+K5A7iqeb630rsOUC
m2tiv6JJ1Tdj+NqDP1HPUamiGiZkGDBfW4IJuxq1y5bP4crLq6D/A7W/oobD9GKAp110KgPSUpa1
89RVbctY2M6afHzJOgxLuOUQ3rDZYdP/0RlYUfo9TdyJ35Ejmgl88ZD2/ZvD9EkcHJ6rxVqdjQ0Y
LzVkpUh3gEFnehpbL+u5yHtTYauvJQ1En3LmcCootIUVlrZzzkNbFX/ycrSVt7UHySnBU80kMqQb
0TLJtXnIg9Xob9WUuHmOU6rbrB879YwXP5J4SbslUPoQz1muXQYnnQ/n2/dUpQH4anee7kd2OXzP
Zcd2NiZuOO3zJhYU049z5/m0PxQyZAw8RgH61lXsTyp874Y0IXKnunZOfhKpUsKohr21/w7wVBI1
Y/XoTvNgzWua1ejWQVIzEafDnYwJdMQjdffIk5LEJFNCMQyZwbCBXpqIY1cSKB/PUlgVPVpznEr0
5N4KEhCMBTyWTMCPd7VLM4xthGPte11X06tPoIMwbeqlWdDtsJRWTFuzwQRotE4Xoj+JeVqyFid4
mYcD5KGoGzBOG/QZrIlB7cQ7frZWHUWzNCgtXWC5174DSfA4pVHIp6yaCG8VTJ6+bLmPkvmpODF2
XTsA1Wux4SMJSaHn10KZyFjXpenTctoZa4yUubVdPy+CbR9HrSGpk7srETScc6/+HFQfLQmsJ9N4
vwQ/NC5Xx7YLm+EwdMHM2/Jli5iB4CvoBrUTSZuIJyPCMAfK6mRenT9qU9vG31kkA/o/DoP9vngq
A8TG8rdnrAirbZrVeoGnbycl44QuTlT+6YVe5txGWew1jHgrv8QaNjYEoMHfOJVHyn+2ZKHXMl8T
9K9hNmZiPmTtKPSEU6SJMR5zYhgYl9Xk/TwWZasO7kPdeuJsF01JiaLgM3ye3KHiNkvsjDctcd0i
I0Ym4ikokjRq3jEIefzHDd7A4TbE+IL1rMv2UF7kc2T7tCNNHhLoY2zHdFjMiywB7g8CQDLLJ6Yl
Pev1dBn3jP4wjhXXZa8wvOOwU8Nv4eU+NZ+SotnpbTZTTUmv7mbB/ahfmtb5wxc6Wm55bzwK6RJl
ySOAx8q7cX1nHRgAHmHvTu10yQ5xnjjujT+17OgNKzgRwzTgKtR0XK92jBZVemt5ah0Ctq22bgYE
2eUE3bgDZMj/PD8tXZJf+IiT9DrRrT98SUdMy8mukhw4V+yQVQJyHoSPMzMFiRWic8qju/SFhinS
lbo/eFFuA0zLLe62cikSYIt1FweMWqdUNRdyZBaAQ1WVdsIcbGmb4YgnUndgaVMyQ6Tk0TheTVca
IqUWlke9Y1bqxVuvaxdls4eQjPvQS83glEfYZbwgXIzeDCPmJf0j/aIYCT8lUdI+YQkuGCLOoUVx
VCQy1byPxks4SPMZWYxB2mgZiUrmYYiBJSqjMUEywqJwLCaqzUmPVwvPDiPM1Vonu4qzDE1ufp7y
CuFS5cM5A0wTOtS5DgzH4DpHJkSez+1gupWaMfaZL0UdIFsMLQFeTtdY+jhYzf78bTUDBfCRtl5b
THv489K0X+S15ZWZh/CQlXkKNUlPEXbmaZph3INjAN22i5KwQRytwf/wSM87D/EOkGUE3U/lCxfG
Ss91EmMYUZGGM9LQSFFN0gsNpeqeBa+1aJM+wR9SDTkkojyIs8PkKKTvwmcV27uUcMmDIslhfU3s
AwzgRlTzQ1dSEHhjxRUpfLdgn9iqKMG8qcoahqWEXxHeWNpDMrdt1cffmoB4j/ISD+GhsSIxX+PH
GswLLSIZua42K4HqkWKcsEi5ImTxsNiZH+as8KAuOXSAMreqspIUWi0yeq7j7sflgb4Vpqmcn7g0
LYes1hcFcxvX7+0eXpOqin3j2eTArBSDCYocN7DbRUMceDCDUc51PVoj6wXPbHMq3abxrptoCWsG
HJHTzb/DsJX5MXGXmWlM2UUIzsriG9WGncFgmHVeS0NIxzHW8pYyfYnbouxe+KpW6WY07NwgMpx+
vGPFntMzHooQy+XkT8tN1/EddyZZR1vTSRKvJFT657L1gPpkKpsEXTwKFtmkgoTuQcQfKnH7uOLZ
s+C6+vV5nEZ6XwukqPgGXbTvyApWgMsxLOLLCTI/Gc+uzyHxavI9Gd/aZYNCMzKtHHbtgKC/90Lb
/kkzF82lpavZe3DCMNOPDiNW1rulAV0n67yjrZ1KrHjX2UUrP5dEZAQ+SjkOj8xfc30oPCkxsUrZ
sTa1mcLQVll6zE/A23pv5/Nl8TaZX7MsjpNb+TyGFczERrQC5P2cZZzZdCe+46AdfgZddeyxsUsd
gDMPGpxLOTp3vJn03hNe3NAExSK/tboRyWSW2OxoX2utFGvGmDFHz8AOMSpcLCZzXgd+eMazT1NQ
rCnuFRi2ruS4kI7NbYkPcGY6Ol/poPJxbnRuQ7qsqke1zkaD9M6TxeRvanjQtHh2QfeVGc9D5YMN
tdZyqCJnDuSk+qCaHjuahSzuXEQiJiwKQaa9y5IsCKyOg2vqPoO/ci/qMP1FVASuitulEVD6ppgx
cwgaZHxs4x9N0M6PMlTkrRyTRWcZSgbdEQsKbjVs+Yx43aaiUCmSFK43FSTukFjtV2VElm8mUZX8
dR7mH1zxEo0Z1322T8nk/bJF6H9qZyKzj6ZM1W7WjAmpkoiFCiKB6L/gkSkYGkWMl3RmhvQ+o6he
ACM230le06/j12VMnK5NKhxmxAth63tpD1IHsyddvV4QU7KJTzY5uo4HktPSUoCZBKLw1NrBQmtd
R6AOIBKwufW4zlNg+a6XM5hUsBitdrTm7cwqwx9sxgJKjpt1+AOMrpgxso7Pu6l3aCbpyLGX2zGS
VAlHrS3YkCxFeJEXL6NdyQFTXyVC+zDmyVHYO6Kd4FXnOEGSMWNKF30ADIKQo7TLgRFe2z1PFm6p
XVFIkNQEfHxrz2oeqJt00Pa4Sf2o1Kc48rsfWP1DSeM3MTMSh7PPrYjnymKn9rCiWjGGBRhV5bku
lIQPDVcXZNyYBfGFw4sHxiYfXNDAlaBtOfJ8GC2YnSQtlVkMgpBQImcb32Y8up+H3G5eQCuV3b7j
Bpa980CW5p54UZlstWfZGH/jqWiPyhqt9jOoRupT1WzG+KPtezKzDgzx5CePYP3tq97BsgPqbBYl
VRmQurIHDTONZ37BsuspjisDIRYnCxp1BLc6568a/1XGvlUHw02HajWeptCu0m+2z5yHZJkh1OB6
G2K0Uk4EVngzJAEmgquRO97AsbCFmsZAB8vfwIBspXI78/IwcWLHR5Qs8wQF13CKHwJf1I+qldKl
YUBPWNt10+NLzzDOTZsK7hGyTFvENodrCU2aBz02xxBWT/JTO6bkgNAkFr0BcU3Rl/YSrPNZoXD9
d+XCjTQdrPwyDrWFp2yuHDxrQk3+PeUScjpAPisu2RAIefHcDnMsuOvokwPh0u4GVA3vmA9eEL1E
kELptOlsu0bXiZuSdWGawjQEKuZVY3IYMNZBhezbAFqDzsdbvxr6ZOfVcVXc4WplKJoQkDy1+eTU
fM0lA3O/9+HpDk2RZdfN2MrukGBIGY/2VGYxht+oIJIWrQvX0lclOLOFm46F2JJVepO37hjuaja5
+E3iCdRE+LwCbTazdN2/4EMxnNsjsh1IMFM7d7hJPensmcR5oHI9F3Hz38IkIWxZ490kubVlBUXZ
/W7kk2dWemS/4aLIWUwBkCaLlRGtatczvo8xI87xKXQdk/y24WaLJG5XEzRohjZL9trwPe7xb+Ux
fjncDtqbNv/8x//6P//7e/r36Hf1UOVzVJX/KPvigZhOZ/7jn/4//1H/v396+vmPfwZS+UJJl2+j
7/DhYGHh339/XpIy4j92/q2Npjqlk9PdhPacWM/JJIlTtpw36q8ROv78+3/6cgB+tC1d2xe+th3x
15ezpC9cgKx4JUd6hiPAxvhO2n6TlGN8+fuXCv7LO3PZNV1bq0C7gSvUX1/KgFNwxjpeQdbptK9n
klXG7zhPTBmZftnnN3//evq/eT3lrZEo6TvSl+u//0+/Sd2alFQWelTSx+baLWKMO3FU4+epcML3
cLB1jNN2ICb8SKxUPPz9y/93bxcVR+qAj9PVnvPXl0/9hvFBLRyAJzE4otgak/uB28ENY+f8BiPc
/P33L/hfnxxX2XyUAKh4NWnLv75gVAEE4iwPKnWom33F2nZ2M53shEqX//FDqvzAdzwtpefyqK7v
/T/9amWd5EzA0ooFz8SPRUVdBmeP4NjGnvX29+9qfSr++n1QUjjKtR3lCMlH+deXIv3i19SaNQBJ
sIixw2tJOCtmeNx/d42EcDGUYRxtQJ979QcuIMzWf/8T/JcPMrBBGKGEKN6vEPr/+4oEXsVcjEjE
tnbXWZ2MQbhuO67gzf9l7zyW48a2dP0qJ2qOugA2bER3D9Iz6Z0ocYKQKAreezz9/cCqOpeJzE60
enx1BidUKXIlsN3aa/0GUa2o93dxBY5hJujRYI5Bbd1QLFXoum1NZk/dODRBkDal9ZYrxqXdh0iL
Ba6FUBNoXte4/P1nFLpGSNOWCTmZO1llNDAqkeiP6CNjOyMHFrSjNI5HEiBXwVLHPyMF93A+7NHg
8pQAaoWt6rJlqcZ0cOvWRACesCGF+FuVEhcjS3Udpr58GTeq/QuqtHslmXXw4/cjG8RVeMW2yiKd
TCtdd3tVpZ3hkb7i8GrD+OorSmuD04b3MbymizoPKQK3laebv7t8eOzPwSdvWzV7CgVJQ75QNOhY
1CEY5aBOdDpPkeeszj/p+MsOFhDBAJkrBmeLKoM0PHxSz2gHKW8xpdPCVt1yqUPc1oJxaDoV7j56
xg1Qb8z2fxHVEpYuq8rHyp2MbNp7bUpJzl/FbYPY84gG9uKAylXTG9edp7+pA9KQ559UObVoLE0X
piZrtsZJevioXIuzNhCCemGi7gVMu9XQ0SvJoI0soSfT2KUcd1mpknlnS2Z7pVFNo36j0/OSLFjA
5GT39YgBrSyMPs9/uVO7iMVOaSkcp7gHTF4ISrLoKxQ+0slFgaCPEFF/3UOUuFLrCg05v0EW5nxE
7XjgVeRuFMOGLauwgR2+jcTt0C6oqhiNohLFoFyLb0BL0iw4H+bES6d8Qa5C7s8dyJjMLweODdTB
GkVFP8YXRikc2pSeCmbaGX7+dijeoGobPIypKdPxrbVMRFXDxbgoR/Vps2/rPfDaDOmCYG4DPvH2
aFoK4si4X7DtH769TPUKBP2I5QaVfMWV29w1bNMzy+TEy9NNQ1V11WBSkKYeRrG9UoVvYLE4FTNG
N2nEaupRtTfzpJ/Z4o/3AfD8iglgRVMZJyEfhmqUtOsQsOHoQoCAY7PtKNcCMhtQYV8qeYL/zdIv
W6iwK6nhxjaz5x3Pf8LrTEiNqagjenAY3hdyTaLposfKhttciFQk3as8nrfgUHpJqBBd1XBuGzoV
lacGDczZZnLrPIzaKq4bclH2kFISan6Nr2DqfUPWe3BvotqPg23RpKZ6c36aHk8dYVAFgGhlmbZ+
NE0HV6crCXdqFTe0wpbc7tsLBbxrOLPyTsSxZGvM9oBC0GCfbCmYMSq2KBt8daoh/gIqot5w90tn
0ujjKSoswf3AGvMRhm8ycFGWSTksBHZydFJQ75UcIKMOAhpUe2fmyCSUpSJqpZgKKQGSxLIiJjtW
xNVIyitI+E6hFxduqFdXtokRq4+l6P35MZqsho9QKjmHRlbJGWVNVoMBCy5JYnqBquJor3LoOrui
qcEuqlb/TQ069T604aHNjNhkOv4VVROqzDWP/xmTqIMKAicBIYZofdFvhdapK99B2F1y6voWbTx7
ff4pT8eD6sYQquOyP5z+uKarCoUYyBdQP8DqGLR02QeGBqn7lJaRD6n4fMRTQ6giWzveuMZW4PiN
Pt0MfMpdNp4F2JGHcXiZuOg59WaTXbi9mc3sncr4tj5lNn+9zU+xJmmUVKtWXI3TBQK88s5CSQGd
c4XPGl1e65ADt6XbhasOxtrYglKTixCGw8wrVsZ3ePQtDFlw/LHDmPJkTNlAWi8SGBbr2O0shFP9
SkUEVzZDbIhizlsBmfiXI+NKkLiKvAtKZE5Tivkza0eZ7AZ/vQ2L5iRKh9w6pxtsC49CVTyAxxZe
FYbnbDrUJhfc3jruZuWl2UEvUJQVQgsYbdc2tt8Avzurw3PCay4Vq3z4/ZnAMlaEZrD1sqQPZ0ID
ZQRKUIKvZgwWJm2C7NKGbfoi859fz4c6Nc1psfPcHKZkuJN9o+lznTYEwjiaVFrforJDrafSTEEf
C2Vwuv+SsJ3N+ZinNhBOUvJMQWhVnjxeoHi9C0svhVAa0uurlAjX5FLuQDGlYVpUwJ61nGp8XAKJ
+P3QnKW8UlOxuSZOZpwmIl5DAxDJqXVJgyFR198RZR10ZIIyG3UTEijkuGTTMWYm2amHNmXBJijw
ySV/PxxTL0yMjAQbCFSh1G8BycITPQSxxYUCDoSW/rTBxbz89tOqNjOIHUwlfflYf592lNiQo1Qy
AQB1+B8Hl4UcOTF+6khuL/ExSPCWwBu4HRK8AP8XgYWpaCScFMamuYOWU7TUVAKTqqj7QXRf1SJ9
MMBnrm0LKWxOju35iKd2NIJphpBNLsTc/A/fb6JGktFTV4GEl9rYbTguZhcI0iDI1ueJcjdASvvl
0c5TQI+GgbYk0avjLWA3iqHnv8uJNSWQiGQ5UeaRjema0rUOJr/usXwVpAEWIepc5TIis6toYmnK
exIX7KrnY57YwoRgmE2K8IowpmtKKmMJBlFMrT2uof6EoV2nW88U6DudDzSpO7BXarKuc1fhoDJ4
R5MVVPgNC6sPElzNUvUKJuud69C506gIwLIPnFc7ynREOzFJOB/4+AkJTP4L9Ieyq2WJwwFWEVGR
y54GZlTLwaMH3nEtoWL343yUE/OIPYmT3WDgSKime2+ICLTvlqOwJiKy2wgA3b1q5ajDB6g8NFGZ
bU2/kXZZRV0H5E+C+dRsjfDEoyrkc/b4wDKWMePnn9Ytcs51lHl8hwhvJ6TGdcUjhwydSszMmo+r
8+EJzD4MItQywHQJbTpVLfrtbmHTo1WMtlwVtSRtMslB9TexOroneF+DLhnlosNVngEeBfqtLs3O
FheR1oQbz8yCjUOjAWSe9sWi8XJHPwJgR4tqpa3owb6Glu0mqblGyiBGN6KLVkaNZY1kmreAMC6B
+z/nlfYoZYCU8ExC3ADrPyAfv5okALhiwhFNQgnISNiMji9fYt/AK1MCtRQmCrgrVNIG32322bj2
AWfTOuvCH0GdPQZp+0MxsWQC2oEOC66WAt29qBPPTefB4zUQN6zufBG/l5G9CZMQQmGuLlUdUU4/
kO9rr7gLS/2FVhfXZvH7hzyvnt1KWAbTTDYml4Oe+55je2A4FCdBQTXv/HyNwUGH31/oeo/np/Xx
lqSRSMjsxCqVbm4jhzMqrjqk9iPOvUz2R/OhSr7OhBxssZxOLnGtaS7OxzvOZYlna+xF1kdZdLJY
ew1Rk7CBUy0rfbI2M1lf0GgDKgEyZ2bnPx2KghlVFMXU9MmjZcICFWPZXEeaCv+HHpM75A67e6+G
M3H+qZQTmx/nN4UNDlOZ1GWyMMHq0nkTLBdw6NWlF6AmLzAu3ESjbZDth90WxjX6LkP/1fTA+9uF
XW31MVuUdVgOg1Foq07g0oeRg7Fvtf6X77nIN9uZMZPonNhCVBoNHAcYDVA2mwzA0MrgjfSQJVGU
zYWWxjUkDiOYmVYfhbDp/mFxk9Z5F8JSzXHefdqpKtcoISCSygE47nEYTTmbr/nHqBgPNQ3uRSHl
WYOvg1kW2zAbYBU1Rlc2EGN9fLWzgE4PnnaGPLONn5rvXO718TBkG5/evO2BakUOZmBRGla3BKDj
rG2UO/FVoqDR1Jp3fX5mnHrdsCrI2E3aZketx9p2/MCgdQ0nBhL6skliH2greKh6dT7QidlO48g2
6KqMKfv0nm/D/ACJCQVGyfHMwbH6SQJau2oDU9+cj3TiFXIVophAa9Me76OHQ9t0rilLQKwgtDbF
u1SkqKKXgMeSxpEhJOTu0/l4p57MVjVu9hZZMrDvw3iUV7sI6UHkN+VW3FKWUV5qYKoLzzS6mVAn
RouOCeVushnbFh85wKdZG7oNIt0pGEkzsdGu7XU7kTbWoHE4nX+mk4FYhuy5ls0ta/z8UyC7DoDE
VLxDFkdfrrwogHes9lVdzuy3ylhTnSxESk102QQXR8ucXmEDO4JllsksxGbwwyWAJ2r2+AJUaw1w
y9oTanzTtam5Mr3A24V19yEamz8NTVJts1SX0AzwEc1wBkgRgSuih9COa0iQXMQXbL7iLkqzuJ/J
P8YxPfrWljI2HmiKatrk/agRGhtD3sJ/DjAKQHc9eQwAhq7yWLVvYRYBkZVkda7OcioqNU2WK6NP
XPVwVEjaDYTb0dzweiCGaG/1X8tK+1p26LRkamAvXfDXL2XMNULK4ofxOAa73tkURlAtAQqGJA7Y
k5UjrG4/JsSYGNnNmhtlt66t1NqkOjJDrh7R5awxL86pSK/M3HyF3wB2G+gq2qiIK9ZB+1VpfA/Z
PHevdYo+AjiMRSLQE43kDJuTSMEux1OWuuxdhlKN5r54z2wHJ0brui7sX7kVyqsaVMhlpsbWJX4t
X7MmHDnAORLNSDq4cq8vO1mNrxNg9NtSC/d2j26mKhfuUh50ZZmXgLXOz/oTK5lrH/XBsXeCrdhk
JWdVb1m9Aas97VvnwmuZrbDyguxLU+oIwZwPdrxNUVkFGaMKg6VMH/ZwMIeqjURqorjdhrg/rGS7
HhCNwP4UcdDIB85kZfpgzazrE5UrnfuBOV4R6EBo08uIW3JDqtiHOV88tnu6PKiHkQvtxkvaBfJo
/g47SMhWiqhAHnkM8qCqnres0Xqa+TLHr5vNEhA9V1/6A9rH1vBpk0HPETsGE3hfkyPiDaoVbCAU
0k0I3WzmTDhx3nPtY8FyA/u42k+qonnh56WEzzMVhabvF0jL/0BiDOuXokZI0uW/6BolWpC9C8Pp
uydkckH94P+1dJUhfzo/9McPzi2UfsHYKQAaM728ZFpRFl4GY6I2jQpRkNxD8VhB4ztACMEwZloT
x7kf0QyyKQr6isEZdTjRCpsad43CAZy7Em5QnqNn1MdgwQMuKdgG9PUmZkbcFjWiNOcf9HjDGlM4
7ghEFhZ/DkNrRm8NjYuvZMDZGKzAZ9Wrzmu8C0fmQLhBt3pQvuStrT+fj3vqBZtkGnQuuKhQjDyM
60t+4Vm5RFaTq/4mojqIjBrg7sCUst35UONOf3gS8IhCBeA0tpqo8h+GEn2DkZGP5EHctDD3E79d
KXZjzYzhcRSKzGxJ7P709OkcHkaRCig1kUtvIlX9/sqVQoQCgafMtAuPXxtRKFKoFhkaDabJcJWA
+Rs55QbsO5jx1Rg97LIYjGbslHMJxokFycQg9yaJEeyjyuS96WrUy6njUL/tnJ9J0L05DOeaFOvB
lqTHEVveW/G16GAeRZ7yPKSwuI1i5rIhPsIcDh9fQ4z9IKAuJt3fwxeLyRnA1oKZUuoQbFHt3fZS
iYrnEgQDf8dhPI1fkuxrLHDqqn5CTFp0mNhLLk7GJpohmK2Bnhv6ZRTeUg1eSIWKSsCqsRCvaMEt
+xAangrENIYBA3rkVd1XkL6kDfKydhEdjx7q4c5K5U3RIWiehGs4AxQdIgCV2YVAShHVCcThUUzM
wbQpG+jwsr+DlrCMjZtK6RAg8rHE0K8s7Ndd+0pCjNuG4qSvEg9MjYHDHPTp0TABGTcUBq2RF4Oi
Z4HNQWag7Nghee1Y0VVbB/k+9rpvErdEFw9y+yLyixG3R2rw6tLmKJwOG1GYC7X+gu1JW21Mb8fV
mNuq8tFOvgqhoSm3Vo3gi6OtBlgxWLAvUzQyEGzW+ifHwj3g2YN2zsHa61/gFKAr86w1cH5xdYoB
1j9FGJEC7crUh7oGXW7uW2yR21ws8uEWvxVYAQtTuQmx6EghqnXPOB2kXoFYEIBpnLJMsDQeZGPL
eRswyhXGL5zmBnGD89KAoavHbh+ik0BKMWRvOu3ZsPoe1lR41zYK4nEIhBX380rGuzx5qex8r9kI
zoThLZXhhYLw1hBeN1jA1fEmgd0BqlQz11TcYCfsQ2xp7W+lbi0YWvRsEFDEfVaqETpRd6pgRUlb
LdqEtQKJ8irHvB5JDOfGc8qbLtq2SAaExfVoKhhwJgPuTt1nJEVxTlKG21Z+bPNL2Pqy/SNFDizc
ojyIeEm99/AzqJpLcMcuTnuIKCvpQ6eh0dTcOc3Wtas1dDRcAO40hLxTDxk56Zs64NP5RS3QgAsf
/fY7lkC4RCDXoCCq1L67w3NaXamgcEG8Upqo9kb4gH2LHt2r4abBGz0j/SxRZyzz1448ogh+FHTD
8gqbCd/HZ+GiQR8H8x5A3UOG5K4NPW9AontEMN9k2oUZhUsP8ifqxmQ7BqJR6MZUr3p9g1h9jAaI
D1mw678N9nvakFo/RsB5wzC5QJtFcW6t6FVHEjhLMMSDwavr0nOSpOj1gN5FDVkPuz3ijLsM0cnK
WDgBNit1sMmMfWPfe/Dk8VGA7IYcQ68BfsfJL6p3yIGu4WCui1peRVSfK+MuxK2sia1r4Ll8RGaa
aJugYZSMte3cqukKvDykUHRdf6hOdwd3eq0UO6p7IbQvAy2w80fN8UHOXkVhSgE2R9dxWl2FJeG2
scJeJVw3uyjsLtiZVYdCZZQU32FrQ08pggbheoHvxfnQylh2OdonaUCN+GS2y2kS0emBW2Jxx/W9
0680LwICj6+5Vl6nmsAn1azCtQG78afl6O6VV5Zo3+MPOoB4XTQhPuHnv8543E2+jWKIEZ/A8UE9
YXK+y7DnTAejvIVWI+jv1Vr7OATCuOs6PKtLIH0zb/7E8Uu3j+Y2hTrgdNN8wvKdshtSlOKQJYTh
5vWdfYWupz3XaztxAJMs0Xka86WxkH94GqmirQtoFSNNL0LZrquCe8WxAuRDnGDmkY5TM5pVYG04
5kGmQZE8DEUlQ9OLYUBSPVauBg/KJto02bDqfDRhsC9KruBoVzN3nlOnPpULui8grJhMUwimSA0V
RQ0ZYxS8qW1Lvfda+BVKaVyao4NqlyMgOfwY8txZ6ynKgxwhOfod52fPqUOfb0GbS6ZCRBdh8uyD
XsRt4vLsadG7e7/Oh4vOTDAH6wosmIHmstOV5dbOwwKPLw0rOtkJHxRuVpBFbJfzztBGvzS0AYaG
7S3vkXs3MJX6/TECTqTyFcd2MzWtwzHClsygr41KYMJNETnfrpO/tRQlnmWrQ88VHiU2aHHhefLM
OJ2Y7ywqMKQMlGDLGdffp5uZTgkcT3rYmJ3lJTvFKeDrFa47U/s5sZ9Zxoh0RlqNcoY9GQaIo3aN
nXTOO42qZy/y1OtGV0pQqghRYeHbbhD+9TY4PM5hcuYij+vw0/Mhci0CwyWyGEmgRdx5N7mDrxGU
SbELPFwEoZqZO6fEA/383Dux7NDltE0dhsJ49Z2k2NQlqa1VgjSjVKzHJBu0u7jrRkMgt7vMzZL7
J3BgfX0+6nGRzRy7GbSXFRumyXT3DobMgEfjAp/U42e46tdYxbzUIChWBcLMumR+o5ZlrjJNuz0f
eJwohxs16BSaDlRHYYHQ0T980Zk6hIbhY1Y1bnevlXDrHXhYPNqUQQQJkj2j3Oj5kCdKHLSvuSkp
3HeJOIUjUQJLZa8m/8iMzER/G50xsZBiR77TnDh/0Aul+pFmSoD+g4NNBSqYSYiZDML3ODTbgT3z
fY5H3MLpXbCrwwrjVJyMeI28oc+BnpMvVWQveSezsaA32rvVVkZdtlwFXYVf3/m3cDzDD6NOThKr
tj3JzzGtqAZHvrRGiSqnuLEkFOPoENW3XVljfSTMaGamndjhrbGYA3FCyAaQhkn/BqkpKUjNKl9E
ISBL4SNlbCu5t0etGrcnGGTrVo/8VxE3/RKIsQWJQ8O0vDPLVdpWyczXOfXy2WJUNnoQDbY+eQ0F
IqhUfmS+DdohK9nJo3WVy6BdYYkB+HtyayOfOV2O9k7KaoAGIDzBy7EY9sMpb9Yu3PYCgfQCfpu7
riMjeKijpIm250f4dBywkKiagGuYNsqYxaZCzRQhdvIy5R41BgnHWbTc8pkW0TGygCdCgRn+FohT
CiqTGezC2rOMFhXrQHbKTdmnBXZeTfiWGiK4DA0U82rdR1ex73GbMxAQbRNU4s4/7fGqHr8EYCCS
FTHyGiZHkh2MeFSN15orZYuskGihZSbokg6dtoup6qEm2WhLp1SQ0B9GbxKjoTnQgoacST5Pvw/O
LW0ERMlQoQ5HmIxULS2wMPBEDIGf5iBh7Ayj2K08sU4bNI2QscYwB/fxHZ0w7UvccV+beR9HCTmI
S4N0XCcvUJhnk0HJs7oeHHDkC8dRv+h5F1yVmVo+FJd11rcXKA8JgI9LM1SLNZpLCkpxwA9Dr49x
8pptgZ16JWAxRhIGqCHwtZPyKq9eKs3MQF0XYVVtaYn2IUyaZy0YPOiqhnXnZj1FVtgE0T3Pgpan
0iEjsTv/Uo6OufGdsCLGBhnEF3uy9Hr6s3iJsNqLwnC3ubKNpS8AUnlJBbI1N25l94vc0qQZKOKp
sGPhDKaNwdScNoNQt0iCSsezoFSe3CbPL9ly8C/hDwLoCerVFqqoqoegKz3vbGaHmxJgLMr4I9vQ
GjM1eE3TZNaJraH3UyTp2rgIEKYz9OwacyfUMrUwvWp1IQEUxD4NkYvuGn1w+UHry+y2NlCJDVFE
IN1iBakInlwjq5E8nB+ScS0cJAAQvAB3c2VkaGApjhv0p0wLARNyONFjXO5T8AWmo62AYWvrwO2q
mWz5KNegNKqRsLIfcnOgQXYYqpb9Uq5Mu1iUhRhQi9Rkyv1BX2AdFugJN4lu8LyZuuzR+UJVfYTj
k7wCVQDIfhiTphs260o8ipPTdERoy0B8DZ0IiX0I71MSHbSt5i7jhw/KPoz6GrN8hAiYAGCnpFpc
oTqPHHUUiNGD767wBZWmRB7qVU6n5jpwojadmWWHh81HSIXdDoSxBo9XlSfnKH46yFYZmOTUcljo
67zPsrcSvnk3k7aciqMBIBMgejlUzPHzT9PFNrxCR4CN4pICxCmsZOXJRmBlZp84nJQfT0MBhTOT
1cqinfJLId7LTipEh2SBFfg/wDbW2XvEzSp6VD2Mf95/Zw18hKN7BvpvHC/VnmaAqZbJeerm7D0Z
q3PbW0Eu7w21xyFGZxOs/nq6/3NAJy8/6OVvadYXPq6Ek7/+17X/VqRl+qv6j/HH/v3PDn/ov26z
9+SxKt7fq+vv2fRfHvwgv//v+Kvv1feDv6wTuoL9ff1e9A/vZR1V/xDfx3/5P/3wX+8fv+Wpz97/
84/vP2M/WWHbU/hv1R9/fzQy5QEEj8ilf1Prxwh/f3zzPeYnH/z0X9vie/Lz/V8/03/dALlmqP76
1Z9+/v17Wf3nH7ii/AlSHWLeSIKnuzlmUO37Xx9Zf9IspCVgqfwf0yfhV3njz/xJssXGQQmINNlm
v/3jXziWfHxm/Mm2w20dvITFhd2mrffPq7j7a0v8a5ROawJMdhb4Z+QRGqBVylzAc6ZklcTTkU/o
jFfPvTSidAt9aeGRVDi2T3/py6eX9Hfsz/oDkwOMWCMIjaeC+E91a9oEiaQgTOvSeEVPaSk8QS65
zWVzkyrIdJv4O5FTsVTm1vr0qgAFbqxuyKCqNJvKmjpJGqQ+byy1iX+1yyLaAOvYIhQJdWRTVmso
mstyZtUD/WH3+HQYjQHH2hO7ywg3Ydc+3F36ONKALwh/Ucq2J6PqzrtfS0NmVdvGdrJLwWZ+C7If
Vp6bOP1S9nFRi4pUKri/6gIbFznVEAdL9FeS1fw6KZsAc92mwiFY8aS9wtW2Bolidi9SIik0R1Cn
bsLefLZ0VJYWObJeP+OuLl9K3ylS5Id0T1s0Udpx+SF9x6gItA06K4Xlm1sALj0OWYXcKCtTAkqw
wJsTBb+68aGwNsEQb4KoqsVCoSz8LcVqsL7gGDC+ovRjJkshDeqqH0s3Q+VyC0MMNXuhrSB9kXoR
fKs7ucEoQDXu26JorS+KDByagchcTLp7zbsvc4PaeWv2WJ8httYuVGhLF8jr1XTkNChoOEL67S1i
OfKlsEtKCRIsl6EeongxwAuwKfxiS4jc+oCMTalHmYYcVe5dg40iH9K1VAtwRgmNXdjiYel6hbLo
qNq/SJEc30hqEiNuazU9JuUVbvALufHkZ4reCP3arZA2TpLaePRJosHD0LVWed0616lsFSyYZISk
SnnyFSlGCSWo2Hgb8qZULyQh+zeUOviOJAtBB+ssqW4aD6U2ZFz7eNsgSHbj686ihB25Cn19uAop
h2lLr8gQ0Lad6ikvMcqCedOMXhcCcU52BKNemDICHqJAUC8YbaSp26XyQuTUt1awc9J1XvT9k6AJ
81Zbqn+vuBoKGKlefFHjItk2GIA8EhfTV9WJRQkwIewAQTaBRKuMpoq2ElraJQ+KVpnYUbVoDVdS
pHGcVFaHk5jf5y1y07zKyrJtCyBBkHiXUuUiPacXmgG/f8AkUi+c5iUIyvB96IIAveskDrU1Ujvl
tRfU2i97MLDoTKshuULZ9A0DoPxF87Rgq2EPd40XqI/fkm+Gl0A7voQFYH288/R2GSMRiLBQF3xN
lbS9p5wcLX1faq5d1pRzk5OAXwEUDp5i5LuRrfHxg/W6qrtpWuS8Cr9A/NLKpFJa57qvv2eBV6wE
MpuLHlGlTVGhoBkC39/5aRz94mfMClCqX7WIbSYO9hZdh87sva8FoDg0bN62itJ4b22CFAxb2uD5
GGs75veuzcu7Cl7aa5jG2DmWbm+HO1JE/aYKpPgObRf1iSmAnlkNg+xrWNTFXaCr7YvRCi9HGbNK
nsJM1x4HdCOx+WvlK3o2GUwVt+r3NqZtVDkGW+ow10mMizjIsER3mkHawqMYsR4ac3NpqmVPPip1
xbapzCyhtIt+4CqzksThn2QDZe++RW3YrPBJa4z4UpZ7AYah7K51YEkj8SZr1zIyr98zp5biZREO
qDOnlf3i+hb9rtrB7xNer0MBDBXHVZ155Z2tso7oFrnY8Qb61nIV9aoJAu1Sk7TqRo3wAFqASipf
McWy7wpNcb5GUt/uG5HlOxx1mT5xOWotu7i2hbIBrh4dXUzpaPU2y7LPs6tBShUE/KPhp+SCrm9x
ivvaGZhSovc1GhmEWXpp+5b0Cx0WUKecDvrGbdvupup6MJPopjs3WS+wTldFQbu0cuqnEGDJVvPC
7mfd+/o+QZ70KUmNdgtdKXVWnJ/VpnM19S41zHxn1kg352aQXXl+P9yLZKgRLjRxhc/z7DFlmC9D
yOs3VWzjw6JX0lveKtI2xnAVRxzE6JZt7N/lliqBk8ujR4v9+a1AT+EhxVVpGarNgAw3zk8IqELJ
cVvtJ47s9baNXOe2jC1E5ANsUh/dKvQeYMSlV7rXGmgltf2eZ1Z/VjZlAkPzYgNvq8bZIaEa4vcp
ed42hpodLdyi6CokFX12XstJ95HpgBQY8vQFAlqGSbUz3GpZ6D7Gdkz/VKqyEm8TDRndRYoSwZ3a
6v6PLGzBGRBAXJBd5BsM2Lj9xsiY7kpqtZd4PDb7XLGGXZbk6F8bBehudqvSY1NOpZ2VZ+kykKAa
LeosoaEbt9HG1eOqWBcIjiLZV2b2l6gt5XhBBS52FwVyJRVSdFbfb3vkeq96DD2/WmhkXpeWqNql
oN6PnrioHW9p4gqG8rqFuF/Re7/avjGjhY225X0XhUJfij5LTPQ5JeTrG12AN9d95ytintW1XumQ
acxhcJHkLbXqobTb5iKAX7kERxK/DJEsoeQk2MjQ/UmsdOn4lm+vfOpkyNA3Vvyaam0iLzKE3a/x
MKl3EeqV+QqgYQHUUAR+gamr36DN0ZZAKD2JmsGlnMqcYKbw81/ns6/D2wg3EEFL1eAPuJtRC2rM
Wj7deSgTxTA/rF8Nyt6GQ/e6ew0wSPoI8v8vBX+QvfPG/vs7weK7538/uAV8/MA/lwDzT2RlSdoh
HbCNAIH/9yVAM/4cSUxjqgg8Wf6gIvxzD+B+MN4Y0HqihQqXfMTp/3MPUKw/BSUofiUfoyzHveI3
7gH8os85qz4isRBworBmjsS8qZRLIolEaWN8EAbQDtfI25pf7K7y8PWrerbo0QAVOcc7Syvsv6bM
wTXy861gMi/HyNRZUfX/aF0AGD2cl1IZCnZqn8RveO2cb4bSYd/tzlz4p+WroyiTyoKpQfjLDfTX
WhTNb5w93i4rFJDWYgsKOb8wNsXWXvXbTzPgxIXnZFTqhDA8AX5xMZ/cBFond6U2I2p/36yGVbul
aBisMJtYdb/E3ttF636n/zwfVGUqTYeSisb/Czp5oRp5tyRLHJr9tl7rmwS6Lm3AJT6V/qu9LFfY
EK+GdX0l7at7SOPXbL1YAKzOf4vxyT7dgT7e96cvMb109bUlZd54crdutBMeUv4WbcHyR80d5Hyk
0y8ZLQxDg6AOXWxyv5M1yWo4ywm1dO6tfXeBmdhLtUPb8RYg+qK4Jv+eu+SdmrRIv/075mQzdXUs
R2NwMpCq+uHVhgRwEdgS6TQi5Bfnn+90KPpcI1mHBv105hrZgGo4cyiUXyX9tuxeZDh952N8TMSj
4aLqgdKAAfXDnrxD4ToRbj4MF1ip7WjXugzX8TMgQJRBUXLamntr015mbxh1zUQe39Q0MjVSNkCh
QrCcMpGUsMcx72NhLtv1sBpXpbUy18bC3kZrdyPNQDFPzEvYaTaLUdNNuE+TxdFFptGYOQ8Ktgd/
Qqodlol6+pOP09PMk41tgMmTfQoFAJ/PPx24GGwwRQyjWXDALxtmpbvVt2Kdbb2ZbeZjMR1EGmUd
5VEwj1ojG/m4uX+K5ALNcDOUfxfBlUKi9qZ+j9eUBa7Da+On+XqFi/dVf9VfNM/qCwBAluTM9Jkc
HiOtC34sdQ9K00KlL3sYP89kRxV+jconNmfOsBX6j0DDbqiHw2dhDT1H3puyef4OCLSGSjFIqamC
Umkiqpa3pbFQ08d8xIHWzUWKWi0sOyQS1KUbWAs8FLAwbfZD22zt0t74Fk70AqdVcIFx+WJ23+lK
LFCzn8EifIzrp9GYfrmpGpLhlNysUr5cvUwh327kZb4vn39UWMSuvQ3ma7fNr6BYRF+6dbqK7tM7
dedd98XMwjo5JrTuRuAzHU1jMtGLpPQKVVBaCbDDUSy8MetFWPcYoEhL/FYWCCLNzIKpTMhfD/4p
5GQaqqlVJz6KhQvtGvsR2VvGNwhs44yaQbhYDcvyQl2hKm/ObJCTJX0UdrJBuoNlAmpl9kVOhO/Y
N3oaq1T9MbjmzAOeCGSPsDzUE6A5yPqk72eXYP0rpMAxb8sXkjtwDSqQh7iM5gql49hMZtBISwW0
TvOX6ux4JHxaz3kwwI1J+f5BJtyHBvjGMg+ClY5l3sKMouAx6ObYG9qJkDT4gAXSYdJo+RyG9KUe
nFSLK1IZpfd+wD3Z+HJ+PzyekOAjkNk0OKNRD5Anm4Tu2IhwixgkWeAmXKF0UMTOt9QY9qXRPPuq
tWvCcHc+5vGLJCbRcFzWqZfLkxfZANDJXG7A1AXV5yA39qbnXweSvPet/Ea2wp/nwx2/xMNw4wT6
NG6l6Xla10as/LhdDjb6s9rMXJ8kA8x1fazT8zAgnQA8Tea6idWLaeDJwcywrg0TlLAVuytKFXPE
iROPAqUFRpY92vFwvhw+itvpVuIGmb4oHfU51cILIYoZGshciPHzT28rNHB2UPJUBz0vWhrKw6b2
orfzI3K8ZNkAkYpgFdE6V6fXGvRckihTI31hea68wgkH91rjCgn+ZgEHeg51dxSNtBcNQQodNHxG
5ePDJ3IRMQAAXiOClLc3lMYQCdLTLdqy+VpCGm9mOzp6fwhhqWMTCGQj6jXTBVXbIBnpL8CTrAd8
Yr/EGPudf3sfbOmDjWgSQj18IL8VAofiAZOuvbHNLhCF2cVLapxLf51skrtkE97bN+l+2FlX4h4v
p0Vx32/EUl2ol8mzeuOufGlZbOfoXkeLAHA6qhCc/SSNkNgnR5uZNXWNPpC8SAfKtXBblPgn1J/v
5x/+qG8E4gb8pGaxJUKHM+Xpau5FqdQx9BpqpPUV8oZmhZqrU67ywdAfVCeFiYDX0VqUMnWvbjSb
4AC88RO8hAfLn7sHHB+vfB8qBbrOgT7C0SePnWhhzP2Ai7K+aFZgDowll7qLbA09WN3EK39jX8y9
6dmYkyMdl7IU/jExrXDRvXUrfVNvsVlYo9igb927YOft53Rsjvbs8TG55oDZpd6ha5MtLlJaFGVd
boyCWn2kvzfUlvXmKzSE/0vadS3JjSPBL2IEvXmlbzPeaEYvDGmkpfckaL7+EqO7nW4Mr7ErXcTG
PShiqgEWCoWqrExbRFXw8kemf+zcwc+MsVc6GeQBBXsYQ4d2HxUQWDfyR6EsAykz/jKF4Q7UHxgl
NFrOyfp8ds/tMpdhN7ZFg1EqvB+t3J810VkS0/mzpTFnFwplwIS2WFrVqzqUbef9DECLPQvNsR8b
5MFq/dKpsWRnBe/aZcc4cEHR5WHoGABFHFS27tG3gyClSoanxvujrvQyV3DU3eyIfu0LO17y8jkg
nJtjTsYylhgF0bGb1lyB6TRydQ3OUiUcZ+Euiz0NaNnmSodlDT50lVFBmg/pleGh4bjDnNYT7626
7SQfu8ichDbFDpMS5rL1S67c99L3yx7C+fss2VtVitAXy/D35zg/rMnwVRYRUC/b2I4gH67AFoLU
clzJoMEI8atdeq96MSarHM0DFUPsYHQQbHahsvtDo4zvtwC/94sBh4Dczd3iQRHSGw7NoXVrPEE6
Zwml2z+0yFz9UW0iQOlYpoZLwRYdyU33QFtTpAEkYR/lg+D+yxrUfw+ZiYIyKJLBX8rEEFIXGaZJ
sEhhyfwlvetl3dOqh8sL24zGqEuD3xsgVJSgzjMAkZRpWpUodGUR+H3NqPCsbgo0pXlVCgNDBI32
L5nafi3rxCJz7TYd6L2sUYBYnqBLu2yczaOV1sbj5XVthowTK0zIKNt6hRAS1qVAWSSG/h8Ub0Tp
7TeMaKiIoH6PZOVTXaTtrFyllclUAisx2C6WwwgRoT8zwnhePEXTvKYRsUlcAoA+lgSICdqIN+eJ
EwA3N+1kPTSgnGbsaq9JeQtTtYKYB93mGMX6Fa2ryyvavJRPzDA+F3Vlpps9zDQaKjxQxoXMha3r
bybmDLIJQxVgQ+Ml09tximL4NTByow3CuF0rxgV0x0xiF8fOj6/1PYZmff0HcXREd3TfQ8O9vMrN
6HtikPHATGtysUXpGpRIi7/2+dEam+fLJja/14kJ5r7Sob3U9CtM9LNxrWXmPjehMqTLHA9kK/C/
jiwg0ZCUAPMSoGTnfkEkAq4JtKTt9i8IROJpgBeD5Y2+EfQ7QNX93LXclvO0/z8f7MMo44wkBTVW
jgKf3XvdTnyCeJ+TBvERb/1dd0ctjrwyJ3edjGOK8kTKAdqT8BHpRUZkLx3LX0PdXfcjgD2rIx5J
0ASmd/kzcpfK+Oa49s0MqTi6VMVXXAy2o4yIRrKX3VMEG2q6d5ctbjgO5G3QCwTIWcacCXO1KMkC
WdoW8CmIAwW6Dn6GQg1rNf7rspmthQETqaIgDwYNwH4Zx5Ex42G0tD9WHUELh7WFpouxb8NZnQjp
QVvZENXjnLuNG+3MJuM3GVTm5tRsFjuzAL8D3RBEIZ1MnEGEkKqF9QS5O9BZ9ssAcWLOcul5Y14b
mA4CLQ7l8cBZYfxnnKFdIVVY7ugMruQDeNaCFc9WcWLqwNxN/oKGS6D7uV9cTdxOC/1ol6wzXrSW
ejkbkCPErDlEM8CxABoGEPpqixQQNOtiB3W0VPYmsFcKQD1J+ePQT0NzmFsjHmwpBbMkJ3BsuBmq
cgC1oysOaQ22jC+kggZdvAFTC30BFNFbIXaOkvEesZtWUDVD1x1osU/UKVGOAZY6Ai7aGBfTEeRW
80DJJ3iGBX6Cy194y7dQasTAJcCu4Bljzg0+vGaglYZzkyaFB3Es8aVekzEwtQQPLi3qw1kmenDZ
6MZFgnIgnlqI9BQZzFwkjSoKpkiNQgN7n+uGW84Sz3Npwsz6zqkN5iYBsi+xrLzCHgq5W8nJT23M
91HfPeGRsk+z8QqYuy/Qhppt0SBeLkHaUB26lrNS6qGXfgXzIEqNGVqFlGVNnJcAes4O5N52sdjZ
lvjyG3sKxDYK/QBtmWwFHgJiY15oNEgsPwlaOdLAGyPZ/GpgnwTdDvgyMdGDtZ7kUuDHF6CaAQsq
EpwYTVYBz6LLi9hyfBT0AWcHahfgE8Yx8jESzAWy81AsBLBafgJw1uYySfKMMJ4Bro25FiV4Rht9
yeorI5btoeUVVukvZT88Znugt6agy493yPlmiXI7VkaDSYoCOFhJui4AF++FH8YKopSVp2ywtSIF
6HtwLII67RNevBibdhUnnKeoAq+dadlJ9yOdOFff1uc/NUIP3Mnn7zHvr5jUyBqV7miW7tTwaPy2
9gzyDLhX0f7A+Na5hbFWDPCvwsKc9I4mAVWujjsZb9LLTra5EAtZAgUOSYji52YGsMcp0OuccUFE
e8kc/Erk9SK2PghKSaCKAiMVldVgTKxxl4kdBgOUJL8x02VfR0CPx/qku5fX8tkQunqoKCuQFaCU
lIyhYsiHhKjYMkAbbypxfMrK/gqcgw+/YQZzapjXBngLQmHn64FCTNRDLh3M/kmxl5Y5bE3c+WXB
gTpsrubEDONiRqoLRmvBTNd2PwAk80ZzvNMzg9Pv/pzUYNPQz0NRHrOZn1osidgSXaRBGerzL6mR
PetK8iMeW18DkY6tWHgGqP+6dQSDJzY/TWDGCZmbAR+qaRe0mxMgzuNc5xygz7cNNYJBU7RzVHBD
MwfITLoegsfIG6IBqb3R1/u5632Ane9Btdj861gNY1TDEpMuVBKAudoq1I60MkMYBTjPngvNjdbE
i0ZOmerzYYUVpKBgK0BPDHPz557XpGKug34PMQFFuRurGcrDOo9TcNm/N+qk8G10pjD3hknRT6EH
j1lIac0KiMm8enU0P91bzuzob+NRcXJXcHnXAwtfgjVqEEGIojTBaqycr8uM496qGjDsK2iNDEfJ
hSh86kUu1Gc9EIYjUbjunNjnvUE3tvPMLP33kyAOAH8stDHMygAqVyA4pGiXy3u54YQwAcwB8DVI
kNk0AZMWxBIUdbLF5Wtl/kwHM2ikmyS1OCXTzaVABQN0PMCY4c44XwqRKy0eMnyyKI2PI0gT4pnX
kNhcyocJFhejjcsqtbgsIPgwOxrERLT2IW4ix6pi9/KmfU4X4A6grzWQEQPr9e6fJ99FnFPMcGjg
ygeVcCDP2n1RYpg07fxeal2jyv3L5lja81/ud2KP8YOmw/RvF+M1BWHNChjacUolBTRkJAHZd6lh
0EtQxvGI8UztjkxWhYo0WZ/MMXIg5/IdBMTPVj5gmgLi4fmXyVSg2F5LIyVekybxWw5eevN3PvfJ
L2ZiW9XGlZ4q2CGVKhuNg61qHDqH91vsPGc7/wjUHU4+gpxrVZ3JMDG/CW8CWO0Se66u5hzMRy7K
8TYmRhxrn4UV6A+HUE5sqbXFQ/tF4MAMNooM5z+ECXqFsRhVS9fae7MrekaY3uUBBh8cyYkO8sHa
8drm2+EILMkgMMPEPDAv50tP0ZkXpREWldGmoEbMkj1hqJmExGmPw7csrP3uqgh4ndONCx9u/2GW
ccMWyMYI/Acz4P0N1O4x/9OtDgh5OBkfy2v1X3f/sMM4z9wIcZFRO3RDBbvxQWsIwr860N0RyOJl
N18Ba1eAXZFbvNloysM8rkg6go+oyHaH+xQ0v8sCRO/koDG7y9FZLJ3cKSm07G4MLx9sGvQ+ubAJ
tgkM2oL5hE3U5LIFq41iTbYaxGEf5MHkqwCK8woU24s6scNkapTaPQLQ/1e7VAIGdvhu4MJEV98X
XOn18qK2z8OJNcY7ydKXTYdhFmB9J896yV6719QTnNEnnhCIUDnhFzBpRvtpI+lUP6VLog3h8wMh
qlFdmsX7RqbhcpW4iAJ+ElZ3lZNxLsx3DpBLtpjNnNUYd2Yd0eWJTvNDCQUK8r/v7mL33z+w4Ywn
y2J2sp8FDYS5dCfNN219Ixg7UnUO68dG0RlsH3iHau8qA6iUnu/dgFlbA8XfX86hoaH5l7o6lYvm
hGve6N2dhpQqe+Iecvpn2W08Ncsc8qoiJJtqmDWvikcdOFagmpw1tJzBy60dKHTt1Od+u60UAS9f
0Krg0gaQmPl2oHAGfLQ1kMfdmIHiozICFWVkcdnzCgIiDyAXNwuqJx6AevMAntplPmRJWtSVOtid
HNGRnQQLFXBFGYHsiqHGuXs3r4dTa8wXVYuhKNUe1qIrM8gyO3mVPSWsg+hRPy6+hOsQbykn9Xnu
unk0KFs1cB4AEpkWU6vRFkOdoAsMXqP96ht+G0TH5Jqm5NhWzjHcdJ8TUzS0ntz+ltmsa5bhFMZK
7DUjoNkQMuEEso2XJ7Dm/1vOJ97CWWyLbpzeA5k7u9krYCbgcPUxzQumQsy0z87sKZiwiXsnsZ65
u0md4tMJOTHPBLW6k0iEQZvJTnYayte7Pohc6Vq+0QJtPzji4d/3+xEITuwxhwM6PoZQSdReEjlD
jFmNVLfJxCO220qeT80wZyEHd1DVJjBjrbfC/FaoiQM906AG1TQg7JxPuHUxnBpjjoJWGmDMI3CT
XrObXenVgXSfPIv+4OD1y/MXZiDjPW85NcaEtEb+n79kO7IrHkrnTUOzpXnidZi2w8nJl2JS31Sq
cxQmsKpF9Ztd48de7gxLODs1AucSgrH58jbSH37JE5kMV12bMTfe85SyedSb+ls8rndVm3ITW54h
JoCogrCoUDwBYog86AGoY71oh+O23rdvlJoAgy4ujdG8Db0cTFC/OA8mhTzkSgrNTxtz7zaxvjQS
b4hs8+L5+GLvxGMn4SqZhRZSS7DQiQAXSO4EvsQRHOnDHHOonLbXgvYQyBrpXAbjhK0612OR4q0o
ay+6lNqVyjGwvRSTvjwAFsUQwflmRYteIPIiO++E0iZQQurX2JmK0kl4xKrbFxmwuP8zxZxeKxlF
aGsgVJhfU/S3rgW7cNHIfLSct/Zl8a2gdvMH3vW5vYEfRpkNVJJSVAdQQIBVO/KbevCMksvcu+3n
HzaYAyx1i0wk6ucYZwryQ3cjHUgYB0og+rKrH+Rw+mJxqrX/J2h82GQOcSqoGC4xsJm9t3gSxuDA
AizuIOrnZfv2S817FW+H+Q9zzFFecnksJgvmwKQ/21Xspdd0Jjb+auD6BIfMC3jLK9RWEYpTn3eg
/08m8mGdOdHNaMQkWWGdhuLK/3jE1Te8a5PnpawCDmZ2tHpJ4TDEX9F430lh+hQHQm73LvFEPHdi
X9tVV7+ZH/y9RhZEUelZGSW0CkVBsOK3mriZb7o9Xsi1AnSqDeIHTtK1+TIHsOB/B1JlUoS4n3Ai
qQ81iqPvwRgN+QZHuI9/qrcoLS8vkS3ayV7J3BV5dXD5Eto8l2DOpAIlAFCx4wg1sco8T5CNTRNI
/L9boEX4MwPM4qzaAqNagheJAIYJWRKcPOYRNlO3+3SRnqyBiZ2zYApWQWCC+DSfI+HkC8E/ePBv
xpcTO0zgFGdLaAz6psNgKObCeyfN7eLGdFUbAcZ+KhO74mclmxfDiVEmcBbNDNoQFUZny+5QI0/e
UswjWo4S9L0n+pW3HPrvffhv1cN/pV0ndplgupI2LqsSdjvUG4wUU5CQFXYgO3rMQhBoOIXDe7xu
xrYTi0woJZgOjfMBrghAAsQ5rPitLkA4IpV6IPQk1Bpu8OY5PxNNB0OPVYl+UHEvO2CaD61rqG70
/uzR5zkYfTrcjS+Xz8P2jXGyTCaIVo0kWKUAo2owAwcGDJHllJj2jZ356h+8HjmHg82RMBVpAchN
DzjimSVeV7KrHNcwdxpPzI5RfpyD1C0cOZieo8GOuU9Klv2VdaT3S+UkSYuRyLQtjTDJjqDuiMrO
tRJY+9LnTZRuNrD0j5193/kTS10qr3ORYWeFfh8FKHBi+PJeP9apPR2HrxCnFvir4xxPtmmh6yWo
cagLtV6x64Cxve8dcLc5qr28iW/Jtezmvsgbaf0/PvQ+tojRNTQuz7PFQe6nuq9gtffiMHGqh9iD
MOcDJFz8XrS59/72OfnbnMGM0M5CP0A0E+Zo7bF6NQ4g+8HjaPI10xFd2hsceGPJ76Kzn4P6h03m
nS41kZA1KWwSX/H7uzmkCZbYw3+i9zrk8Kz8RU8p9Vg5GEPzZtx1VzwF1O2UBx1KzKPSnWYF7vOO
zBOITia72MVh9wA9XGfej7tsb+24eQC9Ci8tmbnH8rWopprampzlvZ5V+BC2Dw3QD+Q3vIt/+zL7
WBhzmQ1LqVgNrRRGOqQFTCftX7P0x+VYt304MBIGmhxw4bDcppJAoGK40GwVYnqm4sbllWR4Tc4b
V9myg+Kjii67DLoWNokR2q4HpyBUeFelt0v1Dn0cPyKARgr3lxe0dRDAdQMqZQDdAWpizt0I2VND
TtHHqIxQKVe3g5TSZQubee+JCXa2Lc5mNU2XfH4/a6pTuIkJCSF7Hf3iANgchm8QSiHdHeFNzatI
cJanMWcuKog26BNsV30TALvsJuPv1I5kKjVBZYoozwHjd52VdupUgzEy26UhQeBCRrhT/egLv9C/
FSZhC+cWw/iiorPIIG00FFChr/TwpmFKM3ndxQNJwqjrJDixaz1yPh5NGJgTfGaQSXbXKjNaxVjo
PNHo0Yq0muzTOzNDEmMn36VA9eXQNEDK5uayV3IfTRvnALI9oC2ihDOaxna+QHBoZoCVYb0kftPM
yFuEeyMaftSk5PSJt9wUpixQ7QNvDqwIk6zVmd6MnQIQBSEtdEKMe6vCOC/YSG1RyXeVDEy4Vbx2
UvFqplqoZ9ljkRcvfY6RQiBrR1O9nlTy8/L2b7gvJqsxOQ45JgkISiZVTsZI6toRy2+W2Z+m6GvU
tG+XTWzlGIBbgDcFcBWAGll05py0ojCmcKn39/5RQsfBEHHboy/tyQcRfJI7jsXNVSlgopJA+gt5
X2ZVq5hYCjH7XwPE6zECwD4wXe0ufVyf5WPtV8HMe1BtNRtlScFtB45r9FHZR3CWjUlqLLA5OdWu
2w23KfKLxit3UDfy9JD/Bt5e5IdB5uCMWrKWzQqDotzYxvQkY07j8j5u3HcyRJgw3w/ZESp3ep4y
SVarJJbW4cORb/lkfOnqxqWihZetbGTblEkHlkDmBRk25li0MVBpkkU5fRBxtMMQ5iApkw/c3jP9
tWygObXDvFwSuR71JNaJrV+tvgzaIBDhOp23OopTIh3j9YU2A8vJsph7D1yqRZPpBC0oTXTJhC5+
lUPC8SXhXbCfOYIQrU8WxjJbg1XOKtcGlsgLyi/eiH5iAt6CPKAUU/rj5Cv7xYXctOzxm9CbLvKx
Sva6sPIcWp0zbDdtfUOsvrWhEQQNDaKkvFue+vOF72cy/m727SiD9pY+ArFAyU5880fjLS4egRgu
cS3uieY4jMm4vwg+TDVusbbek7CjfYC78FZ3Z8fASww80zyP2TzQJ3tJ//3kLZZJRTQkExY4r7dG
C7lGgTdvyPtaTFwUxSIxjBErypr+phALvwd9amHJ/uUTvVWdO/NIejZOVgJORcBxB9jRQPuLN0ga
Fi4azYCvEHywaQRYEcVeb/r+O8+uM8tMMEmUNipBm0GjsOisrmSDbxZtddG39RB8ZJwrfQv6dWaO
iSkzaSBFMuCTgXL9KBzlAKBF1HiNa+ieFoMNZj5AMjsHM5X72p1CaddyqtvbPoMbDgp5mLRSmS86
KxLIOxBd7HwGx5dU6/dt1z1e/pyfeb7eAwyaLBjrAWzyHRV48jmVsY3yiWBT1xtETgfUtKlHQkG0
pcMMnAR4Qo6NrTnZfjwoP7srzRH/SdmAfrrP5//jVzABVZyMtYmwVhzHKCj38WH6Oqp2E4JjHGwL
5etynJ9rdwmXhOfO24Hgb8ssfYAxRRAqpIEg2a2+5vdB6SwaEhiQTYQ5BINtjbPj2+f0wyDzqBgX
ce01GlVXsXLy4Yc5pAHYiS5/1u28TP+wwgRU1SRJVK6w0mHQyR6vUctzQGkXrA5C6nXicQ/ndgT/
MMgE1F5NJ2Gu//sFIVixLyRw7Iyu5HWBMXDB0psOg7FOpBUg5sAMynkUMmswPlSLAmRGLV4XTev3
tXwzRpXmdsvg50IdcDaUZ5A5jOI4pyBYhkEZcteodicvDdQF7gAK94DGvVP2kjfcKTHaTLzB2c0w
YIIhEPyE77Je50sdS+hIVxSfXWF0KNYlu6540/fSpg3K7QrWJx3KHExQb9ZMqEE99ev+rVoE9OEL
/Xqiq/wExSSdzuX17jbjK/gYMDcLDL8Jru3zdeVKpqSRgqcD8aU3cJEcxEDepyHFSsXH9RC5y02u
uh3gfMDylXb2lUt3sQGlkE9/ARPh1dnUZnDp01UPu3Jf4w5TgiQsb7j56db+nlpi4htEj1Sjzt6f
SV9/EYRikbZ23buUILT4yUs3Nj/oh0FI+p1vrr6AMz82sTSa35SdU6F0Rl9lPcavd0C9ucsXbgjY
CqXomWF0HrUt/B8TczJhyog4vducXUwvoJRf4mlW2NqeBOkD74LeLGfAmP5LGxSYmPM1TlaNjoxA
78fCbh4lF6LvX+cYgClKSkxqh1tQp6eAvaVkoHXBUkrnvNkHdUYEo1zp5HPnaw/mnfGiOtC59sHz
OtpNh92luNrYnV8vx55N5zkxyxxOKEqoZC2wr20l97u8TPHewEQSZwJqC6KJGh5oDVEsgMgsW8LI
oGhgRTEoSwaXuPU9SC9rR2/t2EOShcyul1Akcv/BzbHlNqd2mVNoCuMAXRHYnVat92WrW0BHmehB
ooqxD92BEnMGcXTbQvjFzsxRd1FwGEa7msYoHOuuciy952lYb28G1Mok1GlRmmMDYpUkFuQ/kwkP
yvY5DqcrKIBmDzOwKJjq15z5p/Fz+W78uPyht1IDaCz9bZSJiIpV6521wKgcPwoSNO0BVyVpZl+2
suVOp1aY/dbyUcjjGlZUoUGQHYz+iqRVfP87VlQUaMBsC95KJh9QIqKZ9RgjAZmrgwmpNbDcFryl
bKY5ChQMMe8It4Wc4XkIUAYxWeK+RBrwTXiLYzA+x153IE5l17ue/APWvq0QcGqQ2bzaHGRVgrwD
Ss7At1hfSf88FLlLGs72bboCmOwpkQvkCln8UzFmudkm2WQbcWDoK7gYHw1J+x1PAGnFO4sDkkUm
gEIbVFpLSmueN0mwDsKx1+uHy26wvY4PE/L5B+o1MODo1NkEwXSFqQul2RDsflRkzlo2P8zJWhh/
K6dB7xEsYEiObXmYd+28L1A3KKKR8yzbdroTU/SAnTyZkGU2ik5ginYbKxdMgvcmGFsWf9wle23X
8bx8a2mqgulk1LDxP5NJPceuFDLVmPHiHhU3V0W3SKOjMX5vcef8+68F2Do6EbjDMULHZA3LSDSi
RUhT9Km0mwaMY3ntR63uXzazWUOA01GlYYuyWTCOp+pVHXe5huDwUj4XIMmCyhhwPnepp7vTW9u5
lIjm2XrO/djn5Z2baQMtqmHQW6f8FkwuBmmRdZRmDCPG15BwAvMNZOx9qJb96p5qLmetNCKwScOJ
OXbKd5Ug9ooQiXB7l4OC4UXfo+nvtpjD0d1hL9wV9/ljcV94VfA79YNTy8wuEzWNhzrDQtUG2l8d
BHsyTs6wdZWcWmBOdzOCas1sYaGUyx1oiq9msnDKMDwTzLlekqqQchkmFAijt+QA4XnOB6LbcOkD
Mcc5jvUSIZxaQJNq8aBCuldvKaYamgvBZVtb0fB0v5iT3I5D2mQWfCFe2lCf+zAF4ISoxp8uiUaU
kwhVRN2Yz3RJHUYKVMzZ/KLtN/3kjpv10yv20vYxV3CFfmMzt3gY0zLZIoZSZDeDU/iRawDHk31b
3CzU+2C4Hq54k20832Au48Joeyuh475JrztK/yxB4OnPPhgTK9o0bSq9hAVMttuRqjg1FsRjsNzy
CoABMNBCuUE+tevxSquWpEd813vFrgTZUVPRiXIe/c2mGQ1YaqQVYKRlm1imlgudouO5BF23qypr
A0VoX+pY9i5v2WYrlHIEgakcY/OfGH7rPJ371ULbUQ26neVrh7G1TbdBM6YCsn4OlgMYFfg9mc3l
nZhlnEGfk9JCvxXHWGl3lWq4ukC8OOcBcTfLFqfLY1yiKxs1F4X35ZXXCsY2S7sEdzQJDY82nMRj
dR2jKDyFuTve6gf+fNmW1wMqQEWUUZLR2LJwgrmotS7xAyCh8aQrzQMk9TgX9PZeQuhUoQQun0bP
hxLgWFIiTgla4Wtadk0GsosHiYcWp8GbjR2gf//bDhN6KzLKQN5jKbR7PH0dKpuyHYyu7JuHDsUu
7mweb2H0308CoxgBsDrPWJimxGAcR36hg+MUIYtzBra/0cfCmAC8dN2gpDLdwDC6S14bTKkl0Gma
XlEQddYe8OXyy2WT78QDl/aSicOqVDZEnWCS+MVj+hA5jYsEZz8f5yMt/jSekTn6DkyQbxBdBEOd
4dRw1c5pQCmBL5ChgajeX/5Nm5ny6fdlziQZy0Yq6XajQpN/Q7Ls67t0l4C5A6US9TCFJe/m43kU
czrzcchb1MUQ5F7kPW0Ed4c1AP8mRp4zD+WLgLNCmuFc2HW2fSCkxiqqLexNzuzK4DLXBpuSy4s+
KCMhvLfj2OM4Fps5yzqIqiR6MrUbNErux3sUoOBYg1dGtuJRJS7eBc85Mu9CXSdHptKqXBErWBzi
76uMJLI0MVTHbcjyNpLJ81qzBDqKmiFgpY722iHx0VEEu8Fwz4eu07Nw6asxcWeUragQKFrHGto8
0Moqs9O6AEdkMbrl+yNL/vGHH46JPEtU9ZBRhEk5iK4i1JvH+z6I8d5Z98O3srFz/njKVnn75PSx
NSzDtIapJDAp7ntoKYHZ4FjvyJ3AnWzbog7Bm/HvcMeS95EZgXxsYEkIaRMxP5DKLmcnu4H2ZOSm
jhVoz3iDYB4Y9/6V2XPC7eahMMAdjQYG2IdYoIIJCRYhSxDE4tiy4wxKSnxm3c3AcmKD+u/JMVhV
UZWtGjaofza3SKm98goNyt20U79Xwe+AX+X3tfx3Tcx5kIrSUmpqT7pR3rrdGCR+BAlrdCUrj1+E
3TzkJ6tjDgQpxbkTJ1hTMdIzT7fAUrurystAt57Cp2tizgDILfNWo+rYSioGS3nbSYNdmzvogttV
1dt6af2hYzDXcFNl41hBEtIuOmjkAs+vKuHlc03/wqdIcrJxzK3bxrGsDTEszDJmQuTKRqPOjfIk
jEUecS/PFHOZqj2KrSXN+9bpywi6Ucn6okH0V26dy0varH1DQQ+UuWAdgjggc4fKIsQzRRn9BuIP
xwHqg4AdSeEM3hfzxvqLXLc3EFzkXKTbDvi3TRbma2nqkHUq3kBVW6o2xLu7xyY1TLsyFV47ZbMA
dLI+FtZbNZkwjwrW1/kzwPS5hxHT7jDSSU9/+v4bk55AoBpgDAFiHi8ipgoTZdUIEGYDa8DY6mNj
1/IT54NtxSY0DQARAbkWFAiZD7bmpZlDHB2nF81FMK/ciAJ07u3yBQVCI2j9KTQnXuq+UTWBmIyI
t+QvyVPmLI+TUK6mil4Y1XGRHcnunyg0H8IET7wG+MYHw/ZpUIsxkQNA95exJSS53NcdKKkwyHpn
+OsB0mjHCeAwOmrBa51+vkxgDBJVaFoAsmixsySG2U19KcPYIGRXsYAsy+ApbH12dmoC1xUADDKe
ccx6dHnNVIsArQjGlaj5WjWHQuVps2zaAGUm1ePVaUP2/L6q50Ybux7fJx+M66hrPTDsJiAo4AlE
fo7pWMuJHebmmK2pydQVdqpVctUp9cAS65sr+BNvcukILW+Or3/OE8/tMXuXTvO4zHRdEHPaN360
izFdTBHsiRe7PKoAenDOo/u5Meb+aPupjaMOxjJMuyghpU4CLzuXOmnT5SitswhnkD5VZsiYCTkU
0VAHj9NnIok/hEh6urxv2yZMjcpAQQmNJR9QJrze9QXtuKj/kZiNU+cvf2SAbR2Amz/RVwMGKllz
BWQRTfV22cKmR0Pxm0q5gZ5aZT6GkMqN2EewoA6ps0Z+10GJMmvcy1YgTfgpbwaQHTy9oHn6VZFj
7nRjJXMZNZVlT2NtqC/6NIuVCe21ZjC+V7k2SAchgmpZuMyyPnybEqPvrta1ksdvYi7O8XdJm6FI
Yy/mIKy3Q0Mq9BbioYrcZIYsFOg0jDyMlhaKAvLaarYqpwIJQXmt6XYHZfciGK2RfOt6cZFcQszq
tZqm4SjOQ3vboV93BcDg/KNPwcBnD43Qjw5GRRU3k3OI6GWgKTdsAYQG3VU39mb0NbYyyVWGTr1v
6hI+Jk/TmISgQBV3+jDL86GJ8r65MlXoyXuaKMbrqwhtw1s9rqPytSkmNQmWOJvEHXrlAFX06hAu
Vprf6RL9GJ2mjCTI12RGUc8ouyG101hNM8cyUszCzZJWu1FkrftIgITpHK8tbsEyG9uHGdJR3qz0
jQ2JB4g7W/J4V5JphAlLCHNFEQ5qT5LXsjZyEO80+pWhjfW1TrTqK4ZxiOYMDVTgO0xAvAIHUh5X
8HsHcT+Q176ei3tL0BV/BkDkVk0MqJzNWh6q8bLvrOg2j+XBkZYKc+wCkTxtEixH08rbtWo0Z6ri
nVAKb+VYhnEdS3tpVRQnbsvMa6PiUeqy2zZpXs1hsexViLvrqCivZ1G7LvruIJUqcdJiiW0QJd7l
iO1qBPC+1sa7mSRHUc/vW5H0h05pUq9pQFJviWvqdXIvHUaiWw5SMumgR4Z4BJmi7mulIoeaNeQ2
LqzaJ40MZTql+B4R0rhz3sgOMWO8yNHevdIjM35MWgPtYnHeLVqCGV4t/ram1b1JYuKKk4j7eax6
R63WzBnzJbWLvvBJvOpuKRqjvyZiiQIqXmiFKnWOSpL0CF5cy4nx32qZX9XObPy8bgLoD6Oou0Iv
LpkbCFUsUn4LInIvrXLjBvTm39I4w6XTFJG9ztONPCxvqpRYjzkZ5yvLIOltrapg9ajSn5I4NY6h
kFe5kO8rcznWq147LbGcYkZfjAzAgw+JuzTaoS3y0tPQuXQMtfuJjrbsDlbhp2u2Gxf5Pq7N17EC
l0urKBqoe2Xrqo/VzC2kRrfjGbq5wigftWnyhhVfaVEfYkm2DagX9MN1H/vJmnyBoiPGy8gUkkpw
FuWYLO29Mom+0CphAuHXbGr8eagDkQAGHOEImmvYgJEToJQbs1/ccXkoRKCurOa6UVK3sVJXVlCl
ad/AiOlFReu1hp9DuzlRQN6glW9WMr/kVXqMifJDKAvf6ONDm023Rj+LDt5lYYWNakQNJBodwTII
EKpFm9vDlNY2mLBe2tY6ynP0XFf59aoUYS0nBy3Wb61RfeyjdD+t642+Fj8yefGFuXkc0+g61o2H
Eey5iYkua5s7sy54U2zciJHuSkXvDu1ybIv+UJDyp5gjl2yv88FPG2defo7WMykkW1ZtlL9Xyy6/
5+bdWjmQKu4K31zsEq9j5SVu/Sx9NUtwuIzOetuYt/J36XYGR3wEKQFfeZOSJy1xV+tr911aERbd
UofmYAU1uZfkUb0H9SJy9OpbHz+r0oqIf69A8E1M3Gm5jWXXKl1L8WO4V2kDnCMZV/lTdNOqVG7v
y1jZKdId0wyFfL/ELgGZFarxD9IzopBNigISAM9KsquHxxFYUUWAzoGOp3W52kIK/IAg2NOCb2QV
2ROAtFeVUH2DyIeLeI2J4uFenpsvILH6D0fXtRwrDgW/iCoy6BURJyfHF8r2tcmIIITE12/PPu1u
1dqeQeKEPn26qSbuM6/hyRBJPb8y6Ot7qg/W2btqogrKUZx7aErC2igqSoPqNtQkh1D7snrQ1GxI
Sict+AJvFiC1mUTVEK/vvbgZbI8JTVnTYg+eU6vtjOnaFidVgi6M5vy4EcqqLiB+tMy01aDBA3+h
VyiUISTONUxqDC+08Cfd8Sha6BTka7wQcTem9zLHILgsj9C4CPv6q/fmRCvfbRPbeM6b5jUBggA6
2Pm79Y7m9iidker62aymRIOAfB2MXZRXaS9STMQUyywvmmtqQwsKcZhZY+RXElMJujKTTlYeeB6D
7WAi8hd3/MEN15d/TfHBiBYg7VVDBZOxt3IjocrviwNSlbGF8CP2IKq4IhKB8q7frHG3uRkO1Njb
nJI2nJfEc+K+e9uw3+ouCXdibjIQ8n87kZZOMiB8NInF7ys2lIHD6o9xy8bhVAL5lmHppD15GALx
rTlWa+q8lX3stG04zVVmNAiJEe97WEuHDSpn/3eqjvqcFgsF1wzb9OBsJwYEX4f3pQlHNVOJns70
IkN+k5KS7o1h+ElOo0g2UAHzE65h++s0h9UJuiHCw6845fUFOy1uBVb/vl0PvbvL+6C+6SC5wqO+
S4gXom0b+mxtognNt8K6mcUDMtGFBCr/LPWwzPeQ2tB42lk75oXrdDNLOtxXL+JTQoQM8tO8JsVy
bwFVsVh9l1o0kUtehCPWtMsk9wJj3W1N0B+nGhacOu2GsPkojV19G6Awg/xz9I2kbuMnK8+Mi32J
KQmsOflRIOV5KfDSWqOliJcmGTH3LanfHFwoKhSUP3R+cJqYoJsmp744jXpksQCXV5inXI8MeAov
ob1wmuOlNjXqL3f1hq27oOsiyY4dNKiLU1cf7TLTJsShsMo9OtvpooXOepZzE85ixwuUBG5UoP3r
QA0GHD00r6OTKjz54TTy3dSCnY1QwenM7yBo8fW6eg9lZjVPYJY2YivMzxiD4ESZjEMZbOSsoSLQ
96w9Fl2i+eecnCr5QqZjZyWTkzm4FmX7nhcvixHXJcJwaMJ/XM9IvYRAy2COVrtm0htBL07+2AUF
wuOxdt+FE+Ph5N6/uYx6BwrvoQnIWV4s3LYy3dr3atbpov2rUJTV/yRAFi0CP4Ua7afZZNVfcTfl
H7GCYqMwDvXb12Xcw0xUudSsE77EMMMaHmUZiVnhhrxBlk1zKF7n7f587P5+rlIGXjrB/SpSt7w0
vzOLNChqDfe+ikWdTC8u/gudG+5nXe2tOqp8cDEPufu5NYlR7czi1DxgvzBDzKFIffE2LGj419D7
Lfm59yPDDjrtOk1fqoq8kuL/7IfQESfAKhzJ5w2LKxpEJ3I/M9ygUSU4bakUD1VY4dxnpXP3xlu7
JbAxgj9rU1Gj/+zVvrYOk/ODL87XzAdy3LchKfJULDfldqHtRCaC5kwXUYNbllkixXg+8FQyYs94
3Jtw9DOXRGMnE28yzKwtggs6Y2/8LMs/iRob/jnybVntWGyph+UXuIrarhnkVkmdHI8gycuTauAW
CB0puwi5G/T8FRTVYOhO6zxSy3vzvdvgI8IdYUaGsszrowJZyUIm0/z7Wh38PAM7Jqi8tO5D05CR
mpIOLFan7VMUoKFX/Mnq3mr3Sa8ia8RzQTk7HPUmg16//7WRv7KZQ4/0kTsBXGwpwmZRXJvOguHS
DUElh/JNWWE/7zDVSQltDe/UC4p/6djO7/fVEhf8p+U/Y5WIOqunvaNF+nqyjAQHqVvoYz7c5bhC
AAWjV18PneHSkS/LD5k81x3qJikDX56V56M8TNqFRK3f06ruLsSawwqLUNV87/0x9FWbzvWjXtrE
b39X6x8b8SH1toh77XvUHzV7NdbvbajSclMIsTgMop10w7nwFX7mor6BQUSdfnQDaWHIZA3LMdeL
aNSN/bB1qZ0bgSX/rBppb3NCKOhFo2F8ckvGlbIiMSIRtkPQt9g9NtB7rOruWI9Z7YxCj0f23SMr
uLcVEXzawkE7m/LkOHGz3AsoaJmorNpdPUVldRZbRJoLLoe5RESdSoYTPCnI7ki+60nKu2hyM1fP
VtLFin80W6SDCo5z62uCIjLLZTxMEXPq0PZKOE1agd28EOyMzMuuw9tkv9u1lpZmpESDMi5uLDPy
NTeqSNx1Z2dM4N5b41V3zLfaOpeIA3qxhIBGcbw7DWMVa4AHAVjuRZdTNCNaHi3r1UejVnzZ9qeR
P6rcwU00AjHdn+UHSNwK/jw6ODldY9COacEEedbnQHb+9fQRJs+oK6x4WmLGD1IP5QQeFNrPcsOj
xsoA0my/HXpv34ho2M5kvLf1BPprOunQGZGfhk35xmjdvIkpIibIdDxrLFr3V149Jhlh5d9FN2BT
X/5jMmE2XVi0Nq86F4luHEZ8hHYrQjacSb0fESn5nsOUsZyOGkZjxmsvacumkOFRLlj/6j3MWs1n
EPUP0q9wh+p48vW44X6KdX+8uyMWZA6Ex2oAM0Pt5PZR2Sdd6ti5pJYWtkWLGWaKb4k6OdQbWmwH
s3lsRmzpcYtsiNqwCp8dn9Qygx0Ld0fGcDDqY80K2j6L0b3Ib4J/6vgjWr2kZPuakUW6Hykyd5M0
36ZwHPAsWeCj/elh7jGw/FFqCv7wa6iN4iQ9tiPuSE2G31UEGiQRJCK38HW0fncIQgSTO1w3yDUE
G6gYIdHPmkGor7y7yVnACsQCP+qq33lL4L+DQjuqMEVZICn2VXhvsjiI5eKpHzHfXSccq/fGdSKh
nxjbe/OOkPPaX9rhsxplmBPqaofFp72f+toQaCJB6sXr3bu/3dZiYRXrlk3UDYexLIKnd83fTB5T
9SvZTfG9Zb5r69Huj41zGFG92d8u/lhW9QF/Ld2w6OkKkwT/DszDqO9shmFZuHCsZ4/arlBzslTd
lcxaYkI+32KYg16s5YsDDuV5FYh5jUT5s7YwForG7p3kqYY22bv6aOhzt8ctcVBDvNcOHZGuCdVv
Rv5ay0i/6MWOsGh4XcrA6Q8LwVajg5KD4odRWLTxJuOCOlvWLIEGz4KrKV4nsfeWJxd1+OhKaAs/
ZSnunZttH6heeJnap+7UoAJtUONmyPxzB5mxFv0VKG4M0tKH1dytZiid2HP2pE1w5wvrBR+gVSHK
qtK9oIYanV0H4GbWH2YDIfYGKWl6N1Y0WoENYf/ftqGe/Pag7M+CcXlWGDf35gKD4CkxwuJPhxol
NBa6w/ztuHTccwvJHv70EvfVh3FqQ/VfpPg2tj+e8kvuXmApfj1vdSyfIw5zB2VEx4nyJtTNnTte
yBvSoY7m7rX8AYuOI8AOFFDVB3td9cTHAMGBlDP0x5xXglcoRzSB13bQOJH1tiBRSQrafZt5eUx+
tipckRLWbPBjPas+toTkAbEzzUw9PZj8JZhg4QUNbPQyQakevUyH9CmBhy496XED9yVLJ5loPBke
ZgcdctSZXoDvW6KpuK/fK/aJoPOS38zp7qqb9V4vYPHOzXsNoeKStjadqtDZdws2k/Gg+K/qYns9
jVWs3yovxCVX6FCWLvJ+2n8YV8OF8gy2c5GfNhTkqOK8FCwZp0jQA7qRj5I9P6g9w7KJsbeMoDJ3
tRZ3LNSq19rci6EIvYp6F/+lOutLQLqM61Ra6VgHxQX2Yf5CuyXVs5yfve8qqWXo4VV4H6vAPAyM
rnWMEPyiSzq9aVXasTP7cJxg/ddwiE3jx80QsQEGGu0YyF/j2l0GmMgvwdxkE4AbdrCP6LvsxAHf
LN7Eq8f2g0/tYteHrA2m8+bH7mPrwm6+Nj8d2BTADMxEk88/vHGYw2N/eYMG2RF4qteEg3dhfN+Q
h6e/lxDBzYEuxlv9yzRauxS4nMPQU7wN8jpmyw8/deS6CLq+5Tr60qhq7MhC8Y7pe3kUFtUOXGJ5
zwLBCBn3SzW0ZLTHch1E1d4G5DSBdWrrb8awYPptjuwgiv9J2E8evYOg7IeGGxl7/+Dsln/VsQTO
te1bI9KMxLNTOVPdOk/vuJ/ilxl0XSGfpu/yJstJTdf8VJZJvZ0G91ZtZ2t8KD8kzs3MazruPPTA
XYQM6ctklikERAwjrqqPicBu4rFidmYvNzQxPId75wbP+aiw8EPIqkvSttgs6Xcev+vu3atlzGYI
B/fvClxbX7sNBrWHANMYnNrPxCBtn/OoqC65/VN6j6YK+NfCM0vPNoXS/cUpjhKa1Mal3CKTIPKG
IwigA9afCpoXA1au9qrIgMr5VHoffIKQG9zD0CCgRz5MCBGKtmidQhulfbAgVF/0PxvEr576YFld
/DEwZirexQFQjfknEAlvaqHrpVqvi6QAD7hM4Ji57gj66BhdKVj/eRnitH0D9stpW6E3TFesu+IK
1GNY3i18ABXrr8UAfO4s99AGhMLUAZ8Idbu5wPAlZui6MH7c94/+nGsZQ/yx+8O2K/dDE61PSpRo
6fwtjwawMxw0vNQn6ousewemYbzlj84M4Lk4ZJqXTI9OIb8F3n7U/srXyYVRXuIiR6uTfYEm6ZA2
ZqgZVzSIc7yZr3q3RyfcXlbokr3g7dqi4Vzh6uTGfjr01n17V0e/+fGKw8oiJg4Am2DFZ8L1o7o5
inbVCdJSY41DGBMGwTyJYB6NfaKMneUe8mP5jrOejAAt/bOowla+tLMBXSFBTQFtGIQyEnUN3Hmy
uU4c2Idc3M/aj1C392jl1wgVc+6m5b1cIaxeuYn8BHaxDXQ6wXJMDSk47kAfHZ5Mw3Vd/kon7K+5
GbQ+5OzMEC96Th52jgoO6EHCfraS5sio6O7hJPcj83/AZdr5EztxCp58iMV4Th9FCi/3VkvWN46z
Xk/cgWFR2iAPrNpeoOZC0puavav/6DqyDsrlsHG2YHpg6DFaJwGQQFw2yNttkazCUgsV4AkoPxvR
/E8iMAwZmkWjRqEHjP2fZwK2c3f6Dm1s/7N+z8iofSKuvcTQyUonytuA/67wKh+CZXre2u3cLRcM
r/2rxLd0gdG48H5xKKRVABcuode9dmftX49n/9GUKEb6/UCOuvvwWqANw3kV2Zj0U2R8WycO12sk
RzjVmEaMYRov9sPZPRAULuj4bzhvF5SJMdtCy096tKBnEjZzgpnEbKBQ3vGsHcL8tdWgRdUbae7H
+GB2nWp2hB7I9fGORo4XiY9nSUherAOyW/e1YWagB/kWOhJgbaBueh512qXWjsABUMJZc2z0e6+/
VB1td+XRGt89/0ufYpvhmApcvxlwGG1q7Om+LcD358w99/e8Tc2X1kkKiN429xxGu98QAgUGZ3ah
i2RcdOmMKmHQENRUjQdLUVcRYPcEaaaoDMryEwLfsAKBC7juhcr6UNaucz50dJSYnW+vlmp3XTmm
avvUFUymcFi6FkLeKnY2NOP9GGHSAjwTKF9109pfqMAEi86SrQAwZFc0dyeoBsFgdF6Axkbu9jSN
lbFSZpQTDwec2tWuF1+a9M++W2crWGAtqy++pnaW0kJLg3ex4QTMMw/++F5trxJwbg5Mhxvby9J9
ezbgcxuaoMXNrcqAIMtj2yDIFUuEL67m8M5rkypiPjC6AGLX3jb/W8H0+H9/KiwcggFOrW2iUv80
RIaursNqmPWaWxcm3/pqV473pkpa8lgY/lF8aMNF33aNd0DvFRoCymj1tSjiQlO0X5FvDlrPYHFl
BxNqBGy8dNOlHo6GqwELvJP8w6mvak79+Wy2p7W4KRWR5eTDymhuoYM5FsdZ6yIb5Oah/7D6+6J/
99h7t2C9kO98/S1HYTuNF2e2A96ZlK2fQz4eJX+TqGDXpg91racGXhzRrJGlfXr8zNtMeqnp+29C
r+MRF90YSdAYQOZuBlYHzXVP1FtPnNRb7pyg0ynDwclqG9f1r8GZGOe2f+khFGxlhRA7hpjPuzb0
chQmyKa2BKNPR2bHg60+pPczDsWbj0iTWx+kRc+n9ynceGg7QSC2k2mBbFDYcFTq+mhAz7N5fmYT
npaNH+SolTme7wylzL7EEN98FMR7tCi1RiuP7fakTefF3svpfakeq5JRr5/y3IGi/TuDogSb+Yun
6khiJlQ3aI66murLsSbgpaLDUVigqNRLy8CPlbepj1fXjPulzWwBu3EBaASCbEMnzjWSC+x34wIh
u7JVXOUfxGl3joF2ZYZQOnohqAzjxQVgIGoE/IJ/TGB3weBoR9YeMA2ajdbqdgPgYA7ZeBvpUdds
CnG4oK8gvVmxU9O8KOOfo7obPD7CZtx37LC1f36p8GI1wYBO1nW0zNG02GiHZCrsoznMuCj4MtOr
WR8XRJk2N+LZY3FreYHdst1mrAffvZYufjmWh3jdPQcqsatWai2puQ4hFmVDx4WVrfqyLbymmHop
gI2kgVQZsJNG35cL+qVOu8/aH9DR5lkuFyq29T+rmwPWdLGVN6kyqr1bq6xfEPQVECfgGnOND8Oq
1CgXamDGq5rvrm1p63mUQ/1CYHtPmod24TW12jOQnQINZTWKT57PmIfKbKt31QBjdGBZ1SKqyCFF
DIPfqPQWKjdg5S7OgmnoBHMso2JVbhgy5mOxftQnZLbu0D/BWobRh1aWuMIPJZZ0BfVuLcDhMkki
0fSZOYwnQfYbSDwIpL7+s6r2qoGrolsE9grfuvFm+q/9iMEvf3XKLlkGN/VWjLSs99WdT2sD6jZ5
LmFrLMIYS7GrtRwMJ+2qG0Ovg/Mf7T0pjpVKteJckymc2/nQo3U0Zh7h8HLLoS1gSNGVqd688spK
O499sdnYuWg4ZI2rOzY/uqoOk+SR6dUf+rJE82xc2sW6ruZ8crl+X4gXEe9Y1WZY1RZ4rfDXtRvA
EOaGiq8z2oOs3J2oWehwvqR84T+8nAdqsPYPp3BzOEM/ptuvurFmZoeRlFPA31Er4plrAIMRmWb9
Znb6bSbyaA0w+WA1xh1YGlBruHh/3Bseoikp1iROnCME1YMfdN5hKLedXmGpe7FWuigndDB4QGnK
YFVYMzMpiholB2ZdvfFv6M24HWuqAVwRYD1IDP1KB4LynbN3kAOU8S7m+TS6M1ClNhp6HloFJiSw
E/aVDBqBnqrCvGrEBGdDml3aqFkRjfMp9Yt2T/Aq+cNMJ6+Iyh5iaFYyyseKst/DbHCzz4aAwA5K
2UHhB52T0R+YOcAXY41qGMWLfqSOtgXwfw669YPPV6CG0m5oDmAVgwQMa0cz3po3vbiWedh1oYCp
RpVidleqfUs+xw3AGjUAQmJAJdoX04pJHy4T9cCJ21CnRS0AyY5aTlLVR1PLvDEr50df4CHGHKlj
zmo9XI2skMcNmjkF2g00Gf7bbF217tqzmTbrGfWQD3UUB8NFPR3MOmi2T6zQQvb0i7g/pf9qP3tu
+1pMX6tMRtT9c+0gkaOXh5aRdfKm3Wh9uK6kFTDe4c+ceWgWV18lbv9CUMRvY4tt3xBomYVOr3+s
QIpLE4l9ACof+sXO1T6F/w2AsJcHczuvQDHVm9ZnPiaLNeg+iwycac8hoM33Jc6SoUfV2nPjfhJU
7u2nQ46rmThLZJOZulDM0v/l6mCQvxmjGhv038b43Lxz2b9LQHEWepPXzfhnjj+YB/KBR75PzaaI
cgjgFD0Gluj0S2fPdLxJ7MuazhiBetXnwg+ztc/7GG3KUP8bMCfz8leXtKkBqGgAGr/Z6J2B9LUI
r8fSSrnxzVBZyPne1NS30WxMoQdTGLTHpn+tMQuZvNcClVGlHznY7WNsWx+aj1EesGZLi6Rh7qcK
xSyErUs4xV4ntOuQ9LX8V4FbzhqAhvJh+xiZEALSUoQN7kixG26Ij7me08O8YVowH0SF7QO58+Ia
JKFiKtEyVJRjVlcqEWHW/7rYXTh7gPxlExQetipRlHe6FWo4ZckxKMFTV3gs/tgeO8MNe9Su3HWy
AapMY6VfSvFPIG05cILXMIYvhyEychZ09RxAA8ISFyX2oHcEXvu3mPfNv1ZbMo57qIVEvncovMwn
l86/Turiggi01YdGw4QRKBp5FnEvZNl1CLe5N6Ss92jp2ic5F2djXQoqVv9Qt6DOa+JTGGNcDNrD
GyEeh1axaqZPV8c8E3iH7V9nBil9WyVQ5Tj0up0MgItVb+w8w8cYm0U+0N2xhLkZKLV+p37asgwn
F/lEdVnukHeQxJKpavJwKy+QFgl7rQh8sWAYMWeeQK1s2aGFw31+DALWAul1yjFV1qUXWQ5DObBg
VP69TnNYPzugGeekmfHk/toAdSoTQgnV72paN9nj/uQLAP1n11+khbG8jIB+Fs3KeqM9tdI5ktJK
5AZ4f1xPa3dyRi0utWonNIC1U2HBRMmkfY9dxUFmOmZLs2PQya0A8eFV6SQLHIxF4O6cqREmbtVw
0PnH80OWAiOq5ccmH0ywo5kDP1ao6J1eJYuqzyXuuNQh+op5j1gQr9whlX4fLyBYFAZSQuOH/oJY
CjRsxFABJPlUx2RJ1FMsdDfQRfs75XNiMMid+NWbtrZUdi4G02XSugsoTWAnES8hbLrM2jdbf/UZ
1IYSUzGtPHptSTvBT0aFscj6VrI2LaYCmnLsk2/V2/O+DV01hcbKkgkMBxOEhhbWqTXm8e4QFHCU
VeSowGIQRpfNGjxAlmXX2uzoof4QIFvYq7XLBbSD+yXMpf+yzdWD1/2uwlyobsqIGyJqmPbsQR6F
/6bmT6V8oKGznqDECx3VRGrTMrueq9hcAb1uI0Yq2oSLXJdibwuUsIPNMmy372Cn8aYtH2aFQSzv
rm5Vv7nALcoFHUFlriCZ2JD+ArYjJxCPGvdF3+yDU5dHpizAjbjrm/9aTfLkGU92CMab+oygPMb5
JPfC8J8F10dleVdwCg+OPwA9HBKjmEJbNz/5UL3p4O/NJKetwkE6fTiKDnOFEag9y2oLI0u28ZNv
TufWzMN82V4aDfQSLvJdO8IWDzkgNDT9kQ88lLp/gDHIvpz6y1Y2cdmzg8J37RY0K4sNPHzM/PWz
rACDOOinWFvRGXiwtUw/pKt2EmFDw/CqlX5G1n+tNmbcQVPtD+7v0M9eVOhsC/hUYH7Tf8imiecV
s/JJb18VWgx8CYG/OEgnYeNAHSTAte1uzbxRJTNHlaHY7oM42exvyJegJCLCiTBxmsRDQtYDpE+G
2kuzTg5AS6AvsIOfx1cDnnWWT3NZUwMDOsh6Bd4wgIyw4/LeFE2ESLJVImNoj4RPsGZdAMVKmga4
zh1C/nQ1UqgoUyaR+QQMWQ2fltZymh0Q1Gx+aMabRj4Wc0rzPGHdcZz2lWmD+8NBldPDof4YAZLn
67Vw7z0K2ar7tjewOfasiG1Ma9C1CTAlNQWdVpAuGyRjcRUA2zW2gCF5NMt3UuAOuANmZFRosTn9
MPujd9JmQszTTeo8V6inF2mcxGZHuQSNDIURGlCn9uKSi5hMmbOFDWeUsDnshu8KIESP5j3BeIcD
k5VwElxx290h880vU1FOogk4vlX9K/J9u7xLLPkCYpjnfVdwWuduQIAXyqMDjKODwh2055YF+ce/
eTpOdUNf8UAy30Sxt9eHWbjo52DCXFgUpbFfXyZdhmPPqI4aiAAlcF3tYvjXAYNHA20df1IYGicR
Aqb3FpiJUW1BqtAG0xBDW45NSnAdqzHk2svKjm2F+D4mBC2HWK8GaDUNICmvjbAVEQqQBNV8U7kF
hHuMNx0DdnWAdlOCty0wgD23XdaRelc6YLWAb6kaNGOXXMKgElel6Q8dLyNNWWG+njVcIr2qQyIf
csnQBwVKosAD3WRzmnM9VVnfQGm3bk+StRCrOgJuHzj06hTftUWTMRBJceUwogSIyq61X6GvAWyy
INYe0QiDLAnxhzpBExjpI47BShrrSxD4PAJChtPeCCVhvWloX+hULKAb9X04VGBsij9nw7vVdinY
4UfTnq8mZgGWgYUSFwkanu1KKtQBYMMN/RVC83s2z5/b5keKkABkm4ADhNecqK5/jDHzwDmD7Qod
MEcWFj9JDvtOSCY58xZPBMYWjbkfmAVWLLZnZ4XBH4/xtbPRBClwhV8JgdTyDC4UgcHXBnr0M3sr
HSKF4MjX2ptT8hCEC6q3aMjwUP0GkwAAmEMjXx1YaZd48qJKF4x3eWGB3IqRoPtFdJnwFqA12DOL
aYf+kx22gOIE0IW74PGNQOYLzLa9MAdXgCiMWJGS4XZ00Isp6ctvaa37ZgUAnOvQnNabdAQBMQfx
bnItOncOfKOg0MYFNVcPAC5AtfaaYztMExt9No3LWqIvuMoNrJEOXOT+kHct9bzmYM1eWHvY6Ne/
fQdQSGSRcJMg/nBUyDP8nLR4KFTINPu8aeOx9t24llbg4sE6aOmFMt9KoaiP34zho9bXoB16EQMW
q/P3yWpDa4NKJwZqasN0+VRaGx1BfyoACxvoido2Tz3mgIdXGtEijYAzZw8pUVA911SBqQddIlgL
yr2DdGFh4DIBp2pYhPyJmbeHuYKPvw32LAwBn8HUcn4nOIcVVyzI3SQHjZN7xwnkQK8cIxvHMY88
BdAqrRgxZGoHOnjmb9d2Y1q0/Y1sjR4Tt0iMDjgzFlu/CqLd+Cq+hI1r0cFeO2IQLjq1ndan2mby
yAXoN3cox0Q9oFoys9lAoiK+iEF6b0OFNroxNHDYPYX6HvbjQVkhe8wTvsnSOSR0J5OB6Lm0tAe9
KJ+0W84WVAGj+a/jOrriZfqzF/tbLZgzKG369PUBXd1WHMzWQPqfXB3kCpDQSLFdZGmcfa88NUx/
5xNJx3m+rzYgWwGwTrYMM0UM653Bf9LwSOKZA9bF5v6fwQAKQT4AXXa+mBFkq89sFiYtcA5UVGwH
7Ql0aeukBdwDK1C51R6aA4falDtn9MCBh2sGVcI5YlnjSZxD92gWvEjwelYhN7z8P/bOLElyYzvT
W7nGd1AOh2Nqk2TWGXPkPNX0AqvKSmJ2DA7AAeym19Ib6y9IXomsK4mtxzbrFxqzIiMjEOFwP+ef
zkb69XIVztDtQaPvu9rKqzRa74Yi+AY9tdDsy5tugPvMBv3k27bfCo8X6VyE+PX6tY3lp2jNjk2d
JVfGaZ/0VL+ClEHgtvFVpJujTuw3ESdvYdfsdCyhu5EGxTkWTKuf/UDfBp0FDM3vbWKeu3z42tGC
tqn/qbfqPp/8O21QHrr1S+I3L0Pmn4sgUbsB0XlRoPpCb3abDh0a2MsZ3afLJlMF95PXH7wFoAzD
5M71IZWronrMJoRSXR5uUl2gFBm+qgyAzI3Kg7O015Zxp4if0VyHUr10kblIK8L4yg+zR2XqXTkH
R9mbu9JRx6WujoN1OFdtAz7l+AFEhvuhzNJjOLvvU2mWUz3aGr4vvYQZZpyjRfkcjPW9CkKa0IRK
vPNLYPc0/6qdlrlMqgggIJRGqNc+kd9TwT6vPUqf+aG1E5gZ0zUTc9cbaoqon+4XrYpNUVev8zgi
WkVCHHX9WxRUdwqPBm6ip0brBxwY9P2ohTSJgq5luXdduFWBeLVAUdu1Z4+r8pV7fXbvVZkP57Ko
kv3sOB3NiL1pB8UfbttDp9cy2QDTQXiZnG5yNDdV74L21tVZ+OnjKOKHcWR3kFP3i6hHtWWuprfr
VfBmGSCD+m5OPxQ5iPumW6PgSacAOpFqX3szp88Fjd5DKoQOdkMzrQehExrGBcTyo4pDHzyhg5yQ
nhhuVxsUzYmgWsZrqDl4JI9iflkbhm6kC9+ebcW6XRoqZNomokt8iIA6Wj6LIJcnN62jhzGP5Y1j
PfTZcVRmWyfU8Ye2j/v5Y1iS9HNpzp22g4IpBPLrq3zqKnVkcwjzbzJIR2aG6d6Pd1lWMB+R0aWs
DfZy7S4iOVaJFhBwLU0Qghqv+NbVeQ05sObttamq+USsS7xXLTvinIChWk8H9zZOkDzVdvy4ZHAE
fVZAWLhRtndourYmY0NIHE+8CGcqX2zatCeWwroZpVudp2Xxd20xx4eM2J1j5PcrnpIlY0dtlk3R
RRRLCFiW67b3p207GqKLQga+HxH3lccYiG7X9hVpzcEFdItqcYzjLuJkk91h8VS7F6uYn1gLIP9h
PB3bZAXLKuZs53tZ9DhBHnAPgW7HRaV2cgkS5LDDBzVWwIRLnm2xn9AcMF0AF41z6oIm2VbBm59m
e7+GdMfhUaGzHgsFuqbUe2jrz15DxuKMUjgtwUXMTZdQp61dexvA648V6WaVZ9/SRD0MbvGoavEc
JSuBUJpJh7UuBRr38ewQ9EDJXAbEdgIK1yM18NBpikjlo9Pk7XWB/ja56XucBp+1mX9xy3jcFP5E
mBBmFfcqKD0UgSSBhsWnGY8qbLexfvuY5bkixDccRn1KetTawDWifMdzLoIT9v0Mm0ffL2m88/vG
ktloLgXmLMqhPwNdU9KOFrGXrOoyu3NWP2keijRIaJcTk4TNi9cGtNjN6Fh11mUUUtciJO83zpDV
Zhd1VkWHXoSr3GeG7P27rtbxiN5BxZw6kQ9sGdnUqUegpqyNDyWDqBf+tItPIZEtvH2cTShYZNgE
76ulSD5UpouCo9+OlyNrkI6BR9FThfykqaatXXIE2fw23FOSmoajvann6VBnqU1OZVbabtM4TZBe
y3Wsb/Mg0tltHC2r++ylKpQYahLqpobEQQibXJX6JPwmseh+WlRSuTutdpdPS5XceFJNzGWYnNU+
RaUCDSz8nn2yqwav2XumbNXJchEUb16a+09ZOLgwMcXiLod87G34S5N1YJcFniycFnpwx1PjERq6
KbzYsIh8ENe9SdugvlmKuidiu1i8asfsnineT0a7lMmBDdpdOoB4UV07Xv8p963ur6WXVDhpSifN
EqTdBllAIsZq3mvhJd2GrNMR+ghEic3C62OzU6orw7M3676+bmoP55nmuB1nYRrur3iyN6oL2EMM
U01cNCoRgOCaGEVGUT3pFvFKiQRg9WvVngnnXpJtQT8EHxuJsoiPbWD79YE7ds7pAS+hnWEXgLyv
Xh24uyT08BgspfHpfTzHjQ4uZZXYpE0Zfx+B1IEJMxiqq4HNaD6WNPw9Suws9eF2TFxuF1PMZpuV
+oLata79EFGZX6Wi7dWu7Ef7LQlVKwU1u4maZ5FikXsai1gML4kh5vvR7T1wJsYydd33aBpmuirO
rfaYGfxGp6keUSOUC63MNqxaXXP3NvOwzWyGiH1amhV5gu5Dx6WjWJbgZMN+sIgus/YiK9Z4DwkV
MGTfkLAiHuWsZ0TnjTRcp3Rpede6WyvYXNWE+6EG+rru/Uq1WyUnPn7eml++djqqX4xpMn0K50V2
x8ZvC3MapraIbvLVYW8MoDn1s56kA4dUqwX4Ks6kc0w1QNkh0soUuzKKG+hy66rxIWmiNrxuWgXs
kJY1/23aXounpuh75pYmhJ9uTFKZ+FyydvzdEKZQEJArI/75sFK1cyVMmLpfnHCEGr0M2+gPfqm6
r75CkzkEZTNsu7ldEe+A+fmfkyGSc3+VdP46vqjVISBMKhjOdfB8opiiRnTXdr2whkkuG/OpqEZl
713OyzvrevO9trFYEDNFQ7q3Jh28V8eH+NmlWtT9TV0nNZiZbexnY2uL4TaqghCqsoRr93HMpUxp
mAMmMU2dTFF7J0MfHMKiyVCVuGqiw1shDCNZSHiKzq45usrU+2BEutzPo598KFfq1YO0fRMdxVrm
z6Yu8unOXS549oLJ0blquqQgn9hhW9yMlxuMLP4gEDtfLn71ijdzRRFYVSMeC2anRqeECQ97vxh9
UgJz0Txjg/WB5EOfS5HUQN4296v0W9KY3t24vRD+FjhniW4JrW8+5Lj3/Jt2zN30k3LqOdhTfluA
Gvyp06Zp8rY7sR0xKXhuFUq3ONZu+apsjwqnawrsi6JueqQbrP9yN9dTnOxmk7TyOi1yvzv4zdCp
3TQ5zed40pyN89qFxW08tR55ZC1OgI3NYVbnyad50qbkNInitoQUTZVOzo12FcoL11sFTfacd7tE
xCXKCC9Zq+Pc0I8hqy4CWPxWZdHGdgqMqjazS2s6zpXdV5GbdFuVN+X8qZ8rL77ykggbQ4l/E+Qi
aYiWSvwiLY6j21f40QsaiOOQ6OvOOPbQFtoeU4TywyEtC+PsHdU3/r5O3CAFUUpBZoGLTJmfMa4V
2dGfi6aF3dfQZGZWxlDvUHwdYmnEfKxdQ+/qai/vn1TOi7AF9AWYkVva7DWfGh9/mTtR+ex0siak
+oUe2OZoqJivw2zGDcwJ6VTHfi3Ro2VT7Yz7OVl656y1l0ZoGGrFoIZ8zvPXpOiZVO/DtRjMQRCc
aER0KO+9zG2/LA1n220d2/S7mQynNz7O7nYdsuaTyQTSgCIdope5idJwtxSmirFIRvhnEWBYOsWC
+Lr6jP4EYZ4g3zi/Bf2tm2Ej4ouzY+iAY1/XuARJlnntl/CLft9zQ7H0iYuJOJ3F1CLpCFbpoda2
7eK+psWy9CeqThluoz5qvFMcJVWxy8psnJs7SNas7q/c0l3taTBdthzg6sPhNCyk624Lf7YByFc0
qXPM5wnXQa+ZncuqTbtjzOZAbFLf6O4VXDEKbmatRrFd5gRfchom9JHGyZG919lkfwlZlDRZUuI4
S5u1RuVaSdQxlSQBf5lrsRewX3uvzAFxMCojslOzN3WPQHWwbB45WN1mcEpRQpktPhDqLIZiT1Je
+l2Ei5LXjcxnB8YqxFljkzken42uK597zsvD/WL9xqIWGk320M6s6V2qvPkZAsTbmXoV1wTP6q2X
0RuSEg1P2w0tGqlApO4HFXarh+EjjnIsDgNawOlJFVWFtWyOl/7ymmP85ARSDZ+aocrUdumGJt+m
c8j0Z1lyvxzYidSnmM/1otFPYfW07ztow6bQxTtZlu5X4yxpchhZJV+9dR6Sp8QfgOBrr9F4EfIS
Wko5iW4evCqHX2B1ani+sc6yaqBCDta/yqj7hyyGQAnPjYkY8Ck7/2H02pw4caOinHwBpsmBHJtN
sW1xT1zpD2pPTUGddOv89qL/9Db/j/S9efgttML86z/z81vTwvKl2fDDj/96377r56F/fx9uv7b/
fHnqv/3qv/75R575+1/efh2+/umHnR7yYXkc3/vl6d2M1fDra/IeLr/5f/vg395//SsvS/v+Lz99
/V7nGILN0Odvw0+/P3T6/i8/BZfkoX/649///cG7rzXP+59v/fs//Pr7VzP8y09OEPwcQKcqN3Qv
GerhJRLMvv/6UOj9HJNryayjmNiS3wJedNMPGU8Lf+YsEX4c07ySs02g2U9/M83462Ou+zP5Ot4l
5YwsDqYm+T/9/a396eP/96/jb3qsH5pcD4ZrCX4I7aG6FZ7vRUxO9ImhZvbKnwNaWMNDyaYmtqag
k/1qXGc5tSVd9KZhDgDH6zqn5wiP9jEMW/uU1aK+6Urs4EuR9S/pOnrogZscxjztwo+2rrG7aBMs
2y6wWKcbOyNtbUo7nEWI8nbSATJvjoF+33lOkh0BmvPxis3DcIIht8kwVKHXn0PkET1qXhUXBqdr
7N8KP2P+Ul2EkEkXGnJGHxItgf++Rkv8UKWd8zYXuv7QisUChjfFvmBy1U7XHLdDiA/XzKv7wIlr
TnAVqI4J+7vywhTR29RjHksWFyJ8UIMAhQ9o4RRXfSPKSd7YYuwB0Uf/MyED1Vd/0lO+iZJefbSL
BhMmbEE9rtxq+ODkcEyCIURXUk+oHssUqXfTl6dxdCQyPQ8zXC/qz27py7eaAw9NXzw92rKc7z1v
KtEm+eKm9lS1XyjvTksRqvNSzfI+pwLGQ+DW+1l46QfjX4h56osJQCMvr722wCXQX5h66cwSGIyx
l2Ffy5OUdf3siyHciSRLaTmq6S6lI6ivQkFwQxdAc2epzLeTquU+H7Pltg30eikPEaov03oaNQee
YvnuknUMN9RRXwQKRapiyFnaqM2qAgrPpAZxTDAEKukWB3LkvW0rRhS+czViOqiUxF0b1ru4ate9
6Kbqph/78kl2K2biuet4AwgVhwHDrfYi1EErpXoZVgUR+q6Hr2O2xGZQLgDNxHZTO3QBVdB2H9Yo
qY8B0r37EsXbVRIbgkRyhC8Xh7kMlvHcSFFvi0q7m2ywnEikFT2NhJQc6xYL6zBh/2p0Oz1cjoVt
rSusap4jHso2Tx94yQH5Hux7oh1vN5Md93HyVzs84otsu3vXtcXgIagpmvxL7Q+xUTtHriT2fK5B
D7qOjrh38mnnOE7cwph2nZ4uNuLG0+4tg+cdaLRZaq8PBgjLipvlaaHjXVG+leNcug9tjLQSMgJT
ni+yUzn4zYujYdZUWjKkdync18oJ28cxbdyXqJy5O8plOUVMiPyokbK2V9YHgSNUn6DgfvHe/GVw
PyNfADDIyhDmMYtOlSkYe8+qTqHE6GgpUcObRPkK2Ftnzofa9hNubUOpWan1zrexfBC+W34GWRgO
eds4xZWdWrExgfIe1s5QgvoywWW8dNGdnkubXPltiZ7JrUSP9rF0unNrV+hkvVIWNUPpI+CLFu/L
VEGsJe1YntdqVScglvYYVrEmM7IK7H4up+JcTEtwpBlaHvuxam8lV3gwqqvw3RsKl7zQ6/esq+TJ
G7z+VEqneba9MPA4ipuzXeSXrhfTq+8kCO1DacrbUvvNqZLYp6M8iV78YcUMmPr1XYjWeJcjfXsY
oz7+2CJwxZYfOP0H28deenTLHKy9qjJo4sXR3bsMPOdV1y4ETtFpHKWi7L8NSC4+29xFa542pn0O
YW+3nKBQ/kSnFd/1lOK3FeMqlitiszSC7RmcXlQ4u7M+QZrCABIUJKksSMlohGPusjDLHqqwKh8B
VMptJQmHwD7sN7flpKtHaTuqZwlWiLo/K/Er29k2+8Ebym+glMmpFWW+yxydXScir14blU7XlfbU
MUuhG42uAqrYYlAvcxshf6C6uZMk8hUYuJz+WSSL/+yCUB3sEvpfk7AW55WxuOclwdRXeSu8v+eP
6Gv7ArM3ayg+eXkJUs6JhF264X5LSVvd53okrSAtzAcvzBBjdIMKrhg9Eh9s5tu3xvHdk13WfgtS
lt70GusqTW6yZ45Yfb+WToZt04THPGqTt6YL+kOFABBtLN/ghrePZTrD30d104n8nIueiA9HyF0R
FsvBkxJXM/1gcyL5bd1Hrq+Onu0oUBn1pDC/VflujIhfaJYcfwkmZHJjjHoH31XI1F1iCPO0na7a
KVnuRBw414RLLoi1bfx1nETyOjZ1i9XUU+GdXZaMI6yMmQkzjOJ7k3QWE1G2fHbFrO8LD0Rj09o0
uqxFfTssGtEZe1CxMX2urou49l6Y4Dm81g660Ku8HuezzUz1sQISQolTItlbHQznuZTTc6EG+9At
CoG/7Nxb3wjnWJEbfmv8rt0zdpfmA/zG2Q5yKuI33RDtc+Kx6TNVp4ZIT8Rdm7oOtbFuIbedSAGy
OfjGWhmSkO0Y9XVsvPFQVwVYdWQrtk/lXAe9IIuAloFrCRSMhJZB8kobpg75PNAsV93kItKUyBPW
hij4TVh4zkvTDe6j5w0YTeq0xmXIKlre4GUQVHM6fUuibvmFWe+2AMbt4Xeo+yHF2qUB2qmrt7Tp
4NLHwCMFJsoI2mwR/wIkMTyu8autlFAyUz+74MQmPhCY1G1rdx3PMYleB6qA9NRrIDC3kxEq86ka
kWZM3YZ4Lh/92SLOIcAp5F7cfQxdg6tqTPN9brL4mmbRvzZ1G1yvNg730tP+C0hSsp1i/L1Llnj7
fCImTBZ9dQfa5t+1EV9SX6zJSVW+uXV7RhMskiMCWAl7ZUkiByhavQ9qaFcpWvdgy9X9wOSh/G7t
6wkrxSLhB9HAkzthq2TbUltSp6Udbh9P1s0uaIPkeull+zSQOfVdGBczeJLXGWb5tr8fwMT0Xjph
g5MybBxhnRuVqNK9rfni8cx1MkdxUL1XHUXjlVdecg38KpyeG1wSKR7/4aZIOxujNcygaVvrud8u
IrsTKiixKQxCPQwCnB22lT3oAT5KNxEfm6ZPttAH6zaCxPhMhMFX12fLDytJ+jexS0xNXKqvgl18
43cDUsUswJs+Q3RnU7Rs+6Ebbss8xzI11vNNKEvB8G1wUqq3+mPiCfsWTGjoJkNc11xMApN5ED0v
bjQ9DG043zIRvXh0rKE2SWp/u0bUsVB7VGwkgTl3fbmm4AFe+hAwnHcTJIJY9iyT8ROK4IvLqi2P
vkVJkqfBfA7nIMMDHgSQwmM2X/EF69tKduW30ME7mGt0GRXI2JH8tPDqMs7tIetmlISFG9z0KVzc
4gpwo3bGeWAC76DqYr0eIPK3HXcqe72nP7uMP97nflFcy6onGbot/dtCE/IzcQEI+aTCmodWourA
s8ET2kOerTkfSNccIWM5ztqU8bgzatcV1uLse854aFsjPi9D0rzHfoh/E/Mz4aohtO7ordV2HJN0
N9ZALbPf/lLnxXROmqVCK6DDfSLm+BRlnnszBLicAcryvcoC/QB1JE59yljaeqlR5cx23FlO701K
JNimsE64RSWysgGY5FwCzmNkN/ihoygAp4G5ySoK+HKtiI2hvt3ZGqmtr+OGSIVsPTgcZ+jZRqJw
iFk4r8YJuc9mZEXE0F35jYuZsoq6Z34lJkZn8I9tHxEwpjlRHbdGWeF6yRYyBS7JHPIy9qBFMd0T
PMImOCp9zbObneexuSAoQza1An7bgBj7NYt2aRBZMr4wv4jEXM+cxud+bVD+9OtwZbMOiuDCZTYO
EvApyhV2ONtMV/Xsmq0zde6jE8TLs0oi+Vsa5X+rq77NcXKa5pfhzy30n1vx/+d6b+aQeDKkZ/3P
++/N+9f+f/+vP3bg//ak37twL/xZ+lKRdEpOrCdoqP+tC1fuz0py112G64lIMGTvp7/9vQuXP4dQ
ip4QMhQ85gckPf69Cw9/ZjAhTQbPY/tX9Pj/nS7c/SFTWcVw04Km3lcRu570foh6nFRjsyUk36y6
wXxbnoYXb6uf81eq3owEnit0tMvL9OrgRPzDR/U7HvDH/p/02h+yRSXDFgmZZBCLF1/msfwQZ5nF
8RKRq3gxk9GHXJVZIp/r2jGvUV+4h1GZzyOl/Pc0t+YXf0rznQm6FmEOtHoZFvFd2lZ4c2eCDk01
2b0eSOIx3sivyKD8Wqsku+Ye826XbkYp4jfa/9TWbBUlcfeHuVfyk5YJYpzO7RJKI7d9JkFi/pSl
EZOslT88e0OdH0bHbY5T4au7Nre4rIYFZcmmYDA8ESRoVUpkrxNDk+QgXwNTLPtoFJcsvF7eDGkY
iR0LZHoBFHBflQo511DE3tXYV/Z+t4yHpEPSc/kTco/CEOuJQwIf8dMAb4tg8OPSjfuxIxWSDJLR
f/GcudqLolh3U5rOt+RI4NrMF0vSRpY38q4hlfB+CEsHHTxCyJ0Muvy21zlWhA4FykERe/e4OKI6
ZUjCILNTMpx0izdX637YGzc1KO17dzePjXzhZVE7ZintvKckmSy6rq9rmcNLDoiaNrW082tLRsZ3
5ve0HLg94q1k1f7BHU3+6JBVuzVCLhDFo6v5Sqpw3hWSlTXW6P7C2Efwk4dTTLsWrSsZRTluhiSD
UdQSG9+KBh2pbUAnoaTetCMOpc7OH+MB3EBg730s4mI5t1Te5ynpC1QdXY4wKExORrnJJ1kl8QNE
gvkiu444cgD88aJUUddCJvLG6MI/OIm/nkdjzIPvKPS3GOIUEpdG4Osd0Gp6fhB/NOXqHWNVE+Yh
Ylt9DakFd8qGmAJ1LudbUShvS6Bxfe3N5FQoyCZIG2Kv8Y1oxGDG9tmMTcHaHMn0OMGFtZQBSgVd
valj9MDAEz1+n8IK0ll00eJa1o5/oiVCPNT6Pu2jq9zlXMuCdCytusfMBa0xjZifPTQo30YT6Jcg
bPOOUMJy/jgHA+JDKQKOgD6U1bNN84vH2I+wtlVNjU7f99vuC7yZvPGGsEv2qa/QXuUy7V88L/Nv
gsVV2NUFwpQNKowVE28ZNG526ShycudGIiP6IiHxYygaEKhhCriFx9XBCyz5FcxWnkk+z4Ru6j2Z
u273DvMQhluvzrsniCZ519t3m4fUImUV33oDtMBGz64zfmHkI4ry1bUV/sU2MB8zYQco0H4t8L+x
2urwOK9hu26mYMS3wmhNvTywZzb+Te1ASuWeu+B7LSeKYq/dYzjFb5RkZMPFCeqHjZOkybQtptDx
9/y/DvYXUN0/KL8laWCtSKsdvM4l+K1z4q2XzFW89zXKh0yGeHVQyafvEI04yRDSV7euNN4XFzFG
87Am68V0Ws7LZ0KoSfBQXorLoxvkxRFgwTx0mmFDGoeO/DwYlO+Vm5H/UYkRvfViy+JSLifjLyvV
zpsq4+xoKTA+adPHSEslwbtzBet3ivsoul6L1JxTUB4qXdd3avzwy2ofOO8R1CSJju6yOa3udC38
p7np5Kc4z6tPxHj1ycaUU/ZhmvvhEKRdBf82+rSLZoG1c00HXVaxMyM7GhvUVohVozsb1Q0qlkRc
hwKu9qCQ7DEtukRwXZjI+9Q3JdZjx4The+tG4177onv00dA8eSS0f8lgeI68VbCBMppKb+dMSbxV
U2iOxiqJW7tHarVvloRmYcl6L98UUvVf27nESN40ifu5QgxZImGaS1InJSVcsEy53UBjo+BSBMEP
0FyDRrE6shfkAGifsokY0jBP9T6lmq+ujG+Hb8gDiheJ4u0ed7XzYPAMPV4OKWxBxew+lGHTv4hs
ghSKW4jZZpafKYlDtqdpIq+uzkTPsGwW63kIkn69EqnR5Grq9TVCZ/Niu5os+Kwbz17k5gOCH6lv
61pwe17UE3YX50n1Ztuw+TzzgSPynMtmM1bCuclDhpDiJQZVQa5IYiq012NNe4prKfAZJ02M9qtw
8uHg0xll23IZycGo9Vq/enkFCTesa3XbQ2ovxzhvCWQYULttmzCPzlPTgoKVdG8rTbvbZmh4hXM9
AkU8jtVSYOFUIx1fpYDGCEM6DJnwxGPRDqbcGNQP76Fe4ncxt+5Htt7utuxCzpYkkDE2VU0ibAez
8BB33FVxEkx3odet3daZ+0ui8GQPekyrUyJqNGQ6bt9SOUffg0W0SJ/UNL+HY5Y/T7xpvAcMPy6p
1I+cOpdgPoZkHEqRrKCdsXhJaYFvdYO2M0jT8hsB0t1HO0f4vts49M6QCc551en8Mo3hgHwjCHRw
hQKouE7zLjtNLjGK1gt9aO6iK14hTPNPjbbEFnjaYriu/S/YTLxHNafxufcKIlITV35f5jT7HkVV
j4i/lvOnsG5dAgZTVGSWYR4fcojPYWscb0DHpsSHwk3J73Gz1GmuRB2Kb4jp2vuWBqu+QtvkYokM
J/taZvHweUJJ+6pXIcVjRfn3Qg/qz5vSEUV+NbJwJc7QVD86wwA2LZuVVqFN4G6dsPcx3BlXPtUq
Q0aNJVXO2zWsXXXnGTLmsKXNxRdbkrvVJykTW1Qe0DyJqOIOwOCawbiTc9d0xJi5klAM4DV0lmHa
fGKxOhvdTMudhvJdyJcgRNopLVh6kw/MDmsGUX/vl3l8brNJ4ikcseVsAsPkU+5pNwSZDXV7LiiN
lhNfVZ+yjerUv+7rOCQis7Wa8Ml2DD7SaOUs08WBEp1URRipVnpstjWg47d0lvPbXKPR2XS8Z2QI
TrwOG97NcOrlol6d0TBI1Ew4SJ0xQeyc5CZ9a6NufTLWYlCyFMJXS2saf0MG8PxtTQe7X5Iuews0
fBELd9E3dpp53XXE64LaciGIb2xrsDzFF1ujKJmhLrByOQBx6F3+64r4R1aU3QOaLuQ4gl6L3B+H
WNhkAbaNKcX78jVU99XwFwn4/zBFQiqXdgE6MIYQDGR4eQN/mODT8dkPy4Cy1m4sOZpXWD+PZOhs
fAJJDvFp/IvZM+6PefW8nmRYxW8thh+7P/QWmVlEYbIRufueEIiB4WfTEfvpZrgTyGYO/e14n//l
gLtfh97/cWTBj696mdfwh6tsQdnFEnCVxal+wh+74Vi4stv2Sf7lzJZfR3/9V691GZ/wh9eaPJ20
bsxrsUsfCOnwODIZOIoyJh5OLjPmmDS3GzDI75I3EIcjIebkZZX7vxoe84+91J8/avkDl5oX/uT4
zOG5UoycBPM5egd3A2T4l5fs/sMqvbxS7IWxYhiz/I3V/cMl0+mGxZDwpV4umZytA6FfZmtuhqdy
S4jhbv1ErsZ/fWP8h1+p59ITByGjkuWPVzcvThLANl6urr7rzmAcV1hOrrqX4fCX8+X+o0WLmhMz
beiyAf3KWv/h+hrO9XnJLM6DR7sTO/Lcd5xVm+mMjmRLlNi9s/2rG+WHHpw70ZdCSonMkWHQv4IO
f1xFYi5WU5BTfuWtpDMibHV39T4rf/sU/z9U85P03Yt44D8Hah5+xGl+f8bvKI0KfmYqSMCHzzcR
MRXu37USfvRzdPnnKPZEgGolYBrL7yiN/BkBQ8y4IWaKKKD9gO3t7yBN/DMjOgTrhwIi5kn/LaXE
n1ekj4yDwBLhRgK8n5E8wQ/btltRq/8fzs5jSW4lyaJfBDOoAALb1KoySwtuYKUIrUUA+Po5eLOY
xyKNZW+Wbd1NVEJEeLjfey5CIIiYOmg6DXgY5hzsdIH7TYLJvB7/32r2z4WcuRdFSpNBzIg9/yH/
evXNETW8j2AaE5VUyzTLb9IC3qmFJ7ppk2MZGd8Igeal+MsFefXRAlncRZ2p/K8XzHIO5eRdMCIs
SO6oHU5Cs7JCD+6CBqhTnULyCYNvVpM/XBT9CpsSCm8Gkt6XthMpSl3ZtdzOQjY2235l+yt0zUAd
QzfDIjt2m6yxikvdTd8t078+Sd4RaRFiojv8XlZOgsV+/b10sUVH3wRM71Q86020cKcXstFf/vVu
/6mz9std/ecq8zIicXg4fwjDknRhpma2qejlhxrIiEp/WJrzzeb++0+xEREZvPYWBQsynl9/ijdG
BJb1eHv71t0jE8X4B1m43/zXnzJfBTQEWw7L8T8Vzb/eyBgnZB/oEjh3Ta2GRzSwb53S/eYqX9Zf
Hst8FWkKaboG6++X34IAyBGWgqrXosjLmjN6/YurLqAV/v5r5sf7f6/7/GC4jpCSz9lA9ya/1EOx
Hw4ZLQgev+UBfgGKrfB2/f0aXxNn//ciRKCRUcKnhb7r1wczoI/FEsTTNwZxssN0KQjttu3mqrCt
ctGjuVpjVUs+pC+CEz4NFAl+eD8F5ghRq+qXf/9zfn9NCMyxmfzoLvsaxeevf40HmcipEjqceRjx
guTx9I9ZdwBg8s1n/fvN5UqO0C00hQjenC8PUat9M04D9CaoNccTVGtvheUi/mbF+tNVDFOnK492
0SHJ69ffE4XIoXwyl+DqWPhYRPhM7M/j3+/Zn65hOTrFlYkMyPynZf+vl15LREBnXBRwy/KVLHX8
lM3t3y/x6xo4v4ncKN55Sil2Pk4Dv/6MCg27ygxWeisIyn3t0Xh228FYlWkOxD7EhJPUMcw8A6fK
/+M5YQrkt/1v2PuX5+TR5h+Mgelslo3MSj1t2KVNo9///Qcac+X967fGwIHWBNsYkai69eXF65kC
R7Mp4590vmhnJ7BMrkbF9HKhcR7QN+aJ4asDt6hb1fhRoo16+y44+Pd1hb+Bys5ikKQzSPzyU6dW
pVbhMkJkgq57K93rJmPhVnWITjEFiLKQWATkN/f3D4/W0AW7qeT5zumEvz5ah0SugCMr8wDNgIUl
f3CDiJ5FVz/SsmH9gWddfvOVU4v/frsdjgP4gQxbGr+VDmrA/xrXvFDYsSNcpfZ21Boyk3DwL/jP
kqzt7CkvnzMyUlT74RN9QhjUSgvaxez79Ahu8BbMVJZpckkp9LXaZEYAIveQpoSjs1Ui05ghQ9PU
roBIVgHwJwxHMckR8MmS9LbDclTom3og5SlP1ni8C3eN80+UewvDedHmy7S/mMCu6HvhKNno0S6B
5pw559YYNn6GNrQRpzmSK/BOGvHV3msvwY+G9VI5RLEP2WoMwjUk7GQ6SKzCIeP5OiPiCe1cOiCl
92V6Ul1cAZQcXnBvLgLth/T2aVTjlI6R8vwgnmlR+8MumoodrqwnUTwomCg4lUdECbMtFxHIiZbG
iDUbkU/q26vJHFcOiEfaLQsrvbHHe18ycHgIAfrpcjGKR6NT6yB7sHuwoe2uyW7UcA/gKYZsW5q3
XQe+xD2oBFRxZS0qopD0i4/G2jWwfv+0sQh1w0OtsVzWhxZrUQ5o1YX0FYKmk/47Z5OF5fys5Xay
zom+m2r8fR2ccmYZrSBt5F2AY0ra16S7deTaQ2uXJVBcBchwfdY2PrVedcC3t5qS5FIxFaAxjO7s
qi/prmQbpnYmCW42i8EAhUwcEmulvJdGyAWPdj9AhUcdQVOHEEJzh9nt0EEwJTigM5YyPlXu0mG6
APAYFzKxFgogTVJfKWiEMTEKBYbF4EHw8P2LAbRLv1PV0Z7HOG9FQdDE1kRpGvXdIaT92vZHs7wJ
2l0HKdEobgdbLh3kgP028MAYE6fSatd2Z4L4RTisvZjTZvIezdpd6sldpF4HZ02ghA5qy91m6jOY
HkgUMIEkwKEdtgiRneQ2iIEh3JjJpkeWUYIfaqJi01Q/BujQdfxW1wS1tdjEInxd2r4H9Zm7+6ze
TSV2N++YN9OKJu8y7s9YDtHfAT9vV5JeP5I5uuAwedsfojsnCqlSuMNSDPnkZfI+C1RZRG3QNU/w
OQ4x5KuLBEqG14tx4wFnwlIIpIM52SgJTio4CyIZDuaQ7kpy1Wk++9BSeL03JcM274bW9sLu/Y3W
zDRiezkRl6BhXo2YWraEk9Q4NlBbERtynejtos/k1VDSm7ZJAsvJomegUDtrz7+YBcQICBr4GbQ3
0x/ghpNnSeiXwfcZLhyA43/fG/60Vjk6OnYdjbsjXY50/z7m2A4T3D4gLCMWuopXkel3RJj0IW1p
WsdnP6nROyEvEg9/v+4faiHcX65hgsDkTGl/6dGUTI4RjfOkihF7asj0UC5CGZePfYPr9Js68I8X
M1133tz/qYh+/ZGlXTd1WFJEdK7TgrwmusBbGIYDmJKqxjn//afNm8qX3dbhZEODhoGiKb4e5DSG
OVafBpBdoiukVSPC679f4PdnhuSRB2bMNbo07C8FizeaNSZHeKf0byFyRS2EIxcwoYvpxUQLp7fN
N3va124pNZLDRiZdZnYYE3lXfr2DwkxHvZiPUTZY6Twe3gHvGWtdWuQqandimABHZVfWYDG6CI2H
qcjPtlN/kzL8+2P0bA5ZJgYJBBoYJn79I/S6KZOMQzlohbfYejPqeinqH3+/t3+8BkYRHTEIPSj3
y3s5dKmSdMex34M4kSMgec/aD3r/zSP82sXjhlLO8msoEByOAvaXygRZFVJ9TtaLxmGt6xHHsD4b
0tthwzL3mG6inWoGkLiYIcB4hDAJJ9MEdNd18XdV6O+lGdfnJMatpVSyrS8Pt9ASOhol9UTvJvtc
dg+hDKZFmTp7sy0//vP9FUySTAPXgc7D/PIMIy2qQ1lRG+HMjcAuNsxmwhFBvauVu79f6vfvkJxw
+li0NxxK/K/NyyBCG8mHzuEv7IggccBqK52t/P9xFeRMBosYbZSvtbXRA2opk/mlZLFbxLBmljab
298v8oe3ki/YEgwrHM7/X794a/IUY2WWFB0NaDRT7puBiKO3v1/lDzeMoQsnVIPada6Yf/2+bKHF
lTtfxYKAlWICwIj5zXv/h0vwE7hduKlomXtfLoHCyW7NkmV/1DFX2om8cvRo+x9/hsdLzN1ivRc0
8KwvcwgVm4NQA68Ym8GuDORM1QRH+t8vIgxhuBbfLyfgL2uwNfaZgT+/XDDHHU5hHqmV4fXyv24l
/BTXRBNn8Saz4s2381+n38iNmskbOb9MmCgsQtX+62rHv0+AOqde27MRoH35FY1RTmZBLiMk3jQ5
VXOyi4LTuEmayvqm0PjtFeavJ9Caa3ApDvJfFlYvSRFgtvSVJsFq2pY+mvDsJde0b77HP12Hhi19
WxRk2PO+XKex7L7XC6KDIl9RHQtf24Eej1aZ36TfXOq3l5mfNK9j+GiY6/32ogks2KYARLlog7M+
zQEGyfLvb9mffozJT3Fp+bHff90l6i4ee29iCfMqwp/jJ2t8pZnwzUXmh/xLvYIak86vwQ4gHUfK
LyfzOmw6wCl8kxJBxwTEKgyLlYl9XannGTH0X3+SAYUSI6YpBOvM1+qotlXgRy6vtHSjC9Heu9qB
xSfDb57N7xULp332VT7Of0qGr+3lqo7wwafcuqGCvgPss3uzRQhbsOa4ltGgLQR6LsczqKr9cbiP
EQ4sux7Lc2BM1f3ff/RvOywxzTqvvWsxKxSWNf/3//qOB0ERFyP3WYjAeBprlM9l0IsFac73QEK+
+elfmx4eS4Vkbj43PniqX1WsmsKZxE2mhKnps4webChrPPeOs0cycOpbQurc8puFiif3T5f7X+8R
qxTaWY+Rp2HNdf3XTcroDa9pLFoCRS85d6q+s3JQtr2mrcswLbUtdhZ3Is8hRrx2ZSeBmB7tdJzp
ZpWfAHhYqLwhE1AguwGFWDVdY3I0Do1iFYV6nz12jo8+38rj2oQXXgqksUhyB2MmX5YQtth+mUCh
tCiR0O4jTXjmrTFWQXNfTk6TH1FT9dNbHHY2iUoSBqwA9uLIyV1kwgnix7DWSBLCiOF3O4vmcPCc
NgbJKjhKy/KKsrscrqA1eoQl5eXM7I3HwImINw3c/hpAC6GjWSxybVtEjV8fuiSZz/q9rp2D3ouC
Q+cOrgB/qWBqe3IOlrFwyyHRaImtW1VmPFx7vjYCmHeaXQjcIT5gBdJt8miEgQ8qrdoM2Y7FzMTs
XEiKltZMVz2RCbf1UHV2Ss5sRZClhcELYwpuuxb0i9GYXvxUeZPbSfDH3sBWFeF7QVCInSgGrScJ
vAWJDuyRvwFI2tj0+0CjdgNdAUqIKIchcheVLkeoCIkOj60bDeOAgjVeu6aDXCTNmyZdAuSaxUVD
tURC4q8ix5Q+JtB62HuRXd9JMGdY+BADngdcFduyVfaqqGdOhJ1Gm2AkfDdIRbIKy55Elkjo50Zq
0ypruS4PMNx3FUQE0CRi67eWfULK7K5tTUdVKA3J2CU0yTaWHkmLqauWFT/2WBnKgSfq8bGZfXYF
NUW/GipyCISBjVEHHLc2A9/dFrlVrFvLJ4S0RcgKpYsYU4cFfWBSsSa0Pb4UdWhhHyYmtfAlZty0
zR9Hzx23BoCPjRaVINPRaO8NqtqL48r6MHrckLEpiOoCjnHF4dqhwyGMdRzGDdlvaC7nBvAR6tSw
hEeC7Fl54zZNpu6qtPB+WdAqVk5nBGtNCfNnM9rmXZSH3l0iYjoKdUpIFTQf8KghRPhuoPaE7LHh
9FgeedKlucCC8dZ4kOubXrd4IdxkW+vw7C1y1JfC6vRjZhTDxkA6u+jDvth3CXZhUmynS8nHsRry
cFwmVTQRW0lYHVY+424Y4/ZUW216zGAOLcwogf8z5D53koCQECLfGQwDnSpt0g4qa/WroBrclcg0
olCbvDkC8hZrN2zTS6pNHdFchDWDZNWvgyD1Tuh9oafGHRTRCue3CHCq1CEx01ro6etJpd6+kUIh
5yMmuKbC3yaT5x073QtPrl+/2cryt70csjOrJHeuJmpXajAZY9oyaPQaet+x7dzyb+SH2NJ6zrC2
fjtldrPz+kxtTFaGNzOz3D1NingTJSpGEl8C6Wj5MIMq1s59VnmH1GXTnxx4g1KG1WtWTtpRmO14
C6C8OU9DN60Am5q7hrp6PbslrrQxhy8UOaToJgPp2Zbe7KcyaTZNOaIUxXP/MnYZzT/UeNtpGAE0
CvhJC8zW2PVqmHtjkowvGqCpZRHUzhGAWISgUMf3pwuSstH1P8LdMG6wG4hP3x0hck5Ff0hLheoz
hc8SjPRVGdMbCwOM3inWeiK5WZPwHSsiedtZzjXO+BErtggjM8pjD9iZVDlCcEZpIy4dldpFQdzf
NrU97kKPoPC6jnNiGMpoyVw8OwoOtUDjggHSeVd+eIIFBMUf9qWNZfbetZHh3vdCh8QIbrBx6Ccg
ynYwMGjv3ES+pqIHoojn8ZpHBIsyArRYZlJ7a8ycqBrMyhEyPBvoWQLKvABn9OKKuF7R6JHHyA5B
w3IASN+HMgjh5Pa6wf5veeeiceMVaazZkzHvHouGs/YmnJrwqRCSadlQluT6jaEVPGmstWQq6X2C
SyGzgyPCQt1dwMmqSQV0dfc+QhW+b/LCydfs4ywwRiBJyRqi+Dz11lMP3m6jZqSXZhL4ahmV/T7U
UUtq+NC5J9osRBv4ffBguF7zWEeZczMNqMpHujCP2tgRwF3Y4MLyxHfQ+oB428iZlGAHontUMZC8
Fds8rm3Lxju6tCppPzJGiR7aPHsJo2C8CzGOArkKt2UXHieoW8yk0SPbek1Q4ezA0+2TpJfusmVW
hXNnx7rirUo2FIn7RBWvRBNspAeCdfQd7IiA8rv8lKbyjBuc0AYceFJrtiIjz5Ep69KWmdwYbX2P
++CEFuTgS4SRhhVVxy5JnyKiMPCAXJx0TFdhBWUuKof1pAMfDGDiKyx7+xD0Xx/gJjamQS4jTx4d
DeQOw265DoleMuLithczo17PSUoo6+a1G/Y5PNeVMTFJwgayDtRpEP0e9/VTOoZPwLbseU8Hb0jm
vC0JKeyYVVDubaoKmhVq+IDwRvPd8HP8cgzKdhJm+FKrxZFmGMRnpW0KyK0wre4GAov0NjsHvtqp
GGdAT0rA6PLXBAfDT2/6YSSmVdwNabDVaKa49FE0oO94+XZeOp5GJd2FiKzPvhNnK1WXzgdpi5pz
Ezvvlg7HuLHRdseiA4I1eil/BUmDnSB4pmCn0qFB8LbODTDABThf+IPidhEP4KU1TUqkFNUrwoFs
qYW5XHU48Fdlme/saliXpvYJ6YdAzwHisdPR1c7wBEd58ylCAXg3N19Mo/vZN/4tIj5638auncRl
Clm2qLzw1QNF0zBpaxH0TSPvn+GCGAtdaE8O7AnUpEDL0TyPRnpXeg5ldUE6ttsvdETWZfbJJwIK
mr07CuxDQvquDwGPSZb7hBSEHTyp3pqixXCjSDnySVzpo2yttOIEojhmgC/XavDWJWiOISQYOQjf
Moz7mNAXqooJiB0bVjTQeS5jRQuoGsnlglShxTghNGxK5h6tF+xAQQJlQOqil/FJBdgnyng88Uqu
J5L0crhFKE55yMq8ajt7b8vkxgwZLEQJyhy/So6tlrOr2gxLrQrImTXK1wq6aGf3hGW6BCFWHdOW
MIOZkOcweaNyI5W4g3dya5RVvwhC4WNWQGUPKxsSt1tDC+FHjhmQFopGi9BxPFOj96Fq3kKdhACi
UDQXZ6XLur8MvfJ2MNv3vC6YpAU4KESgPcvBuctKrCZhg027TzehrYgfyBUxys7W6ywiXSaelurd
D7vqH4rJfwTq9Q4iANWPbA5m915bECjtJCTODQtyjc+oZ7LDbkXOoKl+5vmLNsEcl/IuB8OWe8k2
m8TRUndIuQlHI4cI3nE/Lycn/ge3rMoRvary2tHVjy6Vj1M5lnhbEmsrooH3MNKf48S44BK+kk3/
M1QZfYhYFgfhi/tSlu8D7uNFaZrtkkP9Ee8qRoPwmCl9zcF/x4J97OJiWWHkCYoWIGVuPmIS+Iyr
kd3rjMdtmXtHe2qfc0ctzNb98CPtnHOT62E4OLH9NJTZEiDV3jd5AC4hD1NE9qx+7cLn7zQgmTTz
LAInJ8kyGxC7MqRkONQrfXpwDLXg5Lm1W5fA+eMYXip+ncGJK6ZoZO63LH1mRUDWbLSnpru0yKSM
i4o//ZwG+WW0OIH211BBlwVEuASMJakTm6aelirs94q+SNBo/wDde4Mla6rWpp7ee016UCxycOCX
Uwp2JdSXeUNu4EAIhQU0qwvsGx0fXz7X5s21Cl57srLi4sGkGqlJZPVycVv1yaE1IfEp/RHB5WEy
vQ2kZqCabQjtIjh10auIbwPCs9sK+JVJWHCp7dwhA50rt4XIr+zJhu3y0Uao0hiapkBdR0sjaxBW
mfsYs3c6IrrLgw9JnIdI1P2YOq8z+xjL8CKvwpjwN2eHO3zTYkSPZLtOcvOtFMBRBxreIDX14C3n
xNJ5ahVmD1nc3vcYDcY5r1tzd0kkCBlPsGL5IPN53/NpGenmK60UUiSP/GkhfmeVjvCOHim0r/K8
3IzhK9X4RjAsGSx7GxRkmZJoxFa/bhDeZzaYPtfbD5BoB6TnkprR7AJ4FSDjKDlw2wAVjBYFo1nW
5QcKo31PY6bGKdGRaEOAO54wshTmWCYu3tFNG5vlSESwPpBUmL/l1Bsi+BmR4a0F/sZQaiVlsK21
7mDqL1gBCCIhiRxURGTNeXMvmnWio8bjJza1vx8J1exZDMsaqs+0x1+9ylzcoYRRzs6EhklTQ/xF
5ZB+Rlx9VzziIF2m5A2uwvBEuQbG1PqoRrY9tpUyq7iVPUOxbTPemd0pVXdAA3XoQZ7aTd0+HqqV
0NDH44jkRD/PRLYxJWQRvDNJWCS+T0TIrcaLPcdm1Ia/TpzDFBdnaecbJyVMJwyArgenMbd+2kxk
OQ+FS41UvY5wWEwruzY17kUGIkqvObXFoAKMrv/A6LAI0nhF7gzlA40oox03ePRwl5oTLrsmpvYn
qLck/6wP3BPDlmu6CMEC/iJekA+wvpdmuNIwkIneP5pgWoZIW5plsIwstBZjvW3Ye2115/pHBkmS
yarCRza3ixXcVBJcgMvi12uXTkaRqYAscxhmTSdPw9nCN4TUiF2+7MgHFXCk5NpgHGxOBPIYr62t
FgmRJzUECcmgHwofZYW7m9pXkETMlb29UjcRUXNYDaLkEmIwQxBDDbwx+IoksXYNdn/7HKDJaSpy
eo3WvUl6Z2WVl7Y69Po9aFPXiFY2J73aW47BaxzUnIuf6mKv0buL1I2ivAiuh+YhT86tba4x2y7I
WbDpmJQUVNJYBzT7emmvjVYtUvGI+g6H/EIw4YYsy7vhLXSOmBG6i8EFZWVn2xD8EnTL9YQR1HTK
VTbqFPXQZn1COYkVlP273aPwwG8Lq5qTGVSXTr+1ofrb7kkHyEFjmXgYI3yb6qfS4SFP0EUCnkjI
3Y2xdiYmcS7bOXaGDcIib0lZG2UiPwB0lR7T6lSOr7nSCZF2SUr9KX/4pctucs4jGyQMOcVAKtkE
p+lshMlSlMvIWbvDj0g/dv5l6NcOAAdsOrAQXbVV9db2Oc5dYTFbIDvhBLGJURw4Vcv/dZPJ+ya9
hzDR0w9wIGgmEUt+w3n006YxRTzDEvlBr3l8awTuTFgbQPrrKHfsam8m+aFgp2gzEiuaehtjMaq9
7FhbnG/H/hCbRARYzketSLqagnUFA1Sj/iyZ7+R82SZigA8H1ciUnDEgbAepLemfk3dO8UGOWDOT
bqbsZHt7vrmBwOFZXgKvB8uS8+SFs6k32flVc2iiCE1C8lnE2rIt6s9OE1eBOVukh6q97psJg29p
3TretCysGM9vH4abuJzUmx2kya6Yg191Eiq6oIMCFdMGCAEpufF1XjuHjFB7Lyb5kGTJAjaWT/hA
BnOMso8Gzgad6Sb1SIa7aX0F4vkekrzkdTAo4CfzDlvpsdbjNXxlsiPcNWXmIWyspV631y6VZBg6
HMwoCkCZIZncZ/pFciYz7ltxHfRXgCwXoITnNAnWoR8YIxYdiQ1J8dIbV1WgLUCPbDIRPTUja3tZ
L5B1HEV/p2EaRtG4YrqzaiP34Hib0MWb3XCIFs+6O2IuXhgOeBtXrepobRe7zHkGdOb6CEhhogHY
youXVntqwKEb0Ry5DOCoktyWchVUNyQL8ZWxXwTYwB6F/qw7x9o/9/gohHsejQ5l0borb0xzFdNF
NAi/LdeOq2AXbQ37PUnHvagQC9Hza4Z7yGhL20r2DexrE2+kJPMIpt1CtND77ftu2trebdHMtlyc
v0GxN4Pu2NvvRoW0qjgTQGC6WxDOV970osp8ayXscgVJJVAFuxB12kR+xhlmch49EEmTGneyeLZY
+R0OZbjVHbmL/TuHF1DE+8nAsPZm21ss3tJ45sBILpjHGJsoT04bC8e1SFra9cPFhlSoHiLv7ISX
0W5XXocZiPDyaS3oAgDet8JwHcXrqb310b8IAU0uBTtIY3jdOPmWNxSTGjlKLk0xPnw2VBeQ79wC
TXOMjWm1i02xMeLx1oPCTqAp5lnHYvOSgXyO2l6tLKIqOUdifqMfMvkEIOXew2T1Nzp0dIP+u6+1
B4Y2h0pl27a8FOB6zOxuNMND6kzXmU76NNb3AQCPTSJJPZSAUWioJt6PTMVvLhWwFrgrkG/oCa8m
/bmz9oY6Iv5bNjUGy3oj8N8WzcaqHysXlMq+IRh30q6VfQqqe9VchuxZS7d5mm+kmb5HIS+q1hbH
AR0o1sOFaqgb9RwCk7WlQ/5jVGTHdSTJJGi1clneuxh4vd4iJAwGTJb8lAZHHaFuKOwOmh6sagSd
bPNLgHu7PCPGx8RxC+6vVAd49/lKo+lpSpoKcLqSDp0ayAL+nX2rf9hSJ2LO2c9oQrMcPyZLv4W3
COMPVUtD7roG7L6vWHUL6y2AYhAo7HMZ0EHNqHkdYtSHHSk0rC9uMx2UP5HFG5sLiKTEwF5349oo
uT8Yfhe94y0iE9FKyzDGDsZ9Wt1bcIBL6qVx1Y7VxRqGZR7dzIflouh3kPbWxYzIGXZTpl5jbabR
+wtMx2vN7Q8JTTbI8E9SH0HqbbxkFxNlpOUKzXV33cQZFXmFbNCLyO/I9HOsgd0kLqeP++dM09iC
xLbT61Vof/blcaLKdrOraTK3TgapZjxpRrnuqwt6PHoDK0BFpO3NaaWM5vWGoL/5Q177JkSrA1m8
BYfCZLRO0Pp2qqT9gY+qgDfY5ji3gXDCrb/rJ3aScFpXbUf3V782HFK62+pBM9yTaM7CaLBsug9V
8EBGylJxxDWbjAJFuyk9jRgHfRtTkPlmuEtaQD3qmvTVD1vzriEaUSKSxgwos8D+YBFIVo28rGZ1
omLaUpbWE4CJvLw12MpNAgg7EW6tCAZ7be9J+gMHWgMO/YmVlSSDZ50KYmBgLNpbLzzY2nOuYzzV
3tWQ7039A63LMlWku9KRqEtUjY84rfm4KfNt/6Ai52TO2lJpbEdV7wlegtDDmqnI3lZLzwVvoKcr
J0/XOf+zcIpp/I6byvZgZrS7bAA2WYf7FCZDbPu3UXvVQbA0gw9WoKVr3HMcXpfRxKnKofLGldxr
JwTy+yytN11/07JJ6Hfw6vd8+7p8JyaHmKPnpn4sBM8u3Sf1AyhJeiLdIibTMKuCez9pWAyKZQoG
KREKvWb3E5Qjgs+QEqoi1A1+OSSlkYJv9omj4uNc7pQ0E4kYTIlvqSx72aoXE0ygeagDg61I2xct
AkCyjZiu2CWBIo9T4FDRcBZhujLPCzRUpMpaVzxmo+ovXXsR1kQKkDyAwud04K4iayZF3BakfxdJ
uvYFn2PPnVKDf7G04t7wbgexGuOH1tz3RItY6kYrOJ4a2jboa4BtP1ytvcpCIjQyju7CevK51SAb
8/xNujeSIVWFGDwvLgM0Ey99bKqXxpxWjcObPTyr+NDUxq4c5MoB4RZZ4+eIBBRgHiuIu5v3XBnX
NGf7+cxF1YKni+2sXoGIXsL+WAgAl5luIz6liU4DOxqbTUmXH9recTDsVYKbP0ymsx5BB+XU5WvF
JnbJU24tjlJQ3CQBDUC2Slj2sN8X6N+v+sm5Z5cgbFkjz34kTTnaq85aJ8TidNjhffTLuQQIRqsh
loQnhjGxLEylxE1UzknpOCnFjDsv1+CsHyZksHD8iI6xDxilmA6APZT+Xvcpu5j2kdV4F2VwcUHs
DRPIoBFZIY0TIkrWYZauwxqtJ+nUUdqvbb620mzWuZOsUXcxJP3QKXfZXLKZPL8nUXLVNt4L9kdK
aKK/kn7fZ96N7v0AhX4JJ/8SkLJbCmc/i70nC0MCO/xoZ5w99XUGACtT9tKKoz1gAGK0Qf8G8i52
WRsjbZ348dZFIZyacu/oKV3fYAwuk+9sbSO/p8FhLcmyfO4dlxaHy2mhGkHO42EhOxIqCi938lkR
pJ53alX00VViDg8T9N7EzQnVqBCuenNu5NburFcNiKaTP9Ziuk9JDs2hgrjqaQCNUhvWOSDmqrLi
ox4GF6WgmAjvZzB4T6RPLupS55nM28d1T9xjkNw2Gcul0D+U0322Rr9Cp7juRtAJY3kAyLKqSlJG
k2oZBI95YWxTb+6OSoo2sKd0IqZtnXRojIOVtLNj33fnoq0e67Gm7XRKiGieI2Q8ggmFs8Efo2n9
bgryg6SvFBa00OmkWbaxpeF/Q2zGeqJwbfSevq91azfaFnbE3nOey+y6d35EnndgwQYlMxrr0Q82
IBXX9tAfWE/ekoi/kYVXL4vPqm0vSQjdZEoZ1vKm03uI+TskJUra57tO2lcJib2EQRokkJAgaFIj
Dz8L7S2c6ODK2H2ZCtLeiW4UG6Iedm72MSqXWaAGwDd9aFlMQiN+Sf0ZzTBkGz1wFxHRfA7/ZGw+
1XxyQ/LZwgvgTM9BEvRzIJxDNz1GCPLmA884gBw1EoTk61wvPgNuveogE7GJwYoj347ampnLts7a
XeGIFYEHBF299+n9YHNkcqqNyYBL+c6+IbTdsJ0NNpirYcRKWKSruHKuLSJ1taI+TE2zcgd7a6kA
vFH7SITEknimsyI9A2rQij3pVBpkTtb018rwmuCbpcy0T1qZjyJ5iL2PqHqItfTs+iSPsaQHhqLW
bVb2dBlLYS3ytpi/YBJUX0FRrpvENJj+1suar31KzaOgfZA3wcYda7ggOTraeNd68Y4dZKUmtemT
/hRFJqA8tcnUzdDFezt8YLy1JF6EWxtRn+EjC6JLlEbHqQOiQhqNTmBINzwWIXzAaG7+BCct6tZV
4t3VvXkTJNXOpDWv5jzCnpPRSLqo9k6EyUFJqocOPmBE5FsagpP0OFFTodlRc2tZlAIc+gHWCIOy
KZcbh51OQ1JP8M7PlCKvZvVKU9gtNEs21XBISEwEQrmqCAwRgc+6MdhXXSoOupGsZ55LD+OZJN5m
TsaR9GzJ4RiyGzpft4lPenfn3jto4wFvYGNaRBVShYZJMH0903MYL+ovuo//3EFNMVTgSclxmIij
6RL+hFazmaN3xo0uSCDrus9kat66uH9LvNGimoYLQwYmPYaMyVRigR7su/EdR8iNN3SE0BIsAFEL
PT9BRQgHaB8xzxnoDfqECkNdrF1E/lGepPcqG5tLPo7+JayKB0miLsSP9eDmbPVZdZf2oyLDp/3R
4UJi38TZQk7HuB4S634Mgw+tHB61MPl0ivKRNsTnMIXU3sj/NpWqfFQXRHi4FfVrXBpvqhs4FsyS
XdTr3dqqyH7TmMXt/oej81hu3Nqi6BehCjlMCQIEc6bCBCWpJeSc8fVe8MD1Xtltt5oE7j1nx7xN
tM0A3TbV2trnqy7rjmhIrS7Z3Auabpb+1Gg86/D/60oV/ilKctHrNNoQqu3kpX/L2F7WKDZ0e1AR
sZlWMG7yRH3KtLtARVHnqs4VyeyTAazaAUqSupAioa2K2xAowB9WR6kfB0TVyH9l0pHLliow+P1w
otFHBrc0IPpFSqL6QrLIaSnvIoj1ggpdEJVwIGpkM1aa9hFE08ZM/EuXp5QWF7u2Fr1Q5vTN5QfE
HgyQspFH40SQvLGWpPES0Ifl9+qtVoDvCcZZqUP1V4jGPQjkV2BGdHH7RPtYJaetKOxoHX40DL2r
TEn/IkF4KsPwhk0FpUkyPRUxemZLUk/e6VzlxYcRxRAaUrcvuuiJggeNubHJhSxYJUZw1kz0LEvW
TeePLlqGbY7aAFDcuBGIdeiF5kIu3EEnORvCxkNLW2zibH6jOQvAuw0fcki9dMAWSd8uLrzbkAI9
+qTzltqXOVQXQWodJbYuIh266pgzHVQ7Pxk/SLY/lEUDAiPvYyBJJTS2KIFephEe07a+ahILaSlR
Zz2LxkEeZ0hH2R0x0NTk7ZocceAhT4zJh0hNb4WKs6QjK6aqdW9QYRvAKLjPUFSsaUi5m0spdzQW
61o26XNNv8MI4LjJbVQetyKc/+BCPtVq8oqBGjWlJB69XQchNXtKot0LZb5PBPys9Dn1SU9KDoLP
iaMg7dAVifnLf7MG6UpUGKB0ctaz7NWn4XFogy8yx9EqjYca+NMfhS3VIqWrdJ3ry0ABVbcdctFp
5s5WIulUygERhT4RseMW9dK2MSa24HlJvcZ027SMFBmDDpXZQIHiKYHblSPETDGQalBeE7NaSSV3
rETJXm1uY9jaTBh3QiJ7aBXXeE6VVdAyp8IkCLJ5EITuI0r1Z2VCQMgYeoALQdJY5DBVnomtYf2K
Nk3fu+FU7AsKxKF6t9QM7EKgH7OkjyfNbNMaERnMYHydmNxm2XdzqPOg/6ki5ZUMXtsHDq0DrAkq
BzfRJia9o/qxr5l/52ANhnGkAnqTZdjmTfmsa+2DCuTt2GfXOAFNYdIMMHh1knBJq98I6xEx8By2
NFuOheaEfn41p/TM6eTJUYckiPwwKBmhMF5dInh1cTfmd62gtbN7iCLlsqX/aRK4VmjGbZAvCFRP
gTIdtT7eD7B9Q0zcNmsBWjt7noxrpSROqGdbeix3hU7dIt0njMDlzpgmL12aoq1DHpgrGovWM9Xi
rUGFNrNgbkUbWcBWFim7uKJ5L1PXbaIfAmoWF6iO7HiFgDdBejTWd04yrdyiDoGACEPFMSaGLF7I
3EdLbsGbWfw8ACbqbQ7YlWD3CutNhCKuwQ0AonmmJ+wr6q71/WNuKis1l8lMrFadXm5EBAyi/5t1
ljumNCMrwoYCSy+tcic3yIBSZYCjHgkPWHgCerfsRwU3JTM/X9qfUhZfqYDwq5vMXW0cReMLNtG2
qPry58RDAwa6NvFyl3/Mj9taespZ7lX8po1+S+LQWRTSNR3AYvKV5K+SIENhUj+U8TB1fLUVXANK
zqSgRj2GeBwYoyvASNRTXC/uhI1zSB8EETNB04UnGmsZ+qVtGiZ2ZeUXCrvgYvqMvJKqnhUBwze5
5eqShO2YjjtrCp2kH21JyNjcasQEpKjNaL6Ug5l9mKDqTQETPKNFkQ5BepWoVRNZ7RSCb2kSiFbp
AFZSMKcRClyQ+jQy6eaNTEwhEUsDhzgWtImGkPZH75+oL9xOvy9wU2eSyi5SlqFZNH+LniIK9myF
+5rZvzAzN6Cg2u9+yAZMKB5rUn71/EM7gB2I0j+5wy4Zz8CGMGyVD7vcLrUEeEel4FtKwpukDU4e
xdS4Vcdspq1y5L4nEJ/CUscM6LCO/gJ4oaG86n39IwTNqhgsJoIYOjcgPUiHgBH2JhbKcqZhIiEO
uVQ2SPPXo3FXa74H7m5q91yxwdXaDzRyZVs1RmfHW2wkKYv6Vxe+Zea4jcBYJH925BIB4jK5UKLa
N0DhPWOqmq7ImlyjBDggFdsFobyee47WafrkGFtzix+qJjiI0NQI5wLlHaGaMLz1RgzdF6+X9Lax
MV5VPH7ldMsyx7a7SXlJk/7HCbkTYRmaWDwOWey2sFZydpWGPx3NSsA6M8b7KrcXfQN9GlYC+z3d
RaatYvlaC+p7J98hTMFJtYcPYT3cKiGwRwL2AMR1Xq62nCY7EqpghSz/OQr5y6/Fb6mt3KjQSQEr
UNP2XQWASVPsvNgarads8GF1Aqn4cv03CPJP2u6neISeCgFUw8HnsABZixMqseddk2oEgT1S4WzQ
cI7w/jBQlkSeCeFvKWoOhUW/uc1N6s3zwvqM+7zky1UkO4Udby1OIiXDxrvciB3QWr0yMtqfdUaw
RuqfXR7bozH8xarlZHq1M+FDeNJbHsGssF5dgQK/oo+0J7IaUxxfbQTRTXfAXW+Ulz9OvJYg3FqI
fdTfBNwvNMhveiqWLPVJUBrFT8OAH57fHZRhXwZeRKg6/muMdbPlJWw6MZsC2o6JaI9DiGu1pci0
JAhmy2VNj4l41nsy097l6qnP71kv8qDBUKlYvH816BFzp2sXo5AoTPM4v+ivb8FDWxGI+9KOP7Pg
VBY13F/SdAx1t4dUgbaFAJ4uEre7QWY7ukg2wQ5VDSNdM5BPMbo1p6KSU9L+nU3vKQhK8yuaB4Ja
wAIIbewOSr/xfYd3KU23cfOjqjbqRnTo5OFCaU1PmQ4BhF+zdheox5LSva9+NhnzJj1axiHSw80Q
vEYydiSUuwWd1k4n3k3le4xROeB3OQlDT/fHJ2oHsV/LKQWuVrcN5Bl1Z/pu5tT+QW/lvROZZ42l
Uis8agSDYK9km07YAaDTG+NQx8dCuFF7+gnN6dwmD6YvWw1pCBbQx0Bzfwr1VY/+ivFa0QFQbCL9
qSWnxXNLVTLhlvh8m38CYX/Nm55tDPHIaJjNP2Za2SOGb3Nctf0mVQ5DDnhZPjTkXxkJj/tYoBh6
eA2Ud7dOrv2LIvaiA1HEq0jICRFMNtFb5aPuJAVokQxVe81/1tq2E5zUJKnTlasPNliRHAW/Kkj6
dAmGderilRYbo7gZQuwgDsvNLbbeBjbYXGUo1QQBlrOmKO85j38G6cKXkr3KqE6pth6le47+EZWV
YRynGg74PSV9UBwcuUDafE7lVztuhPrZJV+zAYRgUrV8zKV9mX2JjbquJieC5ZfDN60nIIZFgXhW
8Y3y0TQyj1kfbHXh0mduQSYgOizqmmruGtt/BNj3lXVKPfRIUrvvcXlCtSsRk9Um1z9HddggDaRl
fheCVKT8ohZ8SIDUiVvNpn3FHlBlJ1dpfEcg1DbbLrxb84pXK5iO9Xc+YF85aP2mI+TFl1zKnvz+
rBfPWt5wXRYDjdIJv5QWu20meDFvTwts/16+5cnd1zhZf1h0tjr0GQoTHwWe4vkCJSsgL48mufCk
GHgOLOUM8Ex/Dj+XFvsuEctYLpxxIM/Wt+PiaNSA6Ei+672Yvcn8dEl4TYrfLgFMh7m4aOUpL5Gy
hGSOydt46esjQOAi+dGOSqSKyLXK7rnEw37tG/+Qa0aGp+DiR2IPDn1Iiugx97acovIbh73Cl26x
AFA1TjtEBSVK1ANyqixxNDJdRT6reC9xf/x0XDJUQuVcvafRfAo9iVNrVEbhWUAFRhXRmhenTFmN
HKVzxtobBEy/+bGZrgoIGMYqZGvzi2Y+fznWBgCH7NhDU4sEow6H1urW/Vcw/8sxEIR/0CcIoh0x
Ql0DAkmeAxm4F1oNaUhZjep+ebJQDKyH5dwrXwSwc3AxF6JAp3IinBC4oRuhdMwWR5iHh1bv++lT
Ed4G1DSF+qvMW+QcdeTmhpPjt57MtckU1gRHqdsqKCxQBIZ8HDwgiXmRgr1U3LOOiAT9FE0/cX4g
Lzwb6acYj6IKmfwzgbgbvNDhnWZMGYamX4X62bReQepSO6MDlQ5/Ce+/ssu7u9VtBNHTpZvWHTIk
UQxaFlb2kHipYdfS6TAhdEsYldqVNR0n4xUNHrNSobt5f4+6w0Cjs/aVNh9G6fbBOYk/NJpDfJZu
RzPuE4oZ2amzr4knU93wj4p5rSf+1U/ofdyi2k/7bJ2ouzg89D2vuuoR+mzP0vtQHFsLMpc+MHM9
mVu6Cxc/BH/Zojy5AprJqiemPF6B6OTzKzdD7ogfcfowmv2kHakzb/TzNP0bwm+CRm3uTvJCCovK
EhvxWYg2m0w+8dCLZKqIn2DiemorJqkTqwUF4fzTziYds3h4WPxJlt1XnUd4Gh2dhA4UE4hVvxTA
Tlx2F2Ctfj7QEB8utPJP3NLkY9jzB+6ORbjDxNxTmugAWxmiU+g/egBZjjywE85Z8MrK9zIEW4ax
6bP5FBdu1VAKA27IAW0Fn6H8TX5bnp60/2+jfQJXaj0t5bH0VhoO2PxKCLdziEU4u9XzewAxRdrb
QaarPIivPmt/hJ83678bVjNqUFIa2o564JnpJivI1uzeJ57r0f9Izd9B/BcpXxllOxmbWhO8teWH
ASljXel8SnPQXbQ/zhhs5WYzBmSRvQkyIRCU0Ai6x2OHfn09Ks8EKWet8qfo+UCKR/gPkry5xZSh
mX3uciU3/SErvhmB1pr2NSfvKuQqAqPsJ8Z1DFyyAvetA07nwpurDLeTtfa186jLLmwiCnzu4LB9
UATmSiNSzekj6D+0ng76eVy3dMvE6OUbBTtrMlMvdGjnR87BNYH2MQCmkhtbFQos+MHhZQUGA4Ts
BCbly+g5DZaoOkejqDlJeSrRg6NdSQtvuJF4foa6KIRzTvY3ea+S8tSJpzLUI6yF8m6IPzHPYUru
fK58mvAlvTO1WMSdFqoKTb6BDIjAODl+6JnXULCXXqz4qfpnvb2jzqA1TpGeerM2232FrAVaqOe4
5FCE4xcRLzkBJ2+UHOJac3OLhBbMUcqfxFcDqGMH6V5u7qi9ESnc29RGc7uZqfushlFdtdofH14Y
n1Vk+6pOZR0FIMoHv2906AR4x9K2/JOfXX3rKSrXVttK0mnQL3X5lg3rwHSD7F2dj3XG++dEM+3v
AcchJTnoGVjQy+IgBLCVii2TvixyOXvEz5TGMy8/JIbOgCp3kyRlAcwRBlku1x1SlJY7WEKMFhq7
vj2ZZb2N2z+h/xqDK6VsCKzWKQ6MJupslYZhzUHxkwwmX+oqiWGKqXYl1yZyROsQaW9qR8h/F7pE
4a7mRkKb9tdACPfmlccJDRb9PWm9FZik8TackglAV0Z4beN8XOX9UxSucEBWTsiyjQACJhXS4Zpj
QohE7Ui1JYX0GxEHjsQI9isi4Es/OyNcUn1X87c0fFmw36GmbPR2b5ZvOhCK6OTBujIdgQWMgRBn
LRCMmiJaHwmRFja59JgoTQakj2rE1/GZXrd1Bw0tkVsdcJyH3BpExUT3NnyX39LGVXXYioQbWN4M
hNAnj7KBl29/5+zeT19tuquRx4H3hCpJL9ZJKS+z9m+KiZA5mvr3YotqLsP0Daluh9O7Om1N38Ej
FCz3BDSqML0iIhZCFk57wM5KWj9X6iKEQEUnb7txL6LSj5U9SgRr/MtbyFCBTbZyoNJ8QTzSOGeD
ViMkW7PrkBw0WbakehXYP+FLqYT2Hk1mUJ/IoLYmcS3Xk90pLxRlUehRB7gawaiLBJp24Xnqkt0g
pATBmyTX15+B9JGxv6Kj6NDgDMlfVn/TqLOWjO+YM4pK4QgsuRPIO+pBmo5qeZFIgQp1pgUeixnc
ZN3K/0ZCxDRqI2OircFVqD2vOJ1EnI2KM8ReXD3MruWJ2Uslt+bABENgDufT8IaLYFIdcaYSStuA
0vPsQXvmyjUEsauoc/zU55NggfWucuGD1A+ZeOyc2StOvDamx40XIwcsKjd19ZXEZyk6TTQhDcO2
6z/wKCBWwmsUk3kMJsBCh3UsLEG3R7vSlrm5W7X5UZT/FWj1u/jQgYDWLkKN1cRj0OjQX8mp8P9i
5j4pSV1DdY3yoqCNqscvjg2df1lzhoCznXyeYg3uNb+1tGIXzyhwpg5JrfIy8w+ZpRbJXlg9DOlP
Li+NdYqgwVqLhH3ivSM8dIRpv/ngHVgRYPmoe8mu9K+mFv8PUjfnP1OehuQXH/U6QaM8nwqJM/RD
pbErKtbQl5HYYRqUViWHZRqR32WAyYAlGV5uvmjfAi/U+eij+qmMP1l4M4xvNAV0MFzND3xGNHNX
6amef4OKSaCGeLWj/DNF1Fq2ryDk+uanYOm35oH5MVgLXOFkgt6bHnwD04vb30qegHpdIQLpNLsq
dpiFVnG0nrW13vxRcpp2W0l+b2YuEQsVYXPKjfVIhyTlGCg4JbK35rUWcNU3fBnafuRo9FkRgCyC
bB9NnIvDP2neziRQTIc4OVEzwqwSBjSYR79xyCP7V+Q/JTIWY5a2ifprzp/hj4ZCQha2qfIZWpmr
ZfFBbTcY1px6eazfkHyawk0o1zLbkomgMmvvcf/ZIyhSLRReG8k8TtM5Gte67moTSaE+rVGuiNw5
GjYcK5L4B32SCkdf2FWCPfZ31pAeprqeT11csyOSjEVNhRZ6XVVurDhyYn+ydbwdbAeS9KsHR4Nf
00KFdgrK3bOuE96feeZEGcRb578UQOjcUB19Cc4fWQQwSrjW/JlSglqX/9Rw30vEnflrkakkStdR
D+0V9sew9ET+QEmyTwzHmo+K/uiGvVVexGDvQ2j4L+2Geq4d3nUBvO2ZNhX0sZuHLF0wtV8qqigT
eZw+KsCu9+pf2/GEf4b9v0KxCT8jDs4/BohcJTTVL/aRbglo80wfXNSu4FZ6cD1UBuKnpP/GJYsw
NI2t9S+j/FdrDyXednVg6x1FvQzdm9y/a/MpbD0rBuE9StACPuUr/fIVK9y9d6P/iqOvAmFcTxBa
72qFi+xM9mlydSGSjfFFwa9Wb8WQY92RTJt80gHb7WjDJzcAfdqWS3zW8ZzQ3IsYMOEw5emYCloI
WCuxeq275qaZeMLHz5n7iU9P5KBOjoSXNShkEwhZ/c6K1/t/CcC63AOr7Xy/dVWM5DxPVugm5RVx
KoguHTRzdPKFt7D4EHoXJE1N7mGGUSqn3BQK4i6KaB03Gla9kXOlXtf0uKoXUz31kkMcaJRem+kG
LdZHHa/Vb4LAri8AUBZvEwdk3Eeu33hM4pp8SprD1P5K+OJqbveal2bugKW+lgOQCJ91EQHoVa+i
4D8FhKlUC+jJYpt9GuF3KSU7vfw2gViVxXoABWEXxiVnecEItiorWHUuKOQYtSuYh6oD7/MyMhw7
l96XgkcJ5hdle9x9CT6KmnYbZ7//D21PyXyEKdpY4Gta6wC0OXNJa+a8+TOnJfAuQRHNrh6/VAUz
06kDFSTPzgzDE3t1CGEs/RCAjLLoiPlZyTyruDTCueeYFvbkGICLHeSGmQLF79Ldg2t9P/q7SNuZ
w3r4JxurrvydZapZ24RCSqA5wHNWSx0VcPKi43kb/punfwbCgI5hMqsOsoIodfQQemBghkzlleWp
3DTFxWDDjLV/AVi1GEu2+JqSS9Lch9xrJCSRnq9ccwslhHUNCmUlxBrXCAMWWte+YxWsinU/ojZd
IkgQN2A3q/8U/bcL3rX5rgW0xEEd0bW86kA1hJC4COpNfCk40kEYAb/jBLPm/ii9YJcSXr5uF/Bt
oWJh8+mxC6DahVTIM1f9XfgKxYzw5GLamNED0RP6SHRHtmhm2UMkDBo0P4lB7zRPzsY1nLdJcCzN
V0pNMuMjVXgh3cBI1EZCSZWVeMH9xXNhXuAqO6L00s3kjyulO/XCn6GcohcVupSPoHJEGgMdGqsI
0KDNy4a75hQjHR4HBwcai5XZcN2tqOSGQPDg44pHA1jexsTxS3A5y4ZnUaRNOyoMz4oRzKw9yFQb
US6Wfn5BI7/K7F6Ii7MPh4PTCh/EQsb9JiTTMbfpKOShmck0uOYIDLgn9fAoBIi3fwkoCMZ9gCeb
5kvuGUfSnQlWsbz7iYkLCYv+l6rcy3EzwRNgDFQBrrEsoZ5CKSgO+6DgvUCZtJqOsfnoIEt87HLM
ddUTBY+iM7p9ElxvlxOizj8xceeUDcRrKE20UHYrbAinjpX1hNO17a99CyUjHOk4xqtf5zd4OmHU
PMFiDYGXltwo3BJfsQqnQ2h8xspXqL41888o3KzhWy49cFwiAVYwm1ZHlKqKR5hZtq8/Jfketj4A
kw0NAOCH+NZtqj3JoTgxbKs7q7BkWrTLq5WP2UdLyOloudvkuwUHHpVbAIy+G21D42/8MF4RkJG2
6JZp6dok0U6cFeqlcGJKjIltvcJks5KlPWUyfvqvkF3Mu4zaEvrxnXE3EP8Mi1v7R+yPVXsqYAD9
6leRMQsCkLKEizDICkLhTaC+SK1kbM3Uf3xcm47XSTd/SsGJ59E2hxL1+JVLhMiCWdoP3TMmChIl
jI22rwIh/Gi+kvoSZacxOefzt4rAQYHpokMPwhVwxdhr1XWJr564jWM4IdQu/b5BpwL0oWAzvJTq
zTQZzWpP1nYU0vsTUZ6wub0XlJc+/O6TgLut543unRgpshkgExj+0cWCc6M3DybazRhNlh9MqwGi
MaQvMo8ercK0nv2p474SD2HKp2V9VBNZayaa+l2WnMXyvSlKJxtOqOhFkxtjG/HOFYPXmPLBGC5J
vKHi0kklvPr+K+dHsNKTEB2XzUfdmv0WzCxNb5OEgUY7q/9iqUDBeRV7HO4i/qF9phsrv+SNOyQw
FOI2ow4o4Doa5esgXdjnyuQS4eQCRrd1Nij5pPiumTgGMaBWS0+X9ZBHD6tWrv8UTOHcybMjcCSW
mDs6eAGKyyuFxIxXwSmDNDOr/uTBQZwms4HTWAQE0zgi/9viAIozu1RJlBs9okvrjD8bG0Kwjkp0
wckbQ5MIb+v/f8s7vH+dAtMncV1wi1HAZp1KaLJGu9Le2ormPhy/MpzqfdmhCOe6QenXoO5+9uNj
UgbXSmUUWHaiObGKTsL/J/bfmvbIjKuOchXpG/MS2Fj9ZvBPqwsUSY+kAnp0Xnc1R1e1m/VonZbl
JksAKtBbNH6xLsMjniYvCasfPcq+/Pqgpfd0POrAzDXnH9PiB/oVTf2N2glOzzXVfco81Hig3b3o
EKqVB38EZDI24IgOgM+O/nyZZb5KcjPAPfy91P+p/4zpLOkuFbhNhoeBT+XX+tWm2NbTZEP9XTld
Gf4UwBb1Qe5hk/C0b/QeGv+s156kDLimnTaXtzJ/daNLERJRB2COdeJZJW1Sc/1Al0QD4BQpa27E
kRKouOH6qyMctZzlkx3nX228XwaRMGNeH6RVLu+G+DPOSdBAl8w5pu4m9SWBeS9qtx0/XsPYpqlb
ESXcNkfCaxYAgofxvW23mmJb2gF+yO+/zfSSE7FKkkMW3xPzLJUvyDvEsqq+pMRyeJAKLDZ8BXsr
u9T9Taamu3eXCupUccz+AsCtmHs+Yj8iV+NWI3wNMb/O7c4QL4J46rn1Ef/A3ZigdXLyM0gYKlCL
oR4PyuMQVI4e93bYnfXmlACyS8056o5TxFEK0JDFP+JyJh3Ajtp2uWNXbUSU8VY3mWYQfOTYpOdn
rn3IWgnolqDpJO4geZPiBB7xB6ISzdhHMG9NNHFYKiAO9wEmWAISTFccXm13xHO/anJImPeyQETI
qadqfLVXQbkQ8oKAD5pCvej9lcTagClBlu/qe6U95+FL9ldy5fTsMMUtTB8LMUuMKuenGpBU44TF
dyT5HvVvsMtv1fgK89vg33SZuYQFcttW94kkasKTrY6eZizJ1MRjbljNPcswJLWAghgV1HDxAbRz
Z+4gMtEW0B0G+mpeE2kvTMeBzFjr2aiqW3bntm4Afxn6/8UmsIvkpvlvKirHVgP3Av5HEX+IFcp5
zMGR5tKOcVn6KquzWaCDJIOX8bBSDVsmElkiisCDF8b2lPI5cHakF2O4xdJ6Ei+Rei6lQ0c0cE5t
dI293ckUJI0U5bV2rHygjCZTp+qrdf9LPEQG6MtI06EOV4F0Sh59qXyTMR9W1FSGh5zZOiS6oG6i
leo/dM0xZ7tBB9lE7xanzjRdtfwfHnXCTmbkbrCjqOplWsQUiMEQcfkrK1zZ3PjMSJzPDdfG4t45
5dI3GQ14L4PuUFfH/t8sTUQxzTu1JPBi8f6++DteQxJCQ/qDjm4iRy2B5xsPvAmSHX2gT+H517hv
/Cdt4yJfELdFqK/a+K9cjije8jr+zYpPPlR44Tz4bIHhkm5jLloCwsaL7CD/TgWMLDcR+lEFbacI
2fwkgQyPPWwXFAPOJZCHncEbpoKmXQuLw4fjCj+U8MWTSSCVMcGvulLlWfpNALCs5X1VbUReugbf
akHREUV4GCBjCrqSBQo9zP4vg4gP4KFltkIfdYKucY0amzZ53KCQ8oQkdH3lKQPr09Mof5RGX0ec
0uAbI1DE8MXbRqqFov7BOVTZ3syROiDS4E3dA1xZ8SZtP9CNsK+NsZuD+xW7ydhZ0CF40xIZtTbg
avosFNcQbwZ/kKULzjp3HeA0OUgpN2HvwD3Ir7Bp95b1KaXPOhEB2GK3oT56OoXhuWTfFjIS0pk3
QrNzavEc0cU9lr8dggFprRjbuEAdj5IBZSFNuLYwv2L9FY80Ub5btZtnu6B5tTHjY3ENW0DYZLfk
CMXlpwg9kVfAAm17aLEcxtqhNnZlGUEr3eukxODOwiLeDbjj+KWED7zUpgjJfmqEZG2I53JGP3VD
GmDVuF4vvuZ2y54hX5T/J96DGD1GjiZTZ/8YHbWcNnCCJqHVlNgv0ltW3rfIeMmgcZMESsSfeXCM
+E0MTha2m6r6ree9zycATuDvyRfg39JNDh6NCC3mT0C4wp5834viW4hPLuvfDfgZH7mL/jLRKiIj
xk7JBUv2uJh8CsFVrk5q9TLHazK5pbkdTnF2ZIEhImSI3Jn7qfjL0VIVyRY/IyjnkK3l+ZqRE6l2
joiDR4aS3EFvpY0nP9GdKbo365u2uKmjk0ks+86oQBU0AM9ILYv+K0OREuR3oYJmBorWz9BUQJU9
FMcuH38nVDXjlUQFedyq3WPoPum6DcIvQsP81FNAroPqOWjkIlHBy0XhaGqz1dXLqD9EgiBE66tI
MCbckoxhYnS0Cfgaz4utvtMBurLqP+KmV6X5TMtToiKb2Srjv8z3FnOKNulrKfKm8dfCe5chCOV3
wG+jnfLRZ+FAZJTsZLzSSfCN8iJjjKCgtdow/goWwu/hpqRI3nMvxv2jNNs8/EYJGxm3ZFlvNgQW
+OppZLDmA47jv7r/Rl9F/PiCcwbZkZLhFahRaLjlyP6NxxS/aJ+ec/MhDlefzzZDyK8ix3fQssLu
wPCQ0za4eGD8yLG0Yws1F4Mp1zYaOFv+bFlNQ6wPfd7aAnEgYXqJUPpLDXFC76Zoy5kzkZU2bFDc
d/HNCPZY/6LyWzB+NEhsBINQ/SrHdRNtwsiuIluNPVm9TzODY4t+4KFGWH7d7qOMQdQvIzriFmWJ
uNxsnYMDYgiuVcDWs52Uf0qCxwo1KwA4+hEWxC69N+Gx7zhCyCn072AYqlHRvHjLUOeU2L/cLPJw
O47NpW/9tZWfJl3Buv+HFmrTDCUqrobsOMuruS57oP45uZmLTL35VBe/1KdSLbAtzQEJ8LWvcof/
q7tXSfSQSipsxCoLWbOaGMAVBpiEKSrjp2lF8d7+RuMhr90MdU3/ESQfAyNHFV0EAxZ1JPOeAkqA
x5DduZQ+6pscQAq/mnsao0k+GDovKTsnl5/auYJ46MZPQSg8rgCGeZFDpd2wNJMyUvu/MiiSYbfK
SZ95vr1aJ5PCnb6j2ZNDRvz5k0wVAd5+GL9V/RmSZTn5n0KMXcQ4C8LBHF81c+y0iXqHnlESqyPc
Iup9LvZgpJPqNfxBlJ9o+OmJLJGZXdNhP6gfWbyVpnef/JFGPQbSOkYivaw1djdgC0I5Zr4KhJTV
eTFiZ3/NR5WPdo0CDAJL7u4K6pCSR5ClK42cWT+q+mlSdonxnqUQCx6abuQKyhOMllbZNl/j3mCI
XdPMa6Arn3kvTQzTwiuHJTW47WfTmXle9bynh8XEebMVDMwFoAJvSf1QDUC4rzklAsL/U7KDqO1V
hAlYontUhOETX5gyvmRln6fMojwCkbMs03XtqeFR48VIdNdcvs5/SnFoFjyu2eOkTMObghVMZnAZ
mXASiMUpuI3VvUw0BtgvkySqYrNI7xt27m6HxAQDMM3Xqy7YjcqnNBiIjdf6t4iwmZyVdjrHGBiL
9D3Mv2PrqhU79T1obat+WwoySJdUcdMCB0gZemdEhjKfJ4NlPdLTIKwC/Sa226Gp0GmlXNBsxr68
H/pw1/fAxZy1HZ2kCBIXdf3iWWyDbt2J/3F0HjuOI0sU/SIC9GYrUaS8rVKZDVGuk977r5/DAd5i
gNemWiIzI+Lee2I7aZ6UXIPiWeC3nPSbQS4gxvWv5pssP7CbnExGo6/Vb1XdKrRxrH9IsP/m0oW+
McOpLZFZa37Y0I3mDYxb0TDxITVcnO7eDIe6ObfmIXbeYTBZn214S2fZry02xuDjArM0tG43ZJ49
9QAQD7N8VPrfSroX8SZSj3ysOLC7ySf1saq/pEX/6PHOMvhjtMmyXtAiOiqJa1c/WbAxByoc8SeN
m0H/ZXicBp4BxEFT6LnocELlp6yclYnlpmMAob8n6roKmSu8plwR2M89QgTKSc+Bgr1OGh6a8mlJ
bz2YhVTc7eZKVIxBpNG/1COon2diWQw4aSC67YizQRkgNZCEE44r+JOxCS5nIAhBcinal9U8cvZs
sOC6T07gwQbS42mw16p/pDpN+dueXPD4HikvtfMUFmUT2uOb/B1Z7Qm3rH/2JcZU52XZmyqpn5Fa
+mZ6mwjbtbhyQ34UTS3W7J1DLhvW5WJXRMd0YhI9riz8AsaerL62wXbhQ0G+nN8nZpkNvsWO6rU4
5qPHqgXM1BcVroy11es9zH5O8IOVHEL9jG5Eju+7SkpeNWRiw3Zn5UoHaOqnojsNoTtm+6R0JXMj
yP/KB/KGevHZMMhM7NfQeNjdP8AOpXUd2clMaIchfXbkSq5jXuPNVFM+X7uK34PSCuGnZ1eLgim4
2ubhseI9b7LMDdW7jrd8joflIirD7dQ+8vaBX91V82NV7Vo2h7CQnNHEp52+ipCuZpWy+Lh18YZk
1r0fbwzx7dlNrHumnriihg9TxbX3BoZqXT2QmJE0kDAj7rBiTbLMnqv1Ejlvt5iedIWp5L0vHspn
ltzbrl+3b+zfGmQ+1cNcfSg2d2s3sl052SgOVnZ3xmUfRQ8cRAX/XkY56OP4e+2HQW8W8qo1GLUT
Eq0q7vIU8lHuaGxKB2nGD3aUHT+vLh22+Ug8gm4XKG5uHdK2vYItcyMmRpGwrmzc2U8t2ZpVoyIM
+8S1K52B1OwtvvzpWVsCq/WdPLOcUvZ4SQ2leVV2m+i1t/tHX/AKMg+YUdfisxrvYM8F/R/sh6bu
3S7CN8j+U+0kzTejAzCW3eXuNo7Irwcj/U6AnqTjX2Fck5I7mlFS7dkYaFrQY5usRhDtr0n4EUzv
LRZ2DqT3KPyrdUym0BYrr2zc2RndqnR8idKPTTD6w16uSmK+yabPKFxkhB1KQTL1BRYbArEo3ln/
IqBOPsMIT6yuAym74T6iOZawzOIPG8u1idumNt4m2B09zl7H+Rvz/YyKYQe/g/yuqtNG6LFrdh80
ylOpkzHEXgIhKsSLoTOESiPO1XgvGZv+1czWE1nucE9KiKFtmbpc7iUUOxy/CtN8+7tm3/v8zbje
6H8VHBXjhoEf/VOi7HPzWFEejsbrkBwmaTvyBakTdDAFBaQwgHg+ZyO5JTljcDbxWDzVtFI70ntv
g8zgqaWgtSBBPXTtVCJX1TdpPoE0WtNUEyzhFMxDzwTfAlNJqli+sun5DBaztL6J5YVfB66RgNhV
ZuxTWH8ZZRZTBOhGjckVMnw31mVMz7pRc86yU09sM4oxU/2aLDgojN9bHHPZSS1XFpXXhBsWa0Ll
84Dr8dmQd4Le30hMmnIICtWKmU9jfiqvUfyDr1uSN7GxlsW7Vn9U8Z8ewQ89NygejAbV9llWe6dm
V9CLyo1MwL896OOVLxmqgu6cF9rJgF7vrNk6Bb4DiyfT4fq31LYaHwqGEcNTnS1g1UDCLLjtwWHB
PZQPgXHC8Qyj1G1xQ3HaM19YLBf4/jlfSt6DdMR60D+JqLC17JGYs2f2jluP7atqfhNm82aDRJJ9
nsRa0u86Pmi9aFeT1LnTiJWNX5urOuo/fx3z8igLMFUX7xZmhlzqrpVdrgsZWScAbzWihsu+rj6y
+j2W2CrcPsln19FHkBvcWbhNrVtvfXQRKU5mUlr/mJjHwjHFS6v4M3YBJT53zT8Rz5sGU51KYYBL
cBTTVot1vNjhtZL3jM02ksPgMKRbb9YSoIoSY6JOeZYYn0m264prXZ8E0YMo4raL89eU+L9DAK9S
PCm4pvgftWwDeZkBGFiKhRqrmsyVFnszoxb9OarhOl08YkDlwoAZX6uudNgqXb+rQq9Cd5OTW46P
tIeGRCzMm4N/0wiw+MuBCIdUiGLbHNs+cdPmkVW0Y5yKtuGNwouZ2Q5RuRqQG0k8wExKXLbJcrFj
V4tNdCyEIcJ/Q1DimCEEI7YWB2I/n+Yx2NgmrhUmGHHLGUaPQ7ZpDcl3xVkMks78cqrEn/TfyGSv
F5dXCD5Kn7x6Qiox2doN1FxxSVfmqHz6FOFaJOVPdIoR6ghHwSQHy8KXrRo3DM2wzhYnYmSbGHtX
Pr4Vub6d4/sYoatycST4fwgYYK4mOqYaa1Uhmp8sltjuBT7oBZvZXtfYcq+n+FubbyWAeVA3yQq5
ImbRdjjsJsdrlmD+q5j+OvtGwIqE5S2oOQdRbuGT6fnNkT6k4Cuzj7AW1+P02ge3VPnQq48acB7d
wXzO83MYf6rqrQQdL3jham69aUSCRFyhHIFSADZ4gEM7MzOs1Iwr943c9DpWXuT0obefc/yuOKcG
GW2ynzJuHSTPGKnbqII1a7yIhDCnVjkfQ+4tERAWMhm5zLN9zsbKD5l6Rc1pyeCXMi6u+i+J7ce0
uGTD+ACE+McpqRkVDhy6aogJq1q5yDUO5tuQdqthWG4w0B4gOpP2EtrlIahxAL7HmOXZeHOZpXAd
hvwJ1AZ9Fm9TZoY9ObGWwAo0ZShjqmcSvygNDbjI8oUOT5lcv9Nzz6jFZgQtj66wDuB71CY753T6
lkrfBhhge/wnpvXT10hkTSs4sbVjMVQIt9W/FtCcxVMBqoyLmoXoWgTCqtpUXb2VVS5VjIpjT1ET
BVgzt0Z9GmK9wsXxUOqfGMpx2hRuXb9VrfCj8m5Le6PdDuM+yMtLBFy75VuREacqjea1nzYBbOGo
/iyWH335MJpuMzkmd0GOFm46OFaXtgpwC5RkR92XqsEX0QKFbft/mRafG0P5k3AzhUCcMaisO2aX
kv2imZcqtcDRcMHADDG0FuPpSJa6c1PcCExNTYcYnce1F7ak7xA+YsBRavRLMmJVLjVTiD99pxsH
FeUAS2qg3wLr3e6PesxxO/h6kx6qd5XaZkZILgi+tpaxFsmn1f8f1tom3JwRRRgnOxbCvtHcEsyO
lUDNpnIbpBAweLOegQOwG4AH4pElXBDbjGmaaaMXzjMTRYo/ZM1joyy94U03r9HAvlImYCjsyeA7
eGj6bJ3pP0XxO8sJ6f8ZBqFXoyw35TduxrMUv4e4z6UPm5KO+qy2vQ6PL/7PSGAsQhTdKTWP2aFs
QQJpe7l1JUM9yeJLRq8ucanIa4Z011IzLiwkeOZIdTQier7vBOcldrxZgbecHI0QZD1DTxlPoE1s
xyp+rHLyuvEfmJmEcESNQY1xDLq+9WeG2lnS/V7eszj4kOQWgauByl3jy17oYIADqMnsGmLleFfM
H62AHsCwKtqRf2nab7aIQe4cker3gFs0Rofj8IjVBcO6ajWGb4abiq1AuAvJ/ri8BO1tDn+s6UqB
rEpvsU2QiBGIjSsm7V/LCtqD/FokMbAxai1YueyaFEwAguyYDS+OmhDMozTHiKK6BU9Tw5egRO+V
zXUyLYZljLI2tFAvTr8xP4vu3pc3vQLex785XdvYAYjIrVqLODxebR3FnHmkqykbVo4Ozjt2gjjX
XA1F1BfBqy0BDVRdmfNbsnvY/8MqZrgFRyVErODISlhYAIkq3CXKLjRMsMfPMcB8BqUT1Qo55lfn
Wa/IIxRW4xlEJD9ti79pit2Myd+YPByT7nPg03rgfq35ryrY6vJVng5ZvR//ZSD77ElaV9hFll4W
lU1pruVXjvvD0J1jkeNBv84zlg50tQBLzZmmKe63CoGhnsHfGDE1aFkw+KsbFTBiggMHS9V5G/hp
f4oSXXrhlqVUrINXM9TSsxFMnAtCkjCUZVgrQXgqleeNZfd+olBP+eGcwRnETdlsphL5hHjAQhLp
jS32twxroJCLnaW+Rlj3WX7uLn9KxjClaMkxxY8WSqDwq/Y0dXvJZp60y15z6a0T30vGgP9VGLq0
TR3sM5hZDWiY+UWKPKycAu1H4xG4kdOxy7sV4Z0cM8CeEYN6ZhZgtTRAVypRjgk7UiHJN8KdpwC3
CrsRuGFog+h4c1Gd52QRdOGZNpPs4YbyQmL3KdmDybG/JpqAtu92rZOSVGfWpDCMDdMd75Q0YUYk
1HUVRedjukx5NMRjrg5McSfdT2wg/qREl8F41F4ILYWal6sbFnxWhDySXTpuzPSapkdLHGkgBIgz
ZHSC4sLe4pxAZxq6D5HaeDKZYY4u2yasFrDmS1f6MF+MxIfYRGxkQoApt5PqqezfVJ8SSfeHWl0K
dV2S7cnZVhnECdyeB1doN+OK+Obv6Zv4Q0Z9FbI3IrSgAZN7wZnhlNTg2ndBirRsL2a3q/NHiydg
/GuoteuKy6h5m1iiSrdYxm5qMIcrf3om7GM9c1u067AtTilCfsOBLVv/40Un7WOWL02DTqH6Klta
6aaZ0OmcFXPo63rkVvXs41cn3aCNEg6Zp0oLlMRvU9x7RX0TKSqS2JWVTHFJNi96ZHLgjwaVw0Wo
xPYHrpKRqQ5Z1/YuIzvr5YfEB6jygbELtEEZzxgXv5b9vxnEbQMjnMS7a0A6HDet8agw+bf205Zr
yu9rIo5tdLKoA1XJocA+htrFaa+GhbwiH5z8OVqpO9FJm+UHO7f8Wd51AeFWkpBVAV4xFd4CXhnT
U6bdau1fiCwhKc8yxJw97B0ij0b2pXcZM7gcA/dJCf0Ae4hGJ8avaNSVKNnQcCcDlraUS2dbvqWJ
VxDfjt6KZNshsLQpRt7tFJd7pnRKcC3wQ6TEqSTr1+GQmGgm6+ZRd54GWpgECDBzHDeQxUA4sj/I
6xrBhtzkUbAYV7mO0SmcPzANRM4yUW+NeqUDLBeWx6769266CeNcUYXDkffmfAuPhTCTZpDQw6q6
OPQCcuvZS2C8zcw4Ol48ZupkqYUKlmMjma2He7OHRBAxBQ9yimOyW7jMFBXLByxr9R+7b7x4sElv
+kq5i0LUeSH2cnQNh58E179asutpiH3bQEGQ3loOcoVIqymWLCdWgIVBjfLRxRc5pfD1SJrt+ug8
B3e7flgJFhUWCPOIKMWFgRnkZByetLMtEve30Jc5Etx0LB5/keqm8y4I3szh1OdYhzAEGctWK5zq
sX6X3h3HdB3xEZuMPXhXdLZSM7l36IiJba4rBL8clSLcZtbegrxbKOpBSAjYBo0F73Z8s5WXBGQD
JB2vlWZvwg6aNoC7aoUZMpBJDHgWg1lFq/0qrpHYfm0aIVL6KwvTAt910pJB5QNn7UtLmIE7Cc/t
BtiOiUfV/NBB+ETjLjD3VfA2jge9kv7Qzx95kyNFm+TsuUQKey3LhSs4Cho72Zp2wPkCAazABi/x
j1bJa8u7MPlVoo8OCW20pl037PN6oAntPSuT/V5Fl6CWj8hdDAwGy7Lwigwqd5c1n7EUEX5y3DS6
lo4NcdCwsKYzoVLMfmurzm55esvPhtnAqOR4lUumY/OrbNN4yyyYBok4ow2ryVeHsaYkwpPhgtFz
6g2sGGmA4610/uz+FI8dKiEhNiVEwnE2mDu/IsZwgRIeWw1fmWDAF0D/rfvT3E44S4DyMxHvCFYI
w1zrwGkCh5tKG5vDYP7fre66kl5MBKZr0Q92XetJeY25nhxNMzZ+hf/EVMmpc/P26LyUXYnevOdw
k8gHjDu7A/Gg6GAJSHSM/BizuUr12i/np8mcl3JZvMzYYhxtAIEL65oSEXtjzBxfU0nB8aSlWrPH
AONajcnOaZhI0O2q1sIvvcxGXqMZVHdobYQRrFXy32rv1vLDGMONE9u08s+Rx19lOth3X4nM0Wb+
QWAA1hGd8qQjv49ak+XDP0JwjNOa4BEGmVuOJuucUuIn1uQJU/s0SLSyUb60H1LBTJYVzURNMw6P
BMd9IOBjkvRpR+aPII41DP+Rzatt7WjHqM6RXQmuBHzMhOHWVstR1NTvEp60mmh4F+yt7pt7S2B+
KQgwpHnsOpb8jNC/AKORqrA2c4DJS3oEDVqMXt7yWVtnSvVGsjab2p/KhO4/FtAMCuJJ2XrAFJlE
gSu1X5MMaEPXjoK3M7cX97DYpRw0hZHRGRJ64JGtKnbQtMzn0SpirvOeh6aoyYiLXcsMfWi/su6a
6Pmlm6V1zOVnEfp2sFkZ9XTOzecCWZCdY4qPYJgDQrvd2k4xurUJvCeHBRM6Vg/hhGcTdcOqfviF
t67QdvL82RcEOplP1ZnXsnfMKaZXggbIOvlCM96wFBcfLyNLkshJ7Rzs7CCDMDMrx+/S6FL1zNoy
NpTXk7rqgdZaXyHyqCCLmTHAirW1BraWPT5slSq8hFC602/N/NjjqBiznRZ3rs2rLM9bgW97Kk4S
1hGH4Z0Kyjkffko69wmPjdKT9AYQzmXOv13fdOoF/p431wR82cRgQXyuU/DXxaOF9R4sH+/IX5Hg
TDfYrBZMHfbxc4khPZemFauf9rGcuTpFZq5m+3RmuoJXFP9U0b3yMewapoYLTt3BXaApwpeyY4La
K8mwzMtqJhKzUDk7tmgrx6oOL2zjoh7EAAyp02R/ujIw/TVYz9rX15QuWl3ivGp6z6xxWxIQ0TE1
Fgi3ans3uR4dhWa3p7uvQnaVDtJadP+yKZ1WdddfojDZzHDkHNmhhfPhFrlOk7l0Fr6kUSXRiQbo
RdRWfYc8FlJJGq8B0cKg4RSN7N5VKu1I//+ShEzrbcgOpw46NUWU62B+yDvW7NCmSkQKMi2HywK9
Fq4bC9NIq9mupMFtJ3AFeKmDca1p0k6i8+04QJ7a4Heq8z3QpAY8y7Gu/JvRxrg7UFv1ta0aLpo5
4Zu1TIS70GgPtOQ9NspnSJOpIOy2mcrMovdaojg4L1d9/2fB8JsrCuewghbBXF+YF4Ul2yO27xSj
DhRnb0lmM8fzNDGgfVI/KH6b7bvC3Bjxi8VYX2qoCKdfI4LOq/1MFb6PL8MGR9NBvdbik4OrWbLS
19EcPybphLFvVPE+2unGLKBI9n4ul0+2imBrHwaSjLr4KaaELTvO4o9187J8Ma2XtjAg4zTAsQsB
CQPGT3tz6lfLPllagX3r06mzVTmSORSwulv7VrbDzcDsHXBlN9zDGl677tngsWIhSgLvOnsdLOsQ
CWebaQ22AE61bLqEkvM7VRH0PKzJY3OUa9YFNo/OIazJDiaMsEG1klUDu6S6RKkeRc/WJ8vYR621
HeIAJR1nQwU+jk0PhHdx5rck9SLaHv0XXuu6iGldF1MD1yMsan3Z55i9q9p7wnRKTb47i1F7bPz1
OSXWqAC2QewUhPqiZptM4SpswzWsJvqHi8Jz33XAF0h3FOJrxswbiG5CoanJl4NGCsu7mhO5kQwX
xwh5/jz/YVY+Vg5e39/asX9YUYaFi6UtyuDqiIlIBei1zqZguDYRYRsaHNUk0MyODU5sA7Jqvuut
hNtX4+XRGFMUQ35P2ZyjBpRrynrqh2fJUVn1nMEXZEwZ+S3UHmDlK+dYGlQu9atDOiimewkPWocx
hoUAhc78+SMmHq6JgBUk9MGo31EnkMNOjrWo2ou/aMD1/DdV37UOVlVcswQz8EAUmPN6WY1RTKCq
O/AgLANSmNSNlgfrnnY/pvMFolFF9mZQtYcEH2PGQAWn2+1RazPyaib3cpCB9Qyi7YyaHS7iLw9G
w3dWg/WTI/k1IBTQqTJk9QFjr76Nc/DYlXWco3gPs9AdsHRJk4GubReXrGH5R8BRGeOp10nsCQfM
GVeJI3pPWSy2mHLQ2bW/RutWJEYrp97Mhf3Rs3mNcZblU/mtB5DiWAZ6c/YLE9Y0HlXHuI1sIqwZ
/M4WriAeRpWg7BjeG9R1fiPP5bczKruohQXOc81ElsD83oZAVLdAzuV3nb6wUd0Bt7dRvYd9Djvn
UbOLpCFqWBJEqtoe9qW1KvPv2SDVyniX/WSk3aRNWDaeSXbByiDs2/uYBKKCPDRmlVeTiZazejcZ
MS1rtJEQtkv1kE63QLSHRleQVuSTRjyDdWHrzDgFabaNcvR8ZfzU+naf2RoQjM4NiLFm5MeMeymr
SIH4UhnQsB/xn4SqmMgSNw9E9Kzf2MOh4T2rDExe2JFUEjEDY8co0beDyHd1j39em/wMyyR7YzYJ
9Z6JpVG1I79kK1lQV59Tb72l5oRJ66dgAqkAr7UClvG1H1mhnWID+ZnDKnXae9zrrobq3bEI0WHG
DdBtFTGgqGRYCENxXlzxCZC9goEDyLo7xA8W4bzYBk1yi5rYKi6X6XqwtYNqd95UH+riOqrdsnfk
N1aV7Ug9W8v3Me6uCjVPPlsUda1fO+auguKtp9VrGw70FW9k98CvphuLqqWoqo2i97uJ4sRpA8hp
z8VqJlEVsnx1pVLd9cTWklLsBnM66LLtszrRr5auB2Yd5TxbYtghYPN2oJFH4hCDWc8T+Z1uC1eK
7MUYC+UheonEU2TKxXCwATPTaye2LN1SvAAV9WE23QOZVTlkqMi57hwJ3Bln18SBFpP6ywP1qRKz
RZ+IumoXo5epOlnRYPbypPCC/5mhxoailxe993V2rw1BcXXm4hIz2NLrjc0rVkpfXXbVzRhwNCqV
rZ6HCDAIycBJPlcN48A6+zcms1fSLLVKcHDCyLfT/DLU+b4CzsBiUY5TLHZgjvL6Hccp3UB758OP
8UjpmOb6br7rxbHXKUHsCO2aokqCQmY31Iq5c25FcAqs5LKsK01H+jYJHiVhV9SeOKn9kc3UcTD7
qRp7OqZVJ5E9VbH2IgKjRhssMxBQuEkIwVuyegI4WzQvOoWE8xpHxEcDEwsRuxxKmp6aH/MXMcdW
o/VADr/BtoWEuB6r4jKQ1BQAefKAjQ2ohoGONEBRbKFu7EzEg7Ic8QqS36ddly2ZlSWFnzd7Gz9r
SsiqhJllkHYH8gHp2A/g0pgWPJb8LaRBjeqEq55REfdTXiYHm81UVi1OFJI46oJzRNhF7/NNGKFX
SWKrTNa2actNSV0ObB+7bnNvA+m1Jn3bogqMBKBnRiVTxlkcdBuE/qFnFsJ2PTVTNgH8FDkfeIdR
ZTca/w9rwdaWlm5DnbkKi7JL9h2ZJqQmfihTJ0r2NFt2OGD95DNIFN4RcnclPnKbMKr+E1SfffsR
xG8KE4dcyK4DiiEHLuUUWyojPwrmN8dkv1W4rBTMXEHU29C+a0BhIWr+IL9kuZvI+PzgE/Y6G2Nn
isPAvM6GxIiA1TQG8B8cHItXxJoYcuXguDRgxM7gdQxeg158tA2e3wxfY1bzKmB1hg0RAP+oMVZg
N9jqM0b2lFKMvI4epwfDdH41/TspqKqF9GAj52lQRn/QRsLpymai9B9D6UVyWEzRtqc2+NdNv1nk
tlyOsVjqI+VgOew1DT8b4zWenY2Q/wbzjy25d5n+YpnXN9U/zRzWApvEmMrMY7V9ZdPnpPUGBJ+r
kTSRmRNk/FNV7abCJh8zlGPayYQjghivhIYL1Q3IXocvroFAjN5H9EevAGtiTarnLc3Qixk6BMKI
7jIlbpyUTj5wkwZohT3M7xZ2p57QaKdEp4kkTBmOfigx2Kz0vaK1uzINDwa66li/6s25G1F+ZMaA
QaCTyEZGJe5gQhoiY3UmgbdVZAnrhnODFQhnm3AlpTiOhm2m90eBdmwnZBYigrOqTZgoZ0dKsLPw
eigyltEu5zelzaZO6695GncWkxW7r3xzxpNmdVwXfNoTuxUAIQBEP0599bTsdB/b802ozNCsaKcT
Ay+gMPcy88o5OvT4puVpdlUTJIOZ+LCY/XF8E/b0QtHHhFTeJA7EWg0rhF7AgYiMHP9CSgLd3juw
ZmTC74IIZhewP6OowSyODIIErlTEWQzJaqIAvm/uk3nu6JnTntcnyP81kNNXRazdBCJfx/KShkln
Old+XsrXBItD56jrMfmJxCsquW9JxCUgOzZVjft30R5gzfQmNDntUPOrpYboKDgxZM5Di+Sic0YM
mHyHEcpKqGApT85NGb3w0p+nOXyzjYR7QjXz9ag8FabyavVk2LS1CuCrGKJKNKoMs5ZU/RYs/bHp
34D3/k2lD4PbCzH5he0HnSDVq1hR6BMswmZ6GUJKbc3EEZODMiJTS8oohXgfW4dC+anEruZu5Jk7
GJP9omRiWwOIzkY+gWWdIV1CMM+H3hl/24SBPfG2hP0sIXspFcEpCcJ3om6xjc+2jPwCZXgqSLaO
CEvKalmJ01jcRvj5wrj6zUf2d5o0XWmTehO5A5khdR9Sj3D82MDkFPPfwPhImsQpgItQQzpg4+xD
VhaKJy010DhDf2DLJVOarFVQ821Hd4qXwMAfHMu/BoYvIctELSuiHfBXde06yrW/TGFz1ex8jRKN
NBbYOgH74mVs32SytRE8oGDaKxX1rsxlX8JuQdk8hrypVWU82Q7yionzFrRkc8xsObQjaHosBy+6
qxXDwkP4azXXolCVWNyDRLZSZOZWKiODnOFmEGq+LCmnkfM4msBEDtY/Nj1zKPOHGUQgdGRnYBkf
gpnAiLGPbfU6PvF+krwxK+6Vw3wpnHYx8qtDiDeL873QUebaGq05W7esB2PJMA6tapcpbOcjYzoN
9Nah9aPmw7PmuMkklYKLFb+pZj3TCoMj9XWRiIX1ggBWHTRxz+Gc5KK/prO+sZvwXQB1tIv0wGr5
e49iIE/pTqp52pYdEBV+GS155Y95NNZXNY+nsLYYCJVrIPubYuBVbeV1AY9PHafNgPqvLgEhy37T
QxrXsdzngCKqFHuK5vy1qRHhWe2A7Vh31hBGZNqUIHvWHDesI8BQHs1HPQHrx2dYCJnlX/mmHJxT
R1ZMnvuXkMJ7nshNJeB/SiB5hccrs7NGQW6hnf0kKynYmX4rpuzJ2rPVqeAUQf4g5YEwG/xyai2/
xfWNoJmTmLtyKPCrUxKmSnphk8NVH77L9Dn086HSOR8r4+hoMnfP97LQxQDKV+quMhL5A+0st85h
HqedVVbA5BxlM7SMlUIi+6J32BeAT1FuoRJl5xbKgpM6xB4om6vqoeYYWvLIl1mz1yRYI2zmp213
0CyTK0SwzaSjUKNpMHCsmnH8Uk/m1pQx/JoAiNjiHWZPOcCKsmwSYR1CZzmPAlxSNUxkCBahryaC
yEQKB5fQDC9RT8NsPkXdbhtNO/eR7WtojkYerhW53FfW6Ol1e8jaAhsQFjNGlv+qIDsMFc/hcgkO
Ddnh1NNZbKVNCCKW6Q1l/RySL5F9zy1wk6rwgHxzDKEy5b2nzWKfycMuSuZrUJYbB98zKhCT72St
z8S+SDZr81FjBhZ01oaLGX9TBtuIVZfKZ+t4Dg4CGzppJVtntUEnSeRth10lS09RwGUienb4/vJQ
EOhhgx4U43GmhYLOmKYWd7BxFjGYSmjuvTB2gwNLERGmgBhSKRbeHMaGU6Jyxg53G81/YD9LGEW+
yr4lwhK6tXQNS8rV3LMBCwg4kggCYMhGW7kYSJc5J5A0bV/cAsyD3LWPqencISdOYAi0EUrfGmDQ
LH1ndKUqNkxdVMc0tP04Nn/EgGdDbraKPnMgbuz4sfQgsdy8028hI6SIbR1Oks8SZ9yI2XuWh30Z
1ViM/0SLI98iq7lYEVq8L0rZXzKZeIoiXzTL9o26JMk17kcD7H4Ssg0C9VuylFPtBLtAszZG39wl
xSQ4B7mDiao1CQJpZ1M6y7PtdwpYu49c6TdpyWGKUzFlYtgrRGqLrWhwwlJyG1X9nQ2fNRbp3Pky
GG13xfzizMjbVuGzQI5Nzmn6mXAjh9FEKGcMD+HAgDZuv00zfJTI725qdkR8AgR4XRmWGFJCAFo2
nlZ/scv8JJxkPWYPa4nUE0q0o6NcpfuMhHCPAgQEgQkb79owcD6aj4V0ksP5S+JtUb2nc3yw2psO
QSZKphNhD78i0+CY4yWNZyKdJAEwjWv6QOi7Wccj5d8CFhjsjxLLgNYNL9OUHaxBfais2pJF+dRD
ZmSjuWnxA60mGZ4gUFdzwA1JYRkY2ZL4n+9hOAPTyO6KVeFlLP+kKkDsG5gTxT9KU1D+DTx0XWeA
zYnHd1x2bEQSzIWayGbYodcBq6gCP45YpsRGSwt4RVEmvowXZa7O1ZTfNIU9V7hP8ji7OiocAuuU
iAh8VZOxAi+RKEb0Yxn9ityim8XUF6LSVEbqMcHbjyQk+wKQS6W8hRlTzKlZ3MZAMCDe6knGIgys
/ONvpzNNh1a3kYNuL08m05/STyZBIB4QeKueqoa8kFO4wSBUfDRUabNzCvP+rmMBjjnaJLk9C9u8
lUl0tuTJUxNjO+Qd92dHwsJihc3FKF7n4CpNlDOjdWltheg/KYKsvMWFdpjCZmeT3prxGDeqdJVs
i6gkg2HWXWp9d0kgTtchXH5ndnaTwNaoAbZeZs7sX0gkIph0U1LdnQRk5WihBQLJgxjNRZ0dklFe
1/27k7b+f6SdyXLrSJqlXyUt1w1rwAHH0NZdC3EeREnUrA1MV9LFDAfgmJ++P0RtKqPCIhe1y8gI
EyUSdP+Hc74TSa5I6HGD16xakhETjiFejyUTIu44Py1G9LoyIfuKHfX5gvi2OLqiXdYVB2nIi8Fl
PUQRT727M8BIJQVASXKC5EhnuOjVueRTGz2vyWASrQQZ8Ty8cqWLRUuOds5OGS+2mNk5wK3oUJvf
E8ERgr1anpqHAApKBrAY/gwJ3vahE9O+NviRhcBkgf5Mwr8IPYC9Uwz6awCLq+KHeWp+I8Lb60Q+
x3WimS7Qi2HKRZ86oHCE2tsJ9eIv0d4pYs0OGVW69MG4l9pguKPyQ2uBuUwGnF28rZ85fZpe3C4G
e43ccj6E0Z77MHwylP7hKLmbGnmZUvXb8VAFlWgzTXpFd4YglbE3Va6/6f1AMOgRDCs7+saCGwKU
Kmhbb+be9hObL3T3Sy0CbF1gfxShS/B8BWDXx7kY1/Ezg+R1pCK8WcCCb7jTbroK41Dy0VtvzfRY
V/OuDzP2dISlDuqwxDfRU97Ydrz1vOmnjRpOPUrVuqmJ9YSKbpVUx9wnPSR0SORoYDQ94EyaQZYW
B6vKnxrvVdg8MQ3Fg+14AJXhI4VQmTwkIqMmpXagczV8tuFJ418zA1CeSI89Z9UE28EbopOT25eC
0B0wTQ5qdn7zBBBfH9XvUyVenIBIbNp9o/AOeeuAIIFdGVpyV/jGngHmihp7L6FSpb65MyiEGe9t
BzE8paVY1ns4GDB0ceIauT4m6cQCw2XYVK7biH1m3j5qFnzbmG9+OQzbiaM0QnowaeeiAeK3nvrs
2uFoubTahVzPeXVbwM2zWf6Wxu9QPWXE4TGexaeNSUeURP3OCHyIPqL5YmCIm99B7Wm0YBtxc5Yp
js4qferI8pFKEdhaHrN42Pv1r4E6v9Pzqu8fXWobuhWc5Qjf2uxa4d/CkwqI5sVX45ua0QINxJ7L
R7red4WnL7HEzsaabOQV0x4N9xh3TwRXkvvaWIAKdFh9co5apGTpIvxYD4A6Q4dMMLc966i6Zunw
6JbW1SihDs82UBJwj6b7NObDp4y6fTXtfeyRdWOsq44aUJLAYYTvlXZXM7tZn4GDOWD2ZEyVThay
hIlPurWYNuTfieETjbT4BMzkmzDyaz/hP+8s/3mo+g8Nt+wm1gsg3TrB4qRViuAazaV9RTh79VIk
8caIo09Soljo1SrbBV/l494yP2oc0jlvYIEfVlkjzLcZD05d3Ws3O1okHAkv/IIAf2YRD/c3ugaY
QzqHT7McHmrbu69tIlfINRKIqlGIPHAxjEyymGgZKF+T4q6Q6mox10snbTApD3dOo06yJPGzoj1U
SKORmUgj+GhstNWm+WS01q1v42AbopaQo2Rno4mZbefilP4uitOdDpASIdeRA5VWKp6A+EMygk3G
xOYymkw2S5fDoYvZfZgJNQTMG6Gbx7R2tpbpP6uaxqbNxm3TRdSIDqoy8lYK+RGgCMDb9ZNQnhBB
8uB2sYuJdsL9DHO9SC1JrYCEJTIIfA8BVEdL9lCXmEv6NrQRaiPaP9U+Wzq6d4L+caAJZaAJelEA
hhsVMnbIabz3Ow2kqWVwRy98VyAEMbOYKaY+B3zUlVHMN2NAKJ4fKbrDfGe17calptWp8cDUgpjA
HrYwVsBpeFWanhljeE+Dn4geyBJlXyY5FNs0pmcZXuk1f+hQ8QmhMKsrhmM1xHwU8kwemdF7zkvN
uiLHd5mP+lv07D4FOSr1vBpzlOTReBbsOg34xbw5NMvFYYrHrVsGG9OReAy9TRz4hFMDq4Aya9Gu
IJJezxAAjE6sXbw/HpRXB6mKy7irS7zHoc/7deEv0WBoVargTdngAik7XK3ZPzWf3LDuqoj9Q2fV
9Bc4xZMxSPGvL0hq2uIFpK0j87HP0exW7gUnHgG4IX4yBRjjt+5gZJVvZVtRstnnxplOunJPlZ4v
VZE/FH22Cwu4Y6JxDon9FMMCsluEsC6DCyToDtvY1dQIBAqecPdMRu51bK/UMmcMqlsW3j95BQbX
A7ulEtLhirm7RcmJxr5IL3UMQr0kACA3fPZUCF8VZ+dm1s6jxzkbhwpZZYVnFEsyhrsihVClUEOn
XnMymvahV/pC2N22opQAGmW/VTlyiSrt2NAb2Uo1Pn5cF76G2Ki+pk+1y0d3YNo6VHdMxS74XTAK
WC+N6Ew0WRzrXkfvpFKXXrL4bG23IuPCZ19r1kdp9K9qKn8F6bCeS/fU2smVETczJfAspEwC9422
uN+/+oC1fVsTyKj5GmLW5n94EBGkp95ENR+jLvspo4JAM+OUoU2XlcujkDw4PdJ//iXLCyZSrQ63
lseoqIhOkpIo9ZEl1gYLiJjhu8aXyAFJzIiA6jaTF6wzFk4mlrQopqT1KcUUrmyrDn91RXlG379v
yDGIbOSwIv4xs+G+EoB/lTHvrAwFczA5T7EvPnsJPjNFzjVRpsW9h0qRShrU+NQwjyFLypvd4Gbs
mHSWsGJK2aVr35wPgz0QQ42pTGoWDQF8Yvw8IVa1ui0vIqxu3bH4nXk9ed/gY1VUbTLREu4n6205
EDFmpMeCaGKuG3WkTsXVgPTD8g8lPY3bvOdoA/Uc3TUmfGsPEhbzLSsnuT4PVo6XPtWZuSPslwIf
2rNDYnetmydWhxsBw5uAJVxJsXlfsEucnW5tWMiDLPciTOpLNWEpEfWBNw8RmbEZFmdU1ukt46XT
MItLmCCXoWBtyv5WmPajSjjwi/I2zoJtUZq/MwNdT40ayHcJWhc6whVebQNohkhu8Ipa7NaoUQYf
HZGHRpVplkDElj9IhGXkA8aIQFi0Mc1DgIj3fp6fRg9yoI4MjPimv52prkeEUlaanDyPdVTG5s+0
agTF42PStJc0eLREfojM/pQkzheZYRvlpqfK5EKuzVvRsvq2CbPy0McBp4yqcDX61XscxE91NKFK
k+csYE8/sVAn+hbNCYACxOFO+VZ489PyVqkB+JuptnwNsMdi7WFtlTG6jKIRo230uwkBLVSGuuuM
/i7GZGkEXBGpfSuhOKf9vEvjgA5GYHqJf/cK3LZwbBuD30jNhhYnVpfRkE+aPZbRsSwROAtHH/II
GooblefMun36pF6gR6DQAr0mTpNl7uwOxdBECJzDTRK38qGbMq4pYCmjeSWo96bs5Zq9+d7NSWqj
Tr4piessrQ5gOlUMCvK+s17DAIE++2RiqgO8driVIA0XbnMxJYMNhdktlPS3I3U6pmviFFu5jivM
KFNSnLWJEbqVqPPaHiNkuQhgdXycfe+5SAm1w6K5eJwQqRw0Dp/GtN5qa3zq3EW5osKdGcybfug/
PNfgteOd58WXHN4uukVr3eDqgtdzNTqW79p1Hsuw3rcz/C0rOrqdfph535VElVIAg46dGInGly9B
XyXTo7R96i5RstjLn7uKkasbULINd3mgOQHLh45ezQUMZ4flYxelT6YbH6dufi5mg0UU/psqeyzA
JigH+AWra7YwjJTB1pkA74mcw84JgAHryBAdCCekwYUlgz6rv0rs/nRdWz9aqO5q76dyYw/5rSQ4
WgRA88wu+PDpQQwO+biTAQQ4VJrj8KX9V86MNyvsHi2fATEBIdJ6dGZ3lSi68MG4dkCRJkpT6TYP
Pg4mtxRv7hTcx4zcCoLBa7oUFAAH0TyAmcU+0Wxs5zkDn8LVA6eKdRHaQDEZl3lETNHzxFSF95yw
PHKxprhO/YNE6zX2Unybz3IQD7h0fmxOYpU8sq2+1Kk8yBGuf/Iuc76fyEGU5OatIQc7w9kq0L8k
pT5Z9nhLkCHu0mfHytlwJujLMrc7p94S84JKPErIEyC9LDAZtjuIQNX0qw7ZAOFttaG1GJgC2QDf
jxMPleeuRvViSI3rLqeXBhdXi0MvwkNkfCv4gG2r9pMLFF10mmIVCsSs+XRbWG29/1yrtzHjLYqm
l6RHHc2U1ALEonJSlDGXjg6DLRWTM0Jw08Qt3s046oICOhG8kKwEhAEqetk1zO9JitwjdH+kxVlZ
ArDKQAUSKggY3Xdwg5mfDd3wgMc9Gyaip7uzykCNt8EthsdLOLgfNtdCNYg3vy5vGjgOg58+T5ZD
YvvX0KhnLwJwPbSwMpEDsyuyyn5nLD4nfZ4kGzGBlcwOUEBkuWJmmh+VZTCiCha62KYiGMvPCQRx
CYcZ09vUBBlhNObecDtQi6wyEsJCxxAS1EylCpf6Lm1Qo0k/eRgifZERElKrkyQkd8RzsoNnB4Oq
ZScSfUpw13rO17wsW1z3Dt8G9dmvenS/M7+9m9UypkZhkMcyoCPC61QzTxmGrwlx8+wRc54YzkPl
N2zTp3UIGcJmTQJjWrN7tfEGtXXyrasSqSQfedBNF1I3tiNyNab9hwnpdZuQnMAjYrb+K6j4N6Mh
FwtfmELeWchgSV40bkrNfVFM7nnu0dq2JXv6ttyhnjLXzcTqJGUTXSLivmlsVeLfADOdFQnnYQny
Bna7YfzKownpYRDuvanbm0l7CkwOZmGQIF3M450x5uCONJVa8WX4rnkuKzZm7oAZWJXoRbOI/MA+
0GQOVlg3TD2/taZ9bXJ9qDoctIICt9G/MW1c44o1KzN3gp4CtDx50xPDoALkLP0OSyieqVz8OBOG
tckzPhoU8ZSAbnGzPBw+fQ6KB2QLIzCRsme4adnMDzgmr3OpiQ30zohK8B/EyV2zIMWsmg2YOVyc
vrraHaN2xgKgHdrTMEIOGQpx5LahT5kQUQ8ue4ZBZBegYx4ACdDtczH/MlR1J0r/WqUM5uua3xn1
30NaVGcRlXunIuDa0w+OjI8GeeqyzV40SIYBK1FB1BrSgOBdMg1rKNn1YAD8SuiTfQcycO66WM1w
3pPtt0Q1WDDf7Jb3Pa2hA0xmdZhzROiGp5Dl27eJWTwGUf0ZoJIfPBNThI2nDgyXC8CLOC3XJj84
T2gyrPwbDPF6zn77mo/U8I8Ayq7jUH4yPbgnCGKf5lzOffoFE8nedp6D3AywHzskRtvcJwGLiiSX
h5TL+2YIPh0gzRJSQYNJy5PVt+tYb102H5lEPsix2kVt/FT58zYQI6mqBvOuqPexp0XHLDepiAyc
6iCqCBNZhWn7JGv9aMvirlZAKKlWUaUQXIxyLJ2JY8cUMKL3CLg+M+F8pH20rnP5mDYonycqhQks
VJoNKOtQpo4W2Xk+2YcWFlFf1E8iCZ5zAZ3ar4Inx7SfiXj4GRh1jNqHnAotwosPQDzO7tTDMfO7
YyPNw8iXP8qLc1Q1t6ymNr6Jz9UzLkPor3wL97nZ7sME7l3K+U1hjSWVNtp13nIH2Ek7YXOdhnWY
0Mz1EiM3mjvLTSDipdimbQiIYUUmuxHuMxWfhJndTcJ6zUri4bS1Jf4AItWCQwTjantMgV1kBlXf
XIIOoyr4wMRK14N3Z8FDHJn/SLEEMZjNQxeoHVf+Nh7dQ2MfByktQCO5c+taENvK+J746GnVk1XV
lt1WjDmZWkw1UaZaExo0iQJ3GBsyJaZ0O9mSABq9GfP6bGesvfkzSWmN77sclmVomxvMnxkRXjAu
xUjnEA0gtOduwXYRglYwY54HMDC1yeCTemVCcD4p48lG4TNZ6bnRYIvLCLGFQS1YkY8s6QDXYoLe
lxnzsW+sq0znQ2mRvDNZqG101hCTKb/6zr+0Tfc0WiBYdWm+C22/+QV9YL1AwgeUpa7C8xXojCO1
QvE9Jmqvy3nbKBa2Iin2IWbCsYic7dC487qI4+fWFzjeOOYFnIZwfE6n/NnW5Imwq+cQ8o2FNsMp
pVV3kLH9MaT0ZCB/7xKq8q01BNuZg8g1HKoAiE7MJdRG4S+40Vb2S0Xu1x9TfjG/JTa5sdFs/I4C
96kyA71RBtZSYjAPfj6eiOm7zZL50zdDRC6z/+wXeNXbJj6Sr7obIZNy82GCGqGcqdh77fzpo5qj
B2Z8u5zUyHro9jG9GsLK7hHSUQjGNFx3ZTnCood5ZGJaVnZ1ddzi2Sh6CzVi/8E0t9gvafN9M5io
roZD1HCYDv7SW6dIO9qRmRbkYjYvjHKLrMCkaFZo5hZ6XTmvKhFuWmd4UkWKeTyFFdG37J2cEkNh
XNhXauIlZ656LFzJ3hY5k7ZPyeC/9hMWxzDLhiVajbOttR4b3fIBxrDEqqi8dTP/4uSDXFFQENUx
DiwrJnwyoDVNkw2t19NFpIsJtrataxyUzXnwgYzzyl+DzW639t0Xt2c/aQ3Ury2d/o0RqJcCBkUw
QBTQI2+CaRjN1iKdNchyApGH9tsosGMPOGAA9ACy8bv6FyqRp8ScnLVRj1AcxdXoh48yrdCAWfTb
ThTvoyFjmFSemhjZRYLKfSajsLjrwvrLcShhMoHzO1DDrbbkOw/qL6pczeKnBo3Er0ZLwcc6+hMO
BAlksEqY/kFCeEqczrtIpPD4p3KD6z8Hh+alIaqyBKiTyD0Izp3Zm8NdYcXU7mMYsztkjJ4U4FLK
clcy7U2S7HcPas4gz6voOrIYyA0ClGlWLJg8iM8+edy3kXoh+XEj/eCo+18N04uQwS122iSk/ks/
gNizbUpZUn6AmHmIyOYOSvrXmaPXoHvvOs0Sp+QxiaJtWWFhztWt2U2fHglomVcBmO/Y090FlnkZ
9bA1O3VnpLhX0B9FfGD8nMdAt/dmLW8g5Vd6Wuneepim/uR6A5TpT8hZa3ORbrDEnoX36UTFmfjg
XYUpvidbYEB4u5akTRx1bBW7Gi0dqaPtr0bXPxTFOPxsMll6/GSbLoFVqWNdHsfaZT0KkMkPuvo0
4ua87y0EJo4GT8ZMCQEEcPGmcqej1+bptXbrCgOxQpOVk18a3WczeFxw/m3FtJZQApfw2G6Bd4wc
MC2uFZeGMzaDq1mGeICV+F3M7Lwy2B4NZBQgV3iOpquN5AylFqtV3tLzSDfjX6pFcv/B6WMWuwLg
TPPmDuuuvrTzxWoX+QlNhNynhJ9nqJRWYPX6dOflxgaS6SrtH0H6x2zSBduU+nn2DlK/2f6hVsQu
FGrjN+U6VJ8qgj9qbAUA7ZEkKC/aA5tcW1mxCTV8gGCNcHjACkzCT+fd+yy5UCnoD1yZ7ErY+txU
wwumVAaQSbuFj1Z1tyCtbAXifT+zjluiMxb2P88Qgte9wCPA6jQuH+2JBSoq1SUl4VL0O5p2PL8Z
qpAyeo2gYYcueuzrqDd+BwcNds8MaAGej8rxzCLjTC4UjDn9vi1vp+ozwVsVhwHt5m8D+CSBAoyD
fiK8RH1frFL0da6d3DHa5CtL189p6rHnC3h87ShdpQ1rcoNrouW7a7SXHNmfi+Mw4TUTbAIgUVCz
MfQFu/nZs9sinbA92w20YnWoA94P6NMfsX1sjVc29USCGeHJfsA4umZ7zfyd7FVW9yvh7QqIp04M
FRhTYHRQIM1h4CSvk+vuxwYh2o344OOxagKQ/Y1CcEkLhxb+NDIZd7hEWfHRaankbln+1/VLRXJA
zGaaLaMisldRHxKWAeidXdshLzeJgzqJeoXGG3cLl06/DJ5XJSpfs3iB6WzxXSCyzG/e4/jIY9y1
OyYnJJ/J/jj2WzQ/Nw0btPjGoFYqq5/lvdWnqjxLa4Fpqeq9TA92e6+hhHTYNxImXKt6ZD1Srbzy
ts/vY2tcocGyfhoGuqAPhH1HyIXZ/RpnNB8XPTxk9tYROxmZJJTtaDJurG+PJt5lKGx5e9Vse3Q8
6bLlQaKcXbzyis8tAChISxvDfS0JvND86NcMPUObHJc9PeZV5LOlfKnb61T/VBlmkvGnIvXAp7EI
mPcQLdbwEWbVoU0vdGYNtoQwQHgASh/0ZVneOMxf6HeQnRSndBquFhxGlRhHl6YAhwzXIOaEk89v
ND/W+akMkJLSMgAPqvk74BN4+IXdV8z0s3NtfBgHLxobpLGpgoPRHZr2q8vvZn2d7RP2D+ShfCsi
qrcrsCfiFApmbka9tibO4BD26AwzMX8SBFCA+mCByPQI448H3OITc4OOX6iIlzn4vB+cTRKtR4Xg
ez+3uzGikulRZ98MlXmDSYUuFb37bhFmsfXIXe4Gnr4yYa6MfFGshWaWf4UBYUMv7z/D9NH1ToUl
8Cs6+3JBZjglLphu47O51Jc+fTfyfDcvUH6ruyGoA62M0H/YWpdYXrrvwrit4EDVwW2zPH7MU9y1
pX7b5kOirub4jkeywLGKEgEY245DnZCPLP7M6n1tPzMXlBwko8OzBCIgu+ef1q6H/0UhdKSBw9qR
3ZoJhNjmXITkr69N1koVnbLb+9tAo0bZWChMjU/Zh4+F2HWSH4DFb3IAXFN14Lpj8XSTTJeJpRRt
2EbHiOh6cOnVI37bdW3iwHBYIiVkTXlkOO7k+A6JZAswYOXjfoskBYxLL3nfyAeVbKJglwJhmMWD
PR56ph7zktSmn0NUsu3ccH/uXWNZerxz8cbZZ+xv6xG+YPWinReFwMt4KrKFJoHHYVX41U0dubTB
v6ChJf02BfzptieXO2YhmhEri97B3kP4IL9GGBsBH0wAiaB3nBIwK/D5/X2rLol4TZgnCNgyWX5h
LYbC5GjMsEzNu44LeexIunLWffsFLtRpT2N8ywI7U6iUNt2AAD5hObNqeUKLhxjdNdejCL6b8RxP
39r+BJlao81VTFqy8Zyr6zAIlLX7dHHCjsd6ArYXX8aueYiqczXMKxLddlkKTB8WY3jbJq9R/B3g
aRjT94ivFcdWD2zCrM6d2AEb6ONn9DzOXSrvSbkJ+MuBAAVqa+EvjHh/GvvVtn6bVDLzOrDfaGEd
qNniZI53kCXRHBTjdsrxyNwPKAIHjiO+YkRbTtmriBgXkvw23nslNS3vSHaoaatIFck1BJvXZrkw
mPwyG73JeL5VuKXGO0iihuJ9hURnutTDs8U4Xv4yMGjFHbmljxDwb+xmgRfkABuq4CHS9+W0lVTs
IeA6+MH2mya+iQV5I1B6IiKXR1wuRXNuUAAaAACBkXbtPseaXMwBx/oxtk6t/GqMD8849MRhpOTb
SYfNy8b60DhjTNSN+mAl3xYYma54MPTLbNi4nwDXSC4P3C7sXku+FQ7BmXF70OTDGkbwmk2EbQDL
TOe954KNZkhL6RxHa8t5SRUcgmPj681gv+SGQFx2KN23Vt9XZJWYbyUSm5D2vCF8DU1aT5TOtPAg
ziMiSNzypSDB5SqTbG1Dt3TDo8GXF1YQjdra5oLJu0so0EQx7OJoKbYiaHa6fHKRrvbJdZFW8HiK
yMaYsF9YUh0cR8aA2NOrAUkzXgdAx8WxpicX8Tvxaio/egA50/SaBs+VhYrLfBb9MrJiehsHRK48
mCAeWKPDL9izR+Lg/ZBmDkzLRsV/2yRPY/HmBS9dw1pob7OU8znI5MC9O3xIJukF6H2sHXQ7FUXl
rZtXCJC6NaFw29ZvVogRORmgWk7nburZxlS7NmMbujWD6KDtaTsxuaUrpdV/UzyHzbgH2b6bdbEb
yovjYB62L34p99oAAm7vWwfhDrD5dO94bwtvP4Veh36s8d6sLNkgX1xp1LC4cWfCFH3FzrL7svyL
xAKDPJ2BE6p5LL7cfzikGqAHYNA6/9GIPluBYwsjZpBA4BhxADcACnFeL2Iod3jx4DgNsbcXqr4q
K/4ISczxa8HDsxjN0DahI7CQjPs+IUjsgkOl8MeLG90Ft2w5ibcYj0ZtPLY9g/IAN0e++DUSNznA
vdjFJM9ZCcpiICkQed9R7NL6FfBBzRK8rQolZ7dcS3YbJjHwMVdPPuSbxl1MaURfja5Z3apGCeiU
IXqWIHtCHwKIFxhUYYpV4gX7dpEXlXH8iGaZvSlaDzvBARt4uwlOA75zfTIlULpx4R4YLIxXdWjv
ZOjtcj8k0CxMf2KPAaDiAfLbPDp0sn6aaqRuAVPh+07q8CBiuMBTFBBoX43F2ki66jVtawxbE3R2
xK0TtVbQJb/G4I8JCPSRegrOQ+AdRrta+IczBmvJN8B2+EZX5EdoOcfQ4Dt5iErj3vOibB8WXX3s
PERrky4RkkrzVtXuq29ZI8giHrmhqBixRa7FKQ6/HOKAvvj8ujfZ4L4SlcyS0RucrTvK8AWZA4sF
uwWhOrKThYDI/MY7zgVUf3SS1HPzeAkMDDtFZXvLu3k/KKc7mUZUrzyH+ClvwEbvCuvCkJd+ar7N
8ToEdkO1MUynhEIvLwRmGf/ODhgkxpRWK9Hgp2axuK+wErep+WnbuCg77g+EA3So1cpshLsuahY1
iu1H4fCVFUk3MMiHLgLHbXQJTwEzkKnpWPpgOif55Rvo1IFlcs22eMV1be9GIe19EzX7MVmiidKj
lB4gomDEWuHw99RFfxnt7DVheILX1z/MNDsTAv3Jqtnh4QybFuohV61mQ658wJNNt2QZZCypKiiN
puuSY0EuAQYpH9PKBDQ+jNPfqHFJBSbFtZNXQRKnkUJiTloQZiUpaxOCctkxPFHvieNfe7R/MRaE
te77XVt5P+WcfUU1+xF+NzY6I/QTbXyOMfY+hyVB2ZqfbbvYw41vkUY/sW08KwkOJaC0t43bnNyv
Dq2AFg3AO3WbOsmhjfnEjeJS+DFojZg0Ss642T60FPa5478g3kH6GJS37LcEG3YcPW1xwHG47T3a
cj/ap+CBkxQ/Nclsjqsxdeqj7emdbZovxYBWEvkP4rNknTaAHVsMFLOLt8QtLzTHEOHc9KFoSDDP
2qdE0y/pAMYKxEFD08CIjzw0WtAoFm70NvRsEoPd1J8CorLYFDW/w44Z+XWWzO5Z86QRR1nUmlh/
4T/aMgYzTvwsbb3TymTgrmj876mwmumQSTNz3lw5hO3ZtxLPfIyqQoCm8esOeLKVTvj3yxI7gwtx
b0CIhjslVmc127PLQx1jrnQclyTF1AFnwmk04nk3hg7+WlZmWGeidIKNJgxsmUuKLWk0hpCQOhnj
+0BqO7e09ZoerU82w5BhrkkF5cVm0m0xUGRM+kvniyAp1X4Q7OMcHDDPC1ujHSQPMUAN8okeCZK8
wvo+i0UbkLoYEKUuRLHP+3SCvSVCHIqWTL35lnPbbokyCwliHJKxlk+K16aThIGVUiKzh5+NzwpD
HaE+Yzrwfcm5yXgrQzFa8momMsYt1md0MwGLc3XrW70dAKNVrUAr4DuADFEHUx17zNlitwz5jpo2
1IpdbsWOc9v7tBhUF3PBVnblBEFdf3sW2nDExKpOTkUYxPMeLd5cfkyOcOjQqxBf1APEX9I3jWSS
IPuSyR2s+yLN2dWheQ47iiVk5i0qLbb3wykOXWQcjAC9uL6j0++hqAplTjy2WWg2J9/N0wDteJvl
NjTkNPFNjAimIatL3VFXvfkuA89dpNupuIe7Sj+lZT7bl7Kw5gR23WwxL9Ma5dKrnwvfgCk8JJkQ
N6pnnXsasqIv87WeWjW9MLssiJgaBhLMIC7zTUykLYxz4aOh/WE0TbuDGsauVtqNSPoY4sA5lvxQ
2N4t53rypdVkez3Ex8ylP/bQK0EByqFhzysbh378hmC7K895Z9pcZTB58T4Uhk9P6Afszj/jkoXI
A25wq/0oeyu4jiHWt2rrauRyJk8w0jczQqZWTZEjaB9jk4/NMVncXssm9Npvx2tV+d41KvLvLENN
ehupoWPfawueXTl4jkRJ2VTioTIhcQL4sNMh2CV1O5B/begS9GXNGoK8h6lwBG6aWnbH3sUYNtCY
Cb5MZFnJyBP0ldAug5r3CmD7jJ9ZJl6VvHWuWniodheE8nepLTO+KyPRBSCkjDztzypB98M8uV70
yJWnRuI8ajdOucHZZpXhr0iPLfKeiQ9QXYX0es5OcG0VC64MLQaRrkNIC0lt3hlcyCL0KiYifC3s
16au0GqOOnKetSzKjnuiyJkX0h90YZZO1XYcwqnzEEj6PW30+p//+N//8X+/xv8T/ah7lU+RKv9R
dsU9srdW/79/uv/8R/Wf/+/hm3/ycVqbluv6AcJu6QvP5t9/fV6TMuI/tv5XFya26Dr052GxsyCV
1epZw3RLcuP89y8k/+KFbNvyhXBlEAS2968vlA/JnEcxGFE1VP6WCnlYTVUHgUi7p//ZK/n/+kqx
xDxtj9wrYftH26R8BBGg7URmhqu/fynrr/8q36XaMj3X/fPb5ycymRDmEt8a3DRndcFbsk5+oh3x
kDuyq/f9g7n3N3//on/1kdlu4Fq+7Qkr8Jff6b98ZFGS+KPdIArSnXFJWn9X9Kxrp/SbEu3+719q
eav+/HQ4liPYq9uCPzD415eiylUZ433mG5O8+C6TPMZ/qHtCPA1Zlx7rRtH5DPu/f9W/+AMtBwOO
ZUphC/vPf2CGUAZFEevzKXFWvXPGisao11lxr938/Ss5//3vsxzLk4FpB8IR4s9vpVE0pWUy1jbr
b7aRmMaTf/MKlvVXLyEsXL626woZ/OkLNsnC8qyIl8Akt/X8G7T+52lLqSBWxjr9N8/jXzyOlnQs
4UtHmtL58+NoJ1NpjoK1aJiAH7JtyUglgY9v5ln1b57C5aP/06PBSzk8gdyUtu8sf/d/eQp1W3oi
iREWwiTey9n8MsUyZ7P3gVFA0qfkFpj9tOn8m3Pkrx4OyVrdZakSeLb1p/czsGVYqgj+yiic/0/a
ee1GjiXd+lV+zD3n0BvgzH+RyTTyXiXVDaEyoveeT38+qnu6Mime5HRNo9FAQV0Kbhc7dsSKtZ61
KqUa0296ublHp/X69O6Y2f3Soalx9xwMMW8IQoYKU418K6MWmckWcpQPQx1dqSHiUObdaXtzQ9MV
VdR0Q+XUiZPTJhaqZzj0tCLVBfbWq9X2YQgUnTC4JkkAgmn7G/Y0VTdkzaSeJ01csulnFhBWxEgp
3awE0LECcW/e5WcGBa/TpuY2piFaumpKuqmxN4+nslMiBjHCUOMWxa0SqSMHdbGhqd9P2xk/ebIr
gcbqoq7ppkJ0MbGjVK0BKTxDygReqtbIVSsGVHeCuHqyMqrLlqZ2C9M440RkTCkGdlUNTorjsZm+
U3YDXL4rCrFFiqvsrEuQDJa+MIcz2wM7ZL6AwJjKpxtUMLm/faXgxPVVtY31pN+JkD0HY5dcqsJT
d3oqZ5ZM5h1pmRanXDOMye6QOcNFo9SwaMACtEF+KLiTHDMgP+MECzM4OzJgQ7Km4k4kdbJqVhVa
uWnRAzKm4rVR47RaR8NjDAb39Jhml8owZBwHWXbSQsdLBRIPHJ3KUuVU0wodQkz15rSFuQ1Iy4os
S5Ki6NLU3Su6rGoQSgK/jaXLwYtAdXhuNsA7Tf6QVrfkMkVjZGFYc/Mn0cEt0lCn4hInSxXHtF6X
ASVSFWZMkaqWQA6g8glAIA47Pb5ZU6ZikvnSTFE2J5tdkyyrs1zwUWZy3UCqn4fmmdfcqOhLnDY0
t1SSxV0mqoalsd2Pl0pOJCOkX5rm9MZ9qkGaELafnzYhyTPe4tDG+A0HDl5JdZmklUhoDf2TZcp3
XtvoUOrqF8ZIUoKEsRUO34Y8dzZaSnEfcuacFNnpr5id0YOBTja/bpLhir3xI0KESx1t54ffusIh
LRZuTluaO9GHwx2/5GC4odfXXgG74IoXPK8JqEmGLzLUVaetzI/HwBGqmgKacnLGGuLIwBHBdAaw
wwWAdXih2iaszPGSs/+4oKbeniDgL1Pj+h4MaNCKuE1c9kha9O45LFrDWWckdC53iDCDarE2WlSW
O5RIChqQVfrkRSe8lzQRKurBcmFP1lViJY2rYmgy+l56sOg6Ha/b01MyP/G/vnOyl5WBaB1g6hiz
XIayaedCtI2799NG5g/MLyOTzdwNgaeAD8MJuFcyyIyALP9pCzO+TTcNxeIKVzVZn8YntH5DqaHj
ZhIlBVs0dJ342kqm+iSaHZi5zk1pNY8LzxMXttTM/OmmKRqmaViypUzvB2eonILwjiCl9r/4bR7a
jZnsvRI0/+kRLhmanJCaMgXtlBhqeh1gUUnrGg3IlEv/OzMTf+2UTVjqPmaYZHAAbz1VKQDuv2HE
4gzKzJ1sTqM7or5BrBNWq5WzR99UfrgiMEKDXp3/zs7kuS0JQqZ2noLaFwXMyHhMU1rvrIWof3Zh
DgYzuXZIHeWVN249emVK3dsneWZbzdLzaW6D0wFhglsWLbbaxHV5mp8VrDjPQfEqGvtvvfdBf6QL
dle0j6dnbea0EoH8MiUfuy5C/dAPQcFSZy42QXkbBP7CaZ21IGmSSheOpIjTt21SDBZsFEyZZpFw
Zs60Wnn+jUEcmJgcl5QSVmJJ49I3xo+h9PZmDUn7aRtzK2/hdXihm5JpaBPfSfeQk+VA+eiYTl8E
P/maU6+UCnUhaTQzW4YI+wn0dMSHnzIBmhbSGhWyHp3pJXsJTmG6XiHMPj2YcUImFxZWDIusjYxo
wPRujC09TDwVK5Rx0Zz015AmVyvuMRT5gM+eNjbzfEWmBqQfL3SFCGqyOrQnKIHu0gCtAHrfFXHn
XecOHelOZikIjsP/AnGHsXfKxRBgyfLEvzWpb9WQH+ZcslH15EWefNVoZKgNB9gEhHPt1q1p3Ssh
e1gY88wymrQMWJqp6SLtAhPLMYwNVfJBvd5Wz0EwbKsyW1jDmQ05bkNl9EaKZU2fsqR1S8+UqMYr
JR3AQQhNWd+UbwlcRvbpBZxxR5YkiYaimRxgafoCE2hFp2sA6YWmlGB5zwb1Nu6gU4bIvbvIjVKi
huZRpT5tdWZ8WCUrJlFGGRNJx54piQGLp5EITXCXQtDwZJmIzMNfcdrKzEJZkszL0uLVwiaduNpS
I3gQQ6zoMF2aoIocGKVOm5g5bJYMAxLZbfgGaf0+HkgHOVqpyQSizcgPImipCD4dlmOIp8i9CfLf
3xdH5sYRHwSjfiCZZuMT5DVI3cM7Tc+pT1vI/jcGxbQpYyika/LkIhxImoJowAqvwIomM6Q9E/0L
EewmbM3n07akuRnkxOB3cVrGp8wGXTuN5aaEyOVGggYE+NFaf4u2uk2rznp4ph8FwT2zXLv20iNi
bnscWDbE48lUK70UAIThjunibkVzJbXS7vTo5vb5oYnJDmx02WqkZDSRA8cpIaZ0CnDK7sKCLY1k
ctErJLOhw+COlOPhR+hgL+ibv39HkvdUqeJYmqYqU5fUaLXQCi7XShYm14J0W1jDJU15C751dsIO
rIy75WCD121SFX2GFbczgFM/l32yidz306syO10HRiYOPCkdHnURRiR4rCDmCS7lsP77d/3RdI3X
18FAQqkuU29cCThmR8qJ4tKv+offGAfXhKgZFq8laeJ8jFYhlBxr/H7xbjpvTXr/3/3+ibeBucSP
gVqhX6zUT1aFbt2Idj1tY+YaJ8v4awyTmyDsczyDwxhgT0ZZpJJuRBggewnSOwVBPO4+yLNBUp+2
OrfNdIsLiJBFUsnTHa+OVOkWXP9YdWgukUKENUTaL6olM3Mb7cDM1MOYTlXEasYEpv2bhBKT6Czs
soVxGBP/InhtLOhU/enkhCpKvdAgp2ryt9OTtTSKiXdJfbpOxPFlXJhvueHZBOQLm2D2EqC+abKH
uW+MaUjF6yHRs9G5kD137sSN+JNuJapLwhro7khtsOov4cZeQ84iWvbp4c1FQNSnDZnKsWx9qmfJ
DU10kT9WJ0YVSR/G5uKbiVj44D76wULmdm4qDdKNWFJUlYT38b7z6rKrw86lu5FInLIgfeHxwnDm
tgTFFq5SRmOSyz82Ued9FgiexV1QZBflIG6dHtr9pl6IROau7QMz2vTylAZAozFmXM85o7mT6UKz
Ie7PhND/jU0OR4iEfpxOimEajhiD5ahqzgKZhfFYKgmqrBD6Nr9RPrIOzCiTEdWVrlR9gBm/8jeg
TLaSY226WlwICT688uR9dmRncmYroe7ldNxvXrnJ34tLwEtr5FPWjXZh7VKbzvYFi7Obju4zjZea
TAVkYtBN6N2ghRH4svBYtGMbYrw5fYTGPfVpSAcWJh4iGDLdymosGFr81NXxFdRHX+ocqZSCRmNN
MF7zNjVGfuSF8zS3C8k78YLgOFFsmWx21w3NIE08mN0G9D4LMTyXa2kP5AsqAiROTo/yszGTtzsI
BEqLOtWdyQbJ5CHUdR+mN5yY+LVS4Hcr/JHgkLMQJOBdx1690yY/H2ZMapTIoH0WKcpN/EULak0j
joAK1XDvTAOxBH0Y7ARI6YKhz3vEJIlDJdrgCFAVnhhSLbevHBoFVwBTbzrPeodkSluwIS0ZmcRE
aRT0Vho0OaG+eq5He5+mlA30XQ81OhnQlaCraNPCtxC4zqAjxrHxYKd6Co5gWq/VWyEVvZoGIW5i
g1cFjQ7KSogd8VZFFOteK6TqW5pJQQANGDw5tOElIWxWMG+sfM0KlvK/c9uIEhbZEoAN+qdCJGAu
N3QTpjpVrDNkz1YS/V2tJ0IxswS8mpvwQ1PjpxwEod6QRWoTYapFLhCwhPIFtrkF7yJ9PvzsG1kn
naXKFOum9U6toK0UOg0IEHfBrdqtVOi04Fp1UU4Nrct4p9rdWlojx9zctMNlqVWrFql5eBoX1nnu
rIyoBnJRIo5uuoWBsxmlAYMrbd6mDJA4r9dd5l4Ki2HxrKGxDjoeSXBt488PZhX9i6EEnkd04jiQ
mYHOX4VIn6+o1iYLYxqP3bFjZW6pg5I0xNInbBT4TU2NW41j2WrnxMT6qvKi26B074HFIDEeLcTF
n6Px0R44A/wbZArK5ISawBEFP4dbqRoc8cIcOymc4toUaGzCRdU3XYniYqwY0ea0n5sf5y+7Ez9e
03Pos2p4Br+i3SvvRApqYCt6t9qJtHyXdtBVkOj+hlVLBXtgkiGSpxfj0EsC+rTA4QXX+tqExk2B
BmBPBGLXqX8NiGZ/2t5MLRhoCk4WHN+IPZvGZvR9CEFqVPkqCg35GiSVS5NY7p1DHQH1Yualm1aL
/K9K3PTrseSyBgxOPNoZJZJfVbIw6XP7+OBrpiFcPCghJKR8jRjuA+sVTge4tRemeCbaORryNAcn
VSXsjlLJjqJlc1VDJ73WxBXIVFmyPYgE1yE9dBviyIWpHoOa6ck5HJx8fEgR4NMCz8AuFH7f1Q0E
4i/Fc7UOtxAzLizrnJc9NDV5hoNJcz1Jx5SUQbtcoouSUBZbGNDcrUG2aMQbjXl2eTIeTShJVoHG
hwBW92lxHZp1UKM+FpX3bhEuVWFntwbQEgOmGAWg08QPxEMTZ+7oS/XCRIZQyC9aDzZ5AOvSb3g4
3M1fliYnv6AtvvBzcrSRFba26OTRpsrFzhbgfAo6+dGt9dw+vTdm14tSxQgvoT42LVpRyBpcqHhI
rqfMZ9ubV/kwvJ62MTuBhBwjsgTc4vTNUohR4tXF2JRcj8D16E2EDCxJq4X499NQuHQpvIweWwWq
O81jGLVbk6wniVU4quBu6kgP7usoaaKFS37WjiLC+wEaR+N+PT5NREgGCHNobUGfOXBXKEg20rWe
1fnV6XmTxiD66NwyIoPoCP9okRKeVpRdN5VMvSUNEIhOuS37tICrtgm/p7oSXIQ67aC15tM03PdQ
Ket0x7cJLZALH/HJeYwfIctjLAzI7xM4GBmsAFgw05pLyBPXCTKFfpHQdD906p7Kz9gq3ahrp5Tg
hxpG4j290eDbEuSl4zE/H2PtArVrERz25CRKoiSXZhKjjlXpCmTxg4BqiYcIbeUpm7RBgwWOFtgg
kdbZa8S/zzFcyAur/2kzyxpRjkJ1Y0SbEYwcr37UKD6gMqKQsqFLXDLb81JLzlTNXMKYjYOZLP6R
oYmTa0OrjGQLQyAI3LWaKNc5VFm63tIj5SNh45uPmgGtzOnlnh8e6834tM8VCCdTaQvVlXwlNyGy
CAGPKz1yR7Yaw9/8V6amCcHEE9wgUjFVQAyTxfWO/utzhHwWPNznW/djxf4a0jQvmGd1TX8V8ZSD
AKCWd8FlCaPdfXFRZ32LMrfN1S+vjVAuNhmbFhCriIqi18fwCufu428MGso0tqqpfK4cDBUEQK5B
UCk04lOrdWutDTd9rdydNjPjo2iO4OkKnJ+K5jSac9TO6JTYhGVFQgGyfRv8JUjNvAWV5/GIkf2E
nUb6VcnCRoezBLG2SCJoGYLq5+lRzB34sZhIZVRCVQNoxfFhw7EIpZGNRuDEQGRYae/DpHlSg8G7
Bzlo3ro0OSG/ik7fHfkyaBikrmqyhZjm06Nu3EAUFYjq6d6xzInD77uygQaSa7kodHeXS7tYeA4v
EnZUUVvZtVtZ/Qp6TOHr6dHPHsUDs+M74eBplSkpvWwiZlPQg9nY9A/n4shYedqMNDqST47mwM7E
q6qVQzfu2AhrihlhaAIvxXClpdZ15IQbmPPgZYmQDO7kbetotlSLZ1FWLKQ156aYvDMIDSpqY1B3
PFY1CZOg0ohASukRxqz8gjgImk3+gacrgWTJhLxD9uAdAUG/1FnxKZxkfQ0RcIGM+fGuOzYux27U
lBXLOcTSl0qRVPRykvsa1cm11SVL8NO5g0OymAQ/b1kVeN2xtVh2+jIePWxexJeWWT0MWbxUOfzc
JjUOSUF9lB6imWe5E5tD79OXB+1lEdARrmvZVS+J0FSoYXrZgoZ50+ldfhG8tLuCmEu8V/syu6l1
6FnCgL5yw+F2l+vYusojK7k/veXmdvbh100OVNyqqVf5fF3fQh/TVSAoiyfPtRbip9l1PZiEyQHS
XI02GRNf245sQKRhyctrNpBGIHpdZ//GmHSCQrwhALApisNDWcCvezxuLRpQ+hUbHyoDcFS/Y8Yg
B6qzURWQRpPdk1piDlIbxw75UNJ32wTe0cD427ipcf8cmBlX8ND3tH4yIAgEEiYcM9ktGlE9yDNw
Z+nPTlCW0lWzZ4I0gAZARZfFadrMkCRdrnorX/mhdy02/SYKfG/Bz83uBiAw4404PhongVseoEuT
C14BGDuQdlrmPdDdexlGxFK1n8gL6zRvDUqI8ZEgf4Lt+0Eg54IqMCJkgFae5H0RmvA5ULSv1d9/
w1HhAtMjW+MzgQT5ZGRePuSxNQTobDQQPBkoWVRSnW9O7++ZJSKewJdQsANON61KSpB/gm3j1WN2
Q30eVtBsQamSLcBOl6xM7qKA1hcnTiIWqStvh7TDGQV/fyDANggoKAqavLUnXiGoY6TZPbNY9fCa
6I5L6dFYeMfPjIK1oDCi4N/VT4guJ0uEoW2dkRz5u2I8OvJShWLGgWIAMNxIOiKD+Dw+noLY1qJX
MIYkuI9CiN0cONMEb2EPfx6GTp2RJAvZViCt00uZYDjnRgxR0/Lv8+C7qkULR/LzMHjLiTqng9ki
8Ti5eHsQ9NCt9ihH+oZyXQuCaqu9qG4Ct6u2p7fvjCneruTeDVKbGonx4xlDeYqikkJBA+UZS7vR
oOqVoR8/beTzoYfFeXQuGt27MumUYyO16JdiZVjs3kIZ4AQiak5BHxUIRARaQjNLN3je381Sy9gc
HQBvQdoNrHERDzy1EAdDmplsBQ/umpVVKEhBSGa4omloJ0llOF4S98Mion5mb+gajxgL+hRAKdOh
IjgtZa7KFq+bKHiJPGrrSe1ZC6s2Z0WnlknSiA346bbraE/TTRcrfZfdOn74CHHp0kNmPO/H4e8Y
3Gs0kwPnwh1M/EEYuFAa6wHyX0hbeRHKW9aLlcSXQ/86CD9Ob5AZW3hqE3wSY/rcIpDJAcqnUjzy
hcb1pYbUOnwoKfJLZE+QI6N8GvpBZZ82OjOJeG5uBsVkn+CQjneInNSlUBSwiglRCymUMkigJLX4
7LSVyTPCVCAZwOVxjnnW0hI9nUc0nnLuB96ZqVGfVQbcMx7ZCbQF7gCrrwJYfjtIDf1+OCsEcWsi
3/Mn8u//HHErlB9cC9/TrC98JG8mf/zfK/97kZbpe/V/x7/21/92/Jf+9yb7mTxUxc+f1dVbNv0/
j/4iv/9P+/Zb9Xb0h00CI39/V/8s+vufZR1V/2aBGP/P//SH//Pz47c89tnPf/3jDa30xPbLqvC/
V//480cjbQTRmMle+otnYrTw54+v32L+5u3PInmLv9Xf05m/9vOtrP71D0G2/gkwwMRP0BRPsdXA
3bY/P36kSv8E80zzmCqCxQGC9o//SdKi8v71D/GfnAkeZWRvyf4ZoFJxevBgjz8TrH+qZMT5GX8R
6SGajf/x7zm4/eOI/bE888wY09e+yhYFicAOMuk05yU22ai0/lFs9owXwdHj9TCI4jqUihodQGhn
YeM+KzPxuUdwKh/kC3QpNgcT9ufnHBJzTHFXKvUEUTaIb2hyB2puTR5mtUM+aPClu3bdblp95a3z
dXVBs8Ba3ZaXyDKssnV0tYS7nRbkJ1bV6XMQ4FKZ5a3xou7Ce2Wvn6G6uFW38h5h0YWoRJ6kk1Va
rYl7R3gkl8UI2jh2BEFS9InmSXfBZb0xbEi2Lt29B3+GaUd2fKXf+mfWeXujrBEa2C7N7sQJfbI9
WVu10Muqqo2XVEpgUi78L0jSLTz3pok+0jO4/5FZhXbgkfNkYkOqFSEBnnfnXEnbeJ+v0fReUSy9
hxZn5S5SP3yszMHF8Yc5/Cm9/KBFxCncXZC570TM5RtzJ2/KN23v2cZ1vUuvrHso/bbNqlnHVzw1
zuGMfup2CAFuYRp79bfBTtwvPQw/Xn6HnyMTb47Bmm6QGB97JY5Xtx/a2hhGcq74vXwT4m19F23N
24yIB3LwVwTYvxb5Cln706dmcqNxWigbKcrYKwjCjmv62Codw2TMSvo5w5qKeGG2kIvBv9omD5E0
3EhVvzttb7KPsEfEAdoA/JaMSPR00lMKtSP1OQqjXibeQ7VxV1am93rayNQV/GHF0uURTcyTdJo+
TS0HfVYdK4W9FdcDKpVj1RTZnW7d2kEv33fCg7b2NignLIX2swM8MD2JiZvK5yJ1xgFazbARkbfb
gL4xFgKrqdv5GKFmmmNSFX8HqOp43SpZh8FSQDYzuTTPTUib9+GuWVs7uVlH58HCok1iA54orNqh
tXEXHQSpWa3lRm5hDVJku7sk3T7aU3bePnbt/+AsjC/e47OAPRLTHEv4EDVlsithLHFNz8BecObv
uwd3I6xLG7meexhql8a2ZGsyk00c5i5fQ2vQmbsvpFWwNW0E8OyyXkFsupCKHn/ZdGBUiHE4BjUE
ZQq7C/XY1HJ9FCszBMcui9RCkCPP9hX/7JI6yBbystM7+WPlcCs0FRN9g5mcPMh9sxYHK8egoMh3
AH1ei7QadUe8SxQG6aOsDMhqnU0j+fuKrrOFczjui8lwSfqPxdzRq1OQOt43gpF3MAVWHsAF3rsr
TbuXnJvcedC20TbctdtY02GWQIbCg398hUzDfmnCP2qspz5hMgEwgKdB1/EJ8q4M98Zw7fQbuGl3
nv29/Z4/qulNhizsJrZR1l64sKdZ3HHyGT4YcPigxrM6iUgKWhpazyWSRmx3Y3ZP0M7ujHWz6Z4B
AQ3rBImFVbZbukk+fPbnIf9ldoqFKZBdGBoLltjRbHdJynHVqN2bYg971eadF6tfoMqMz9RteoYo
13W8DW+H50Ta+779VO3qhT3/6V7/YxrM8eWkgtlVJjebqpaJHEhQdOtX2gvsQJHt2c0qfTG/y5fq
3t/mS5t+9LGfJ+CXwUkgMfRhmOf1yAluZ2fJj3oX76A3gAh0RSFmvbTFRmd0ytrEWTXkikhSM92p
1yVrIQluHVe6igo4ZxeO0zhRpyxNXFXaqo6pN4wLnSBb3IzcaWRBV+g87dKt+KVcmscZ18j+/TWP
k+NrIpEZJRUji87i+2Tb7L+jJnPd7JaDsf/PMf1lanJM44K0O5rAH57ivbr098beP4fQ/wxe/HV0
jez0Q/ywjLMcf+2nGdXg0Bl5lnhXTTI+YY7SRZyOPKu6Im0dJ3zsPGTTYu+sdCCTr8LCWg+ReXt6
IWd3zIHVScK3luU0CRIoltsu8BAwkksdLkRY19YuVXv7tDFldhUPrE0iEtR9Qo1ep/HylrYDHb7I
z2rBVt10+3HvRG/KxnoP9vK2697SM7S07sWtBefiyty3l/5rfZOf5VtqLtXibTgXxWg8Gj/goLDJ
TashVKb6InZwzsFZcRZvmn1uNxsk77fJ+u8+1P5wxge2JscUkg6/AcfkQYB75uyyrbf1IcjbidsR
SLdEOSjP3nwH1iZHtR3QZgUdCcUmEl5rNfwi1cjKvJbZrVXsDWUdXlvw9eX6yt9HW8+2eOroqF+t
3ATPCLd3FgAjb9a9XfGYW7ohZvefYQEsBrxJQWVyrvVcSrxUdF4s/95Sb9Loa7TE1jB7rg4sTI6z
IhDXuVioomaVOVtoHzeJ+FgZ2ir3H7Xi6fQWXxrP5J5FtUzRw054EUwk4+orUScP17+ftjH+jk+e
4teIppEbqt4QhmvOC5vnvNz9EfwuR6Mz8aHGg+vfK/Nxlg8C7SqN9NSrhZcQAlqjGgv1SAyhw+ot
MTnNOoUDQxOnEEvJgJyY+1p7ffLFyKJ8p1WZSNtgQT2tkyXzXkFBwy5liGtWQ1Yg1JgMGWILmd4s
1Izm44O/voUEPFN/MGgjaUurDQsP0H18jYYDDK571AXItq9hbLWXI6S598zBNKsf78cDi74VxfRH
56NLbDfgeGN8YbZxbnhiDET9S+ft9Kryoj4eoAkYKY8MBghl5guSZhuLjBgs6hp6Eqd3qTob+hzM
5fTgFVWdqj2m0K3cGcJNV50p5ncz/uJ2EXzy92gYrykErlDfC2lX8df9NruO9o18BfmkuSdxF/r2
gMr4Q9d8yxBYK1eNvjJ0qm38eyt1tvbuvwglaYrb5k5VCeCWm9nn74WDUUwOdFA7VQ94a9wR0S0a
V2f1FsXGVXIOa/lSUDXrqX/Z+si6HewF+MXL2kNYijeKtOVM3KvP48wgc3tZqa9GtI91dAOls2BV
/P2+/T9upRGWTNKHl7w4OYe1lQtl7Fsv2YDesPUkxkv8czN5JR4hBxYm0feIL8nT2HkRz8vr9A5u
c4Li93E2i3W7T7fJDq7M05tw/ngdmJzE314U5EIbOS/RJckXDpe7sa6tr/K2InJMv5w2Nuv7D2xN
nEcqGGUqJM4Lcigr19mrN3W+P21h2hT0aY0md7nQWxzU0HwJLtVzbx1tORJndFTa5ce7otl4F/lZ
/ThcISmwtDlnj/Ov0U1ToshKwChRfDgqCV2Ah3+7RsS0LeV8+f758LWfrrkDg5PpLFDvKt3RoLxr
nyP32xDUF4C4ki1ruO7WhY56l4aI0H/yTlxYyin/Tt9WgwYPvkfWrt1kVrDyFGTf7G7/4aXiL5Jy
hx5HJO2r3WIWaNySp8Y9cdH+oFM6HLA9vpkF9Xl8qhMf2m5pK+/VvYJk0bLR2SjpYLInzjohL1il
wceAq8tOBQiOtlgpbMy3ckcSaoXs8H0WnenIRsjdrrxZfnfN3kwmlWB4WKnT6pP3jwacNgkG4wUh
V7sz0nVROehiAHgRlhLNS5Ymbx4nGRy9N4wXTSn2pnDdiMbGadE9lpWFM7NkaOJRoQBqh8Y1X9Ce
JqDeQ7W3EvV7xV0a0Pxu/TV1E78qRb2klKX1EubvunqbaI9meLfgeCYFnz8dz18mpsnyIELB2vWy
PwKjMYuBNNY1Lnv9e5fgr30w9TOpGNW6Y0J83WzT64QrlwoM4nB75wxxn22S2Knd2sK7upx+nfdw
v8Y4cThinldJImA5OKvfxjhsfAhp7+iU2669lJyfd2/UO+gFolcGZejjSEwroecpPPNljPvkdbmu
VWgZRouIGZADDB+czeLczm6UXzaVSTCDAg+tpimr2G2d3de+eB5rEQjbbBFt4V91W0Bs/jsh59j0
MfLnAiPXJ3dWUZmVb+RIU9Sml38xO6mwh7zTzgk41I05lH8TlfWxVSm5ApykNg0l3MReO6RJUQ7O
i6FuSsCazhCsTh+GOQd9aGDioBVBD4JCdl60EBFe/RVN4AUDc3HgLwMAjY63xtBKEcoxwBaj4HIw
kWQRbqT0MhDv+sFacFGz8e2hrYnj15AaVxwHW0r0mHVIycWPqYQSVlM/IE9xgYTHrY4klKo8a8ZS
Gy4ArU+PP3Lx6CFQHUPFwgA3fTzUpI7SrEB/BLVXWQu3DY2Z8lp2+4jbVTCzb7To5N9Ty6sCWItr
400uc3AhA6znr10BN4HRyMFTzX8pBbupqdsFnIOJTWWjfFaVWkdwq+6kTeX4sgJDwxDeCUaRIbDr
iO5FVWpNAMciFVBbB7p+Kwdyh3ZyJdFNHUlKReSd1ap6kftZ8CNPHXC/nma0j16eoPYaoKyzjix0
T+Al8wn6MkoMezdyY3+dRo3+Ykah9j4giIJQZVbE+17qxHZTOPQ1oueLqvS5ryje04AszWNvdMOj
b7UIrNCPiLyzJpcaYX6Qt1eaq4Jp43ngwlFgBG+DYqIwKoSSDFW0WCY3olB3z0qpxOkVgPg+sqvY
RX0qgU/d7mWxuwSW5O6EWC58NB81E+HbqGvoc3BdAiomHanFxBWhFkSW0l9pboBYEgo+7U0PiA45
7BACKbsW+97ctJ1c3A5BU76A+0CYkoYYA1FarX8ItLSqbcpzyXUrtkG4opFN/KFUjSwiEdsFEnLO
Uphv4Dt3n13VDO9dN8gghC0V4WJwqcYC0ECLR6ha6ZwOsvYx8/pi54NFdRCcNfJ7L6tRsUUF0Lql
g7s31kJcZ8+OZtQ/JaWRgEH16jdIpwti8J5da+RFcOcVXh5CchKyOVJRf0dqKePVifBUcVOGmXDr
F210FQqi+APKCyWC9CIbulUodNp+QKkIDcIuuU+HyKj3EfSIiAtGSmrrQgfjuaCn7R0M0f5tFCQ5
uk9hrL5pboiEn8k2MwXBtEtDjl6Vtnl3GkFD8bVK7ErxhXytqJnyUy9j8XuZBc55quTWTunyBJcS
8LpVPPOh6eHBW6m+bj1HhlKufMivhgs37fULBLaR0csSRKnrIXCQzqPCa2telL0InR6c62Yrx+uk
appk3bmddEcff3zR5prGrqEt4SnLhuGhCBu2fOaJ5qvouS3Ll+p7infVPmg7VYCA0ucBnrRIHVth
59/pcTxcapUh3XKi4JoIAx3PXnjWQx27xU0Msq7K0QGKab2Ah6KSka4t+76StorVRq/FkKrXqC/5
L43eK+eIkBs3SaYhTBK4db0ewg5FNHw6ItRKulcy1bIBgwnttqCVAH40tbkyxJYyko403rbXEErz
BsW39bDh9rI8Q101iljtVTWj3tJp+raUkQhCX1e1VuCnR947FBF3tRHltGaLBfrrSmg9KI1YPljQ
uNi92jRXsO1Ul7WGdt/aypPsychzaCtaWhJ/uo1kXskN/QDg2M2uX6Hmmsacfau4dmOKiqXaRpdF
qfe2Y0QoZZVe2L3WQ9mt+SMXe2agzq1q4S2d6c5rGxvqNjQ7Y9cGeX4Wt055Lg09esyR3O3LQpBi
NhUAyRWAJlqjICiQN1Gq6ddGYdZ0bYYWvrtCSGxIDOLZUlTOLCPjwCD8/NppiZ+tUxO2Zzf0m40i
VMGV5ebaz1B2zEcPDlj2sBc3LWq5MTUw2Yyzx8wwhV1uSP23gJPwDC2D90OBydl2zbT1R1175bUn
jdCgaheUV5075NdtqUj3VWr2V6HcmC462UinmrGvPlm+KO/oh0ddMJIQ1eRrc/dc9Vz0+MRCQyfb
jKC08UgOfENeKMBrPWWodFdN+TMO5YuiKvJNbZQ/aKyxFciDwERf6YgW62LwzU1SGGL8ldIU10h2
25bePg19hD74NgdGYrm8nOj/N4eNgHg4WmG22iBxr3vKu6BBipWZIzmWW6wrWGNLHV+XCymTUZUP
Wvi1dfNzRaW3ho7FyLV+ChGvTzaSZPwQRnHPzFM4hvVlJD2qIUmMQno2eDyZob8SPVBRUhCtamsj
Jua5l7c3VoJYr0qZu6ZbfjDv2L6Xkat8ycriHKAKinvVGaSbl9x5u8pFulf07rLWXxmJs65ROQs8
9zbTrqUo3gumt1XNr6ovXMVgI/XyuqhQzOq8rZsFN5HSPpbOFxEUtFj7X6X2Cwws9CCKdiy86nqw
7slP9P7PkYROF+Ab9561tl/LIoLX2WskS7T0hFtfk9B3u670G8O4aOIzvQq3ueJBnICOaP49gjhC
7YLnOq31jdAJdgqZme3q6jfc0U63vE2a5wivoQMawZKiu+9ZiExEpQW2rDjN2ikcKlpVcw/l4Sjl
HkubOqh/pLHvbWODLH1R7IcS+UTBRZbSsQvo/Ee9U09A81TdWMNtZT0XQHcqpLdVq964svMjaMR4
RRL50hqE72aVoV4cPJNE8DfAaDdgPADntqbir9EmFL6WGQK7MA6tTDMUbzvDL2xJb2lM8ClOBZH5
JGbGXcHTTfKLNRp/dhOJG0D6lzH9T46VXWh0SLRJeqf5j42m7Ewr2IZKfJ95ql0PLkpw7kWdxOs8
KNcybAL0GoPGGbwbRXY3plPvfG/sI1X/H3fnlR23kqXrEaEWvHlF+iQpiZRISXzBEmUABLw30+mh
3IndD1T1uUxk3kSzHvul+3Sdau6MQJgde//mdujsLbcp4lVmekRZb22p6SHFStRLh0MuGb+MXrbc
SUWW+iDmwMpWx+8264aPytDso5a103c4X1bK7yoMdkPbH8w8/6OUyT2WbQdRqBKzou0bZFVXRe6J
fVTGxYfYT38NkxmgwKZQ9XPj2MX6Z3I/vPwa7EiTovo2DqOy0bvgmQu7c2PEEX9YlfwprJxPPjCG
qEq3hsDjucjlflNIzXr0eV2QTeJ+h+MaUpB7wymVHer+8s04evpTZwU3ZljeYMbmDnm9xcvh6KvK
uA7lvNoqArN6oQ7245C0wc+h5tpNeyVcOR128CGu0JbKPZdamGqSskjrsg2tFTaPAVlfwFj9XLuR
ML/iCuFFnxaF/eiFlb6F8q8jRaIGYJapo6YOnuJWhApeVyV7tW3CYzZARclSTAG7MardxDC4QvAM
jz2RcOF4R6QhO9cqgoPmK/Gqj+uXpEn2Te7cWnU+JS6cULoEVadtcz6u4ekcw4PxqfdqaStr9i85
75xbG47rrT7gnG5XXSZcpBr6Fzlx7A8MJyA1scf4KItok3pVvpERJ3aD2tJvES3Of2qj4+xsOdU+
YXhZ7r3OltKVH6R4smW5bN3Xmhx/CvrK2lZZSe9aiyXMMrNmB1fJAPzqJeO216N2Z/eh+iwUvNxH
+IVI9OVt/YJSS1zt+snkO+yj9EDzMD70SoXZuzO2Llj9cd9mivky1JjhBZ6CZ2sTDrcxRpGo71Wl
fE+ZDrN4QwwCZrmc6Y8QfAKqZZlzGzUF/6OOaXX6/GdVI3vMt4rRpdtmRbPOGzU+ZFoFRqjrPfV7
Z+T8o5/m6VFu8nyDqpO96+LevoOb0KJHpppbrGUdF+SU5iJKHHzX+kBZQ2yTkxtkSpR94wf6QWaO
0nVfWuVjJHfF96BsYhxoY0mRXUUNyr1foOltKln4gjRPZbu1oijHKBL2rmk9+s1pipcf2GX/vg/r
cS+Fdbzp+WCNqxuj/ahaSf3Qxjgwk4Er+6RQQcX6IRQRuFZ+jwf0OASwqbB2JfPCRrLLgvBDm2R+
tTXz1D8GeZ/9UXOvvvGkwcT5VB77L7ibmL/qegQiFKlsMnTz6oM/gMaFZ+TDsMx85QlzSvN3aXVG
5vIWbmK30GT/d4uE+R2Wa9HtGEbSIaD68LkrmGJ0yJJxJ4lGuknzVrv1m8p5Ctuq+FQZmYYmkBP+
UM1efzKtzHuqorh8iWF9xm6lhhCDSLJhK2eKd9M4UnmoQtkiG9CTZuOQzVmu5gfjsQ5F8z2Ndec7
q4s2fylB/yw8HMZEjtJanTRDQkOtzh8CK6WOOnr+x0qOpS16SNkdr3cc1a2C/6Zc1SPe19YNhcHk
BmtWHh+5pq7Q7RhTFz9FYaBu1jtI++WciFWnUS40dNkOuGXawF5zRfvSR0nI2jqADvYYdYX9HbUy
fCiLrgYODmuIfCyN9wAxxYNT5dVtN1T9Yxxkxk0r6T5/SamUdGXEYjy0oR0f695qfpZBaEU7L9Pk
F8oL6k1f1SGOu7kyHVNqOtxwA3Z8pqIJv4VyMR4nKXCeMHoc4RufNb8KC4K5FGEkvQkRG3mAGJ43
e9B/BhaSjfqYoNb7s4AbQdNVLhqI4Vp15BhK7wtJJV5c/+TPps+e7A1f7MpPf/hCwdpbFxbu6DxS
VjUlO5KM3LwtsxIR5kaOHCrm9dg+So2TfOx9XToC/+MW8YFhCAXd5i0sHfFNVwJzX2U1b2BMjzKD
l1Brvti1L90CL7IPkjQaGoJZkbquEC1e62Zm38p1ph+j3qS1h7JMQgVLbeP7FjeXLX2D6L7IBu9j
N5T+z7Ir653SJeFXaAbKg0h4U465J33oPEfHeLxyHsxS875ip8kvEHLjAIChQIGv/dAcE2kQv6Ms
MrZDpTePoQlF38kD/06DmMyjw8hWfT9WN0UOZfkY94rlFrY3ujkH741hBjSwnS79hT81ncewGrpv
NQ+Lz6VSeLclDp++O5S6+o0XabLL8On6ZGZtTpKm2ryW6/jRKZzuNjGU4AbttuiHbWUYotepvbG7
rNuiwBY/SCiw7yuuspAexYS5JewmCLvqTzsW1a8mL75XGMvu0kSqHmWjVz+nYy3FriKFSkBSq5LO
tHlSj/iED1Ndo2lwZe4CEx3V0hnSW7rUsU+eavk/Zb/utq2jZ5R8u6RYq72VWLBzNF+4nnCkF7/l
jHblPpcVED1V/FCpw+RWGtHRD+OxXuWs727jK2l6zOpeugEEG97IoxX260xPG4qteoyON7qFo4aE
XxCa69Twza+dBDTJTelWODtFHTz9JvCj0t9GlRiGg1XF4iOEq/anqmOUvhorNfhi4Xubur2hpzlU
slFODxPq/YuwvR7RjFrCfMSRtOJzH8f2H4Pr/lMvejhoKEKiM9/2tnrE5ClX3NoTGTrGgVGxP5kH
B60Gwzpavic9JbId+ptB8myIzbVd2rz029jAeTjHCByX36G4xQqeJJ61Gt6MtWMK16LZig17DeY+
bvWD1Nojr3zYqaSQVnXTlEJ9qIaWI8PW8/RjvMfZWaVa25Dp+ejugYt3wqz9RE45fDKcuPuDAoH9
PCaaecT/VzxmYRPepiGZVha144fa16FoaK32qTTk/JH8Sd/6QSjvOj1CCiqg8nRwUi7/IuyND6M0
qoqLMRme1UhHN2TwbcExiFrM4CJOI+5LS8uNVYNxKhmaamDtxe547stI2ju+2R5afKq+ZlWcfSs9
GaP6TPWzb5VQymOippggkKxbH0Jgws+m0kTPSRNGN76ne26i2vYO1zfBP+aI2KyEVmAxW1eUgvgr
ZfKgpqLY957O8QmpYovoS34UpageCS7v8BfG9T0KjPoOnYJ2FxeowLqlFUnQcoTGFhGlFd60OKw9
pP2orWsf4R+3H+EfsGhCkvlU9bXvo1c7twD5f4adrH7oh6wjFc/Ya+roRC7/mX3Xspl/w1/sviR6
2+DlTj/WLdgPO6T5gi3S+7pbKoNKkqXZHxAn1laV7dcHvWu9j8Iu42edM/JX1jT8RS/XnPuax/Fz
Kpr06Fh2/Tv31PFn1ugd1S2nGlYNAqJLPNlZvxpBTQt1QDRCELGERWrMOTyK5dWt3dODmCAAXnjH
PEVHaVNuaFmH3/4HXdbTAuxZwDmYSO/NGK7Wa0BvF2vrZtfuSeo2Itsso+xmvKHzaLPWm9piV+g5
6d/eJo7XgU03U3Sb+Av5qktmtfH27UZZOU/pGN9RvgKK/t4W0/mvmBWdx6TpNXCO069o1zo0qanv
CULApLncA/yTt3Leuur4+S/dJ/5bc/83ue/T317ujE04+z//t5ILUXtkMv//5MK7H+WPNPg//3XK
Lfz7//VvbiEEQkx2kADVoSbAt5gQUf/NLbT/hXwmnDMcVVDRxAbrH3KhpPxrUsugk4EYF44hU8/k
v7mFivwvOIoIC0HKg4Cjw1B5B7dwhr6DMQTp28RlRcZ41cHa7LRjISIqboC6U5f/Zr0xwpg3numV
O61JulXKm2ZT9YnYyyU6k7EhxQ9v5uvfa+ctt3DWwnsN72BBRLEGfhZ4/tPw2tgrWa5h2aaErbKv
GudJyqx4Z2nZAhbuQiCco4HkYKpE8WkORvKjPhnjrEasNy/6fZfxPm9MnqKRbYYL5IxZQ20aEyQU
lMgJRh1Wm3XsUq6boMRojyK9161Dk5emyb13feLmna6/UWAuEwkTTMKdzpyCoLUPqiMDySX9bHb+
Jll5++JQ30uLYJkLc2fjeIf0PR8K7tCsgYfgENXO1meNOK226hJFO3RxoW7KuvW2C8Oa+sRv4CJ/
hwVkmHcfUnZQPGbDKh3Z722GJR/Fr/Rg/xBbuUcdWN6W/bqAJphKCyiki58LnjvoQQi+KF+cRuz6
zveNGmcEqHX+frBRsETmuXCvD+zSHEIERFd6ImGypU+j9E5RZCJkUQyDf1/H0WFQ+8/RsMQmnf7M
fPogBU2EZUD3dKhPwyRF7ki6k/JwtLsUC8S66V9Gp1IECsRS/pJ4qLvUXVQsOXydT6LKccQMQkRB
M9OZhv8G69eoWlRqcgauJquDj5wz+kMpSvXx+iReWPSEgUTvgK3WHUSFTsNQfaIMMi16Kptb7wl2
7ko+ZIfuy7DXPl2Pdf7BCDUFQrNahvc8m0krbAvcmigKj1mjrLKmj7ZN0Ucrr2/ihRV4/tFQTUS3
EYIqYiI4zZ+OSo71zMg8OiN2VDl3ZRkehejSn2FrRXdFMujPkWOUSyib8y9GUE6qiVtucoTMwBOZ
jheoPS370RtSV0qzL7QQl7SfLgShu8WawKiTM/cVoPxmWXQyx7ufCjSmoGDU2U+rW9IcPf9MHIFv
Iky/4E2Ehlqf5g2cTR2vRNkNMz84xHXvdLS3tHj93jVxGmx2VJRqxSMUiolL16xxazv7CKgOaHPs
LyjcTX/odBsT6K9xHMvBnhPNrDxL1bCv6NHZlfIdNUhlb8KE+6xmbfDiyVD6rg/s0neaeDqTmAhW
NHO0Gj58duw1Fn0/u7gPk/5n5g/v3E8oaIOWgZgJ/xxHsFd89ZsP5ZlGkBotrUVe4Df2mMnPmU0R
I/GGcgkEMt0Rb2dvCoVB66uJIv88z2moMVoRlUUU1BwxfmxKvXga4tTatknKkyxp5ZtQD4Yt3Trx
dbQGqnTyXa/GrubJ5e76xM5xUeR8KCcg2sChhcQApJDT9akOcor+q8ewJal9lOU4px1dRztLSewd
dosdFTbhr9Wyrw+pwYMZDA6C32kRmyuv081Vm7XexrJlf6t1tbO5/vNmu+fvryP3gsJKuoJm5emv
SyPaOZ6jJi74g1UU50dEbDd+oC7NwvR33nyR1zhYsvCkJQNDZmF22ChBluRDk6SAppzyeyu3+lqV
WmXdyn258bC4cftUqQ4Byd/KGfpHEYXdAjFjtqXmP2G+pepQDovCANbC15K+JlGO5Ao/uNrVoqyf
9dZSzO37J9cCDTel6cakAHM6uRBbkihq+sT1tJaehkPbTexSsSSo9sqpOJtcdI5IX9AiASJ2GkeJ
OzvKBmoLjlNK2JWxijdDkNNIHwpJvqMEYcFHdgz6KHJHjZmihdhEjqduAsqPv0yuP+loWbX+VIUx
ApODqn0E4xY2C/vyfLHhC6dRCMB6YUoTpn//5gTwJVELT5SpWwwemy2vb8oKBaO0Ghdy/VnZAbWV
ybYNGQobhTkDivBsRqTO04uxJE2YMMf6ii655EaArKVdvUOZYAmIODs9/4Yj9XlVVKTWMbu/cx3c
RpNEuJhjPHzftML8gLHpknbahenDCQRVGXwkdQSWZ9C2rvFlP1XxSqf09+SHnuKmevTk5NUSlvPC
cOBVo/gCyHECdM6G02QRRRuHy6DuBmOblp53cDKv/XZ9d1yIwgVH/gFQju2hzu5Si8r4kIW4YrSU
Bt0q9kxXyqUl35FpUk73BuI5CFjhFsaLAvPI0zWnw7KVQk+aJg25RlXLKzcRXUfhs9hmXn6HAMMH
OewXxnZ+1pxGnR36qOJ7nWdFPGL85EvvyQEO3s2XUu2fJjTr+7cVSkTAQx2EwMD2zYYIzUyypRLb
BPA/a+HbKxVfCNxpNte/16UxkXOjdIjAwuQRdTqTrWOD7tMwdfOs+kHIFe6ltfQDQbVkAiIt6bRe
WOycZZMStKlZ0NxnO9jqUs0eMm7DPE5+p8GYrduh5BSV9CWCwvSX5iuEVAsFY+4majGzqykxkpRg
IabxHny4Kn6KQvMrnXO38pQbq7Bfrk/jpXA49U5eBih6ohd5Oo1UXbvQzwkXZr9GsLxZ6gMd2fvG
bpJNvh7r/JMBArBxaEGfAgPD+UYWXuhL5ZSuoiKKa5G0szppqyTR70h/vB7p/HNx4k4lD3YZQq/z
FwzvssbrAylxE+S81DxsV2mWFNilAjS5HunCmNjMBl7S5MUKhZbT+auHQoRAKDmcMj+LwI5Q83Hr
XEWhWSRm8gCnDEzP9ZgXRgdEEEQN9QGc/+Y7zNO6ztQkPaElGqqrhjC/BSf0Psi9cuHquhQKSSje
7mhkTjZFp8Ob2PTyoPCcEbYoV0ZhRze0ucK1ZzjvNLiYFgbCfhwYk9rydDiehpL0GBudIKOARPFy
T7fE2PBe07+/f+7Qv+Nk4InLMTV7sftGlOtqzNu2t148srs2zG+CJF1fjzJnuk6DIbHAXRnvLnJ/
ezZvVZA6emlxzpvx2ts1OzjoiCpwpeySrZ24kli89JXzq8WgKMaCV19l3l4z/zfpjOpXfZQEGumd
JyGOGKYhZgSVnm1J9Dvk5SuAroU1biqrlNyE7mi6TyQLxI2PMuqvqux7kBGq41s4CuuavKEWShuv
F9kk6p7V27atknphJZ+fPq925JMTLFqcZ1D8sEvBPejB9DUQxNWSAkt09aE2u89NQLPNMod3igtP
HwZBqtc5Urg0zlKxuvcS3cYnwdGlVdcB285+aw0Fh2jhYL3wOSYhGMoZk1gejZfT5axXCnnGlE9Y
IRTg4je2k2s1A6Qm/rRBsm6K3fUld56/MLA38aaD6s3nz8c0jQAUABoMetQewpCWJ5fi9SCXvhci
VCiJ8jBnEcxOO0MNpagE38CjeQSMoUte+D1IhkhxE78FKOlUmRmsRvQnl8Q/Lw3P4j0BgW3qX8xz
2i4vnCYx2FAitG9bVdlQH/hzfXAXQ+gYVKG1RWX0tdj3ZgYjqZYiM2Nw+ViIdUL/e2Xq7dfrQS7c
F1T8cYjB04+66Fz8LUl6A4cA0pYWD/Te6DeBDv1qEmWyl4zkL6xAh101CYLY6EDPj7rYqc3CU6vU
RRyicent+9g6t0fN8m4D+MnrLEu+1hFH4fURXphGCngoEbP2CT2vsVm2EGnGw8NFkDxYUzr/E5j5
wqe6NLS3MWaba+wyCl09d0VYA4BHKVNetf3w07L0F79TvNUg6m1fv7PcNp0dDlc9BzrpLUjh2d0h
D5LRF3maugOqfWrQP1Zx+gHW7v31CZx+/GkGOIWZOm0IKVGhmgb/Zh22XhnXKPkygc2jpN8qsHJr
8es/iIHSDcrxVP9f+3lvYxRJFaDvnlM5BKyw1cIOMEQNxhOEjdheDzVXJvs7bVBOaS1y38LHOx0P
YDOnwS2SB4HRxtHGAuUbunliiB95YAG66BIhxysjrUHj8CfiHzTGgi94hHElXP8pcyXI158yKSBq
JPKsirkKkAMtQQVXkbmZCsz+EURyIVaRVbSS2w5FIa8JGnd7EQvxFagCpMG4D+SPXjZ6z7oXkhvX
xugla5DdEQonk/fMRnBdKcB/Sw1SZTJC7ZESX5JXQzXGmtsawvnSa0CVVrVeoTqnan7pgBlKnAZs
i2hTDcw7ZnProUI4LajGtPoE4Qo4//WxX6j8GTiiILuJDCbbcp4fJLE8JLzMUmy9N94u2SS79Gu+
6daIen9UtxMNcxkLcOG+4BSYOpy4zyq8aE4/fZqzAm0p4QjKovwptHpvjWc2SpdJI77gz9RMGToI
4utDvRiVnJVaJxkeLYzTqHWniFIBk+pGY/kZ1BUSsRHY+wLy2qboyp9G0Xifr4c837PmVN6dPBI5
HSixnYasyjqnmESePPrOw6St3Lb2sR6yBaGuC2HY+ZRG2UxT7WV2/9peJ8JOpT6K8eRH8rxD0OSH
QFEWJnDe12Kf4FmN7cl0zwMHmN+2ial6baRRGpOU1Ha7cvxQNJ3vsjEBUFprzx4+yJbY+h7SRnJr
fvWbpab1+QnPe9Qgn2W38hxAsPjkEExIPjIPMWw3mcjKslHszTb60YbGPpazZlUk8vc4wuHsvZ/x
JOrc91E2krEvxJSP9l7ntmN4Y43wT8NKLN0l57ckkSZJDj4lFiHzd2MxSl3Uq2Ch2jTJPxay1t03
0aSZfH1Al8KwTrizwHvwIWfrsnYksNfRwKOg+WF2dwNFwXcGwJBQUXlNcbjwpJ8LPxZBNNplSrUH
XJ6BxmAgN/3B06vOXHi4nY1kCkRHCJ8cTA4AsJwuCE5EM4ELyqPXzvyXRPbb127yw/XhKBfDsIGn
16FB6WBWD3F6U6rytE3p6EKV26Tr5pGDZFKJGVeYOh3NamUdrsc829TTyCbjWk4sFNLs6Se9ue8b
Q+to+sCBcBSxzfq9VUACA6Txn0ThIFbIYMhkZish4uuVFSRe2IRPeET0/r1OQng9xsXJm2rceCaR
3c5v+iFALsjyAO9U0LN4IeOdli3s0LOznclCBJfWArkzjffZudAXvqZlRZCCm2keKtZaNtHE/XFd
OTAYmnH9/hGBM0GMG+VA+iazA9esnL6WHC6wuPPvwl6qXS+uzYUxnV/N06DeRJkNSs2LUMpNUBL6
zt8b+3afauK2246bv+gZP1g1G3nlRUviYJdWHo853iFUrthSs7gG0PWOrIOaNzyvrPa2VhY9jZr/
6fokXgyjs6Wo1iqTSv3pAh+VLpSFzK2ll8amb/4IQKvCDxfyzEuLj9Y0+t7UPyYv7dMoWA1bNHWp
f5Rp/FnW2w+KBIPk+kimCTlJzflQPKkmqWzkXukgnsYo7DDGm4G0ufEUp3Edo8fWttBrhBDiouqf
+6BB6LazvfxrRy68dNieTyQ2rxgDUJGjYEL56jS8qrVZlWsdj+ChJlcMVGQF5M+i+nV9lBfCTGrh
iMRM4CqUXE/D4GNdcXO91jRFeZRzSMmukZbZyLPfyxcW/6VgSN1rIJ6QCjyz4yrEKEGlAVoQOvWw
gjGMkL/UfvY9IfbvHxZGa6T+03uY/unpsKySpjbwe5IaWY6MtQoBZHS9ISxRUON5Mi4M7DyJovUG
t4tVQs49BTyNV4Too5t2TrGkxDeubOD5aI7uH2FErqtUbBNJCvHgWKGo0G9tvR/2iuybC4M+Py+Z
Uvr96HUA8qL3ePojwBOVaAHQ74f4xUNZ2mVNBBk5P+R2f3D8hab2hY95Em22csrYdNpYAelgD89D
sJfiP4m3kAecb8HTAU3//s1tSa0ta5Kpl1WbpYUEAdwtUkVpo9nx79iWvQc/K6RNFoClvL58ZjPJ
pWlxQ4N9pbrB82u+fCI1j4Us0bCvR2WV6jDTBRYhhImTmkqOsxBuNpWv4SweMCoVFKr86mz1aHbT
YRxopK4OaLNwxD30y12m1QvrY3Zq/g2DOj+tJhCvNEBPpzMOoz4rdNJCSG639OcPOhrz1yfuwkjA
nMCUmNrE9KRnISp1ZKZS5Cdas9NWmZJ/8hVJX5l9+eV6oPk9Og2G0i6+kMAmWfLzHNGkxQ6OguRA
NKNarBvfzPV10DYDXgCxMfJa6qtj7cvQCzp6ol/7PB7vWshr4zpCTupBaGoPeU0fhmPTJMm951Gr
W5iNswnnEpxKmCDQwF6C5judcCnPpbJFpMJNOqghbQ4pKywWtuHZUp0qpFwTrB60j3jGncbo7Nqs
uzQmaynbEQZ29tQ4VKGNqv2sBPG9HhhLoj3TxffmYpyszSZwItMPx4J0afaN0fmgPFuRJ0FzTaEl
g/sI5QiuZc0O+VB2knOkQmRuglHXdmEiD+/dLbP4s1ltojBFSJLNCabokGJTnCTdL9WgD3J9iZ1/
vdNxaqcz26uZpkeaTvnWS6iytyhMyPr7em5nczn9hjcnnG5kYTs4xAjD+lMTjcdBNTeqJ75dH8qF
RcK2pJxO05Ibag7YbhFniPWehQixaScF9t0YyKuqF1skZ9ZaVbzP9H0aFdc8VQteiq849NNROakX
xa3FCjFSeV/a8m2QFAsjmu6y2SLkroXdQ8liarrNFmFmdGh6j4TohG2ukILYK6k40Aoe3MBOl7L2
C0vhJNpsycVjboGlowZdho1cf8qEhn5RqwyyvLv+oS4GomSp0DWgRTbfW5Vn6lJu8aHGtkBHTENH
KXkfReD145BR/hNiNhap1qQ4xM+R1l8TrrRR+mKazQJD4MJ645bh9MMjYsqGZltHRd6u5qIBtS+r
e6dFrih9kGzvw0DFdLCkhY16dukA6nwbbb6JRsdEmQisQV8arurXbu2Xbun9evenOYky/Yo3W7UV
1uBVgiheRXrVo3h8oOWSLiyAi2PhTU1TRSb9nx/ndpEFmtpOMN+sXGsIxeiJtrLhH1wfzKUwWJDT
+VL5XwB/TgdjZ70RxwNyWzX68DQDHofIhOVpLVlIzxsC02qbvM7/CTRL4fxRq1vkznIXqKyjrYc8
7pOdjzy8/rGoQzvfkMWP2Sfa0pq5d8Lar4+GJGv+SvNwCl5YKBcODX4MSArOwckBYf4JZRO0MbR4
Kv3JWkZoqrFck/upi6OFm//i/FLLnN6o4DfmpaXaT1PTyDnXNdFp63wyfDeyIN+lHWok/8GnnLD7
jAez3nnZQrVFUw4+yaOmASIqq7XV21/1amFHXziYID1MuBAoJICIZgsGNfYg1FRQNn7RfcOF6Udo
UGt/90iIwUIAqA3+ZA7Li5HJ6luZMnM1ysJVqyb9WjmRfRs4evO+4vq0LCdw9rQyqTmfkUNbVFXq
MJ6WZZnbP5W8x3VWr7PHvB6WRBQvLDo8OSkngXQGDDhfChA3RJwXzBztpgkuFN3GrWe4gPT2Zu93
C3N44Tu9jfa6H9+cUlqg0qEyaU7URrFt6/ZLKazsP4lB+YWEU6NxOQe8RJoRmK3N41qIPMD1p/SE
v0U3dVwKdGEXgQGA0UO9gBLKvIFetpGpiIprJHWC5hCVXbPxnM67RyrGX7gVL34lXvAc8VOlcd4t
tBtdjEjiUQsOkJ/qaU1OL+dtjt3B0FlLB9F06s2yFwb2/6LNspc2Nyt0GIjm1d5gupGMzsE4dPE2
RKUf7RBZdRVapGvJMsT7czODk5YxchICT55dzSFZItppvBdy20fACB2JQ5Kpxub6Vr60DBXoUhAh
TJVjaVY8a/2qtSOdJEMarR9K1a4HX14YyIUcg8OVs3XiVnKkz04kzxZDXycsDmQ9lG91kFtPnZLk
9QbhGSt3+xhk6gojEmDn18d26eOpUwWfQwTq7Lz/F41dXXbIdaDhY6V/1FpHg8GJgieRZekqVox0
FSoyUk2pMBZu7UuL9G3k2bcre2xqed1Rcwd4bUf+bdTdKH6/RopgIdKFN95kNcXD1YI8cn5/tS3O
BowHnRoLBRIRRdsIUto+GiJYuUWX7CQp4JWvmelGTppx4ba5OMUkwBSSqUuC7zxNT5oyrLseyLkr
WZ4F1EjQPlsliIQ+K97QP6uo7f0JbaW4L1QDVMH173vp1KFrwhsGjBVlNPU0eI9yvzlKzDKyKdvA
JmmJyl+q5S9skYtj5Bk9+Q5PlN3Z+m19oYbVwDM2tPXgKc79fj8KnAlaCb2SSurEl9zsBTKGQ/Zw
fYCXdg4nN7k3pRrnbOcYlhQ4RQk0McAu0XwerNLttGSt2y9pu+QDcmmUWGCqeH9yq8v27CAAy1WG
6KdxV3hVs2lLO9x1reW4Rlehf1T4xraQQ+OhN9r88fooL22WyVOcYiidRKpRp58R3HZcla/bVDya
4W8p+DpKnwdUyq6HuThALL4tGq4TwHF2lCemFvmqSR1KK5DIHOntIfZjGzFS23WOOKHsiw0t82Rb
ycWX66EvHbJkMpyCZPBQsWehoTp5TiJxENE9yFaUbLqNQBl0Ib+8tFrI+3gwcmUQZLZOM4pLSjEw
QFKX/latgZT0oC7uIy0bVprkyKsaUcyFzXFpD1KhhLZHaQt8/PTv36QxsYoajDS5P4Sp9ThpAWdG
/H0whoU75GIYOAUYKE/VSnMWZurTIgBEGJFkW2oadBfr1bAE17w0g1O1zEBEW6cmMluJtixSu0W+
z+21Bs5ZjPRP5DZ+PiDVSrnUdhUzS5Beq4Z8iQN4vkRAUXLEcITbOlTb2VlmBihQk6nTl7Aa8wY8
lP+QA6Pbv3chEgUQCccYwC8YNadfq7TTzhQGrB26LW2wAhdvGhtLOHGwsBbnLXtW+2mk2ZJH408U
IcqqKK12NI80SdmrXv1iG8hu06ezN0rcP5eheuPp3S6vkM8TkSj3sdaH6E0jOEzxcuGqVC/NsQLm
6bVLDWJnNvqKD5/l44S9RDFqZQe9vtXNMMg3VdrpHStYlp4lhDmDjVLimuiyz2LPNcm6UMdBFRm1
v6BURmBiCmC5yveG26qXpF8mBk6AudHTxHAsN0J5jWxo8bODvQuwKymC0a0bvyf7sPvGvJUc8+n6
Zz0/QadkgyVrUGCG1zbbHW07cEhnTDaac2snbm6CLvmCDu86681f/0EoInFcc1hDQD5dQWMcgyBt
2SJBEGhuGAHK8Ll2V42fHYayX0gvzo3cWEbAcv8JNx3qb46X1MkzVMbZFmobokxd0KFoxW2kqV8C
LUCcMW7FqnWE7AZysK/a7JdnN9/UJL+LUxSQY1t5yavyZ5aoT9QTENxthUQFd6hXTgOVQcs8XCoS
ZwBTjEpqOyog/iRTXQ1D+zEJpIUa8vkNxGCos/KMnZoA87MypeeS4rKN91M8qDo2gJr/wUOn9bNm
j/2G/oDpjoqbef6S7fOc6/i6GwkI/ZCOLufabBpFn9RVk4OoR9dOXqERWt4hHtog4F0A0kikb2QG
WMygn4zPmCytG6XCIsEW6jYt7O779SV0aRuqVGl5YXMb8qNm31QbM8nWOMu13Et+BJBczLURo6q8
vh7ntdTx5vHGOQc/BsQuyHiwKZyqp4EoLJh9O9T4qQxS2LuxM3yrav3bRMlwc1Xg92h20tcqcaSV
lCcPfYT2YRj3zqRwU7iliQKYmgTy2tPs/liiPbNtGqfdNIbUbxo7Q77WaO2Vb6A66OOZtS2KdFhb
hfU8jgrS5HmlrbwM5lEjum9Ky8EHQOqo94qxijl53VRLs20s5z5Si8pB1xEJMOTgJpKavV9pv3PH
uwl9+64pnT9QfGR0r3v/JlcT+yb28m95G32P/bBYBeiJr315MFY9cI67tK6NXaVHR2co2DZy6a/k
0VBWBfplCxnV7EPa6lQxhGLFBiWzAeBxOr9q2hp07XjYxY0sPgdjFG+ktOtern/G2eH2GkWlzE4w
8DhUGU6jjJ4EoN1i7XZmZO/ryiwRAsr6sV0pfaa7WugvscBnycbfiCjjTp15GcGhWcSww3Oqq7gA
migh9/VTDNmsNkeI1MoX1ujFwdF5hIVMB/0s6x7V2DHSlsGZfjnsNL1X16Fn+R8lDyVvw6qWuPxz
/MO/x/ZPwHn5pGyzLognEKlRZDZiBvWfTIvFncilPx7a7T/Lus7+eLIZrlJfkfeigh2TNfISzXuW
af39GZRAJ9w3dobzCiJK9nKaJgNXseLpz3KENnfZNvmabvLwXeUVeR854v+S9l3LkdtslE/EKuZw
y9BRWTOSRjeoCRIYQQAESJBPv4fzb601PV3qste+cdnlQQNE+MIJHf8PGxaxP7JlMAaQaaxf48Nr
AoV7vhKXUc1hTW537UuyVBd269m982GIk/exBdPcEgp7h8hA7mkTKCip+/62GsL5/vODcVqy/98i
hiv+EkHr3xmNpRFfqXUsH3jrN0QbkCeiC+42nEvcYU6yHahpcuOuXn5Rj4J2A3Pq4vNfcXbCUAXD
SVn1yU4j89Fwx2hrxWaKHoLBms0bRPBPPr/UDju/dSEuhVo9TiYSgT+/HhXGh1U8pmtD8zdZoJIe
usDm2weDW5xwnfYVlH6QTqbBYN9oWO5+PtPTmPb3eqNCBsE11N7QmFuX4sP2mVRbuw5cptNYdwV0
VTemCvGKOSAM2ZDMjMzwaiGC6BiqgqFOcgM7t9TExtpb5Xh04uHh8x90bunRF4o9tBRQIDxNV0bP
ITBUAULR7WBI0Y/wr0/qKHy28a8vaM2cO68rs3VlzUGj5/Qr+14LgbjRwrbG6+fnc6UBXe6GJUip
xZMhFWhJjBvYipFLHd2zuxwZJugKuIlxT57cxg2qWxWFIHEKcVK1bWUs791YJAUEb/rN2A7opVRI
lLgaIIZbuewYd/Ul2Ni5axp1A2jCAd6KtsfJSwcaSsDQiQAW1Brib+1gQgJV6wgkYss0SwvPEy+5
pHJ2bsnRw/Hc3wkv6k5/7rayYSGvPQ81ROnon/UknS9AkHhbQrH9Lb//lWg/fP58R50ZEz0jHzPF
U4s89OSCFKJqx5mhRSXkcDPwEoK90EdiRtzKHhZuAeEXbo/TyHQ9U5ggpOkAd1gtqE/OVBfaLURL
kSeNblBXmwpuRD8MrhJSDK3t/JRwSCmzcmTsazIaq4h0pN4CCFLPEGd1SJz2tBnH7PNV+L2bPwaO
v38UoEoJYmWsx+kjGXeioXJlyznhNORSW9aGWwToGSRw6VhO0GWDWBrzRZMj3xth0xRAzdfAzqL1
x2ZTRrzeENEnmUX9pxiwwrslIjTlU48+Fty/D9qmOWw8omJ2IQyuKtPmoQ4nVFGj23joID2kvwrl
P1pcwvaFUZMuLtk0DmiqrG62JcTXM9bAJCJqxmLp46euCr8hcF9Sp2FwaGRQ+FwqOh64D10tmwVQ
8TXNj1rzx7qffgDSoPNp8Peu7HrASrrr1nhfR1NmUxRed7W6q7zubWiTTcOaIdVQ3nWDBU488OPS
pbxrhuBZ8bHOpXfpTjt33BHkrZpqgPqjdn9y1JjbWuG8/uo67hGYo7s8zWlTlqBEzoI5d8toT+9Q
NYS0STg1tZ+BE6u7bQWI3CVk75lTj+IrTjygvShOnl56pfDNFBuC02Dfw29iY4I9BNhySNRc2HBn
njYUZIBjXEXxcBb+OuutUt7vXs8023AnB+r7lY1l+QA/gRo2P8VAavIMvgtNZZckbsptYOgcQy/8
jpMEFYcRPwMhFlDvaNZEp2nimuIk9u9K99K7EFFv7ihxyR2KxhOOW01ek5YHtzEX/e7zE/d3JgGF
Uih7on0Ygpd/CkORLZ8Ctr6s2oXWUOxcIWS60Eg+MwQcDNAEQrESonanj3ftsQh9O1ynZQW+xTSw
bzVmdCFE+Pv+BIcPjm74mMi5kej/eWfXTjlTOnFsXtFUMzwV2pEWg20wbN/0QFGD4Slg5dwNfX2h
uHBmfsiOgJkA1iry4d/259BzPw8WNS6WcAnJFbddk3t4Pv79h8IoaL5COQkUqdPHOGwi3fISj3Fr
rWbJAqrwVd41RF3iSJ1ZSQhTRqiZI7D1/6Jk+6JCt2UVMuo95h4Wz7yAIfoQxlAUhQdFgVCBbD/f
g+sC/Xnpr+zvVToSvdZVjODPBbQEdHjaKMEGgdAiXvdk09nq0Xbl18/HOTszDxB0bBHAlk9vFWhh
09Cq8Lj0Q1OA5PtN8Pq7hX/mMMBJoeL47zf+qi0GuDL4g6v+yp/zgrLsHIXow8F5hRZC14+dh37d
53M6u3YfxnD/HIMNEfjlCcbwR43rC9xOWIFV0yV/9b8v5JXu889UTt6GwDeSVwEcL1ynQTDWDGEz
rI1cR22c2XfeVufES1H/2anB2AA3M7Qp0EX9c2rQJYG/xGrKiyKNj2ZAXWXuAK88FSX/knWxXr9g
kay5Deg4EO86+VJwLYTfSYnbySFsiDNhKoEoKIa/xFqaevwPn+zDYCefzBXDVA4+8pfRcn6UiKvS
min4u9nRhSvj3AJGKE/jScfm+wsbUkPG3kczHBUHWH7ReLxiPXvEjrwwn3N74+Mw6/34ITnrlOEL
iECAS9gVxF1U6cAxx663oo3YcQna8UKH4/y0gM4AHQDso78+FrQ2gmZEcGA7MysibgcptMpmRIv1
Jajhuasd3f3/N9TJpzKIcMB+xNSaLtmC9Hkfm+7Lv98NEUIPgAxX7evT7m+stD+rcB1Chddyrvss
KBNYV7X/ro/3e4t/GOc0suYewCZTjM3gjspsJ1hh5Wi+mPtSx5ecqM+uGjK2NXqDEvDpvQf2klXa
iG8hZaCtKG+aRPeInD0x5p+v3bkLfc1e8ByC5YZk5s+d59mil8TF2gX0jkg/JTBhiKD3T73vAzwg
Px/s7DZHAQJ1JMRnoNT9OZhJzP/dC6y8YaR69aP+drHcYi0DfT7S2fX7MNLpxTf2tlws3EaUdrdQ
TcrnhL5/PsSpPNLv7QDJcKTWISLOv3J71ri9A1dBtHWNVscSrkU3XuvLTdvMBvYijdnK0sAic5lf
olLBI0EmahusZRU7mOGkF0o/N97ioRXcwnbEn9+rksbHKoEH0Oc/9dxxx3KjyoEGO1h+Jx+5F47q
qhkbV0q0BwM3jVyzr+S/44j8bz2AEACiBXjfv4PUZJ78YL0rGxbcR21rMqXnXW28RxHg0Wb9fGHA
s9MCbMcFuAV32GkJv9GBX8cz9m44iSIg4jCBeOoE5b8jm/5vXqD+hODrApN6ir2gJnE6aJr3MCYa
we57cV2TBs2/FCj+a5STe7IcumGG7hFkpJQmaRzQhwBGmhdO+7kDCJl7pBKAOq8ixX8ewASI1x6w
qh4o0dhkErhA2DLq8jiggZOP2i8v4B3PHUMUItCJgD4IRIFOwlKdkKoOAWdPZ+gq9hmUCVDl9Mve
0xcmdm4g1DpQ2kQEDATCSfRBYAZtI4XoUbF0572aYBsrkvYSXu3c8oFvDEAe5oTH5uT+sm2cWaA3
UUmbx8eG8/s2smB9MPdtSuFdeSGhPbe9UUlYhYE8DHhaTEBhwIzBGlHpFjowzpSR6g4ypcXnd8PZ
lfswyvrfP4Qey2QPhAerkqccxr3fd3q7DGF9IcA5O5eVx4V+AW7KU4FB2k6hvfTQq/VM9H0uR6ya
tvaVJv8+sIlWLQd8IkjJouD752xcrjovkOsXkskW2Lfryci7oPK2ny/amelgGOB50NZDQfU03WLE
mJZqLFpgT5ASXjrnWSsFAnUUmi+fD3Xm+yCmgW45mO6AKJ0iaT0R8W50QQrCzY4aW+u+S1L9h1XD
S4aHLESw4Z2Ggz1FFXeZ8XWGOCabRSk8EnoPwedLEqtnKqZom/0uS6EwBfD9urAfdhtMcgcHjlOQ
S4rkbOW0x7e8hs4Pd7JFiwGOT5bgY87CaJDbhi8tSpahGWAaTapKpxzWhqzwWWj/+HyVz33QBCBQ
YIvWhuzpyQampzRRhIsqrv2919jPfiz2mtk/Px/mzAWC7uU/w5zcv6OhkQ0oHTL0aJRvluzVbQn/
11s2Als7L4Je2Dxnp7U+x8EqUPUXNTSJiSMHD5vHEW6Njk/7xTIAfE91FGz+w8zAxwXJB0oCf5Ub
/Qrm4hEcQFIDiAiEXrMA2Zkq2YaTt89HOjunDyOdXMLtAs9OtmAL4R0wOXSw83GIN8qGRuHnA539
WFARgHIolg7L9+de7Xzdk05jSo3PD0sLKVvulRCyd8e8U/OFI3hpsJNrGGlAX4cBJM1KbR+lYdfG
Xw4rbhnPJbztPp/Z+SX8Z2brf/9wClEZq+BKi20Bm7tNXJU38WS2SVleAECdu7og07XiHoFxROHy
z2E8iJ/XzYCYbCnnF+N19Yq2uvQmnxlkfYqB/gdaBp3ckxAjCKq18gWcDDWDlwZyOMrYffh8vdYf
elJdw/WIogaelpXRcLITSguXFfhjcKVvzY7GLxSAO7u6CoiB6EHx+Vjn5oNCioMKNrqGqN3/uWiw
uo1H+vsFc8M8GrsCPZH8/2+I9Sd8+PyJrl2/VriFcAXPQ162tWMyd1Z6uLCpz64bni7cCkj5/npX
EPoPLnqc2GfoGkX+L2h9PAiVbEbHFVjLS3oKZ5duFVTAc4VC8mkdYAi0LWex3naQKeUERpRO9vnK
nTk4gHsg4YjclTV5Gl44HCEuFC97iN8qA7wQBPdkCYf7QYsLScfZuXwY6eQbNWOQMEAGUQDoR5XB
b+tbIKtf/2U2KKN5gNeBCnoSNMPDsRytbsLnGeQL6mckg0Pzu9Kte2HZzk/mn4HcPzdcA1PToOs1
lGtZsrTZjLnBPXjx0Tn8fEaXBjo5PGPr0hDsPgSzcQe/5f5+CJb3z4c4c1FjC/wzl/UnfDg8LEoa
mbiYi+j4TbSwK8jub2JVfY/67vHzoc4eHzw/K/kcceYpBYjouE1aSJ+C3hTkNgpA9XKkML62fZNG
4uvng51dug+DnSxdWAvGiL9GzsTp4aYx3AQgTlzYCGfPz4dBThYPxr+NCVa1TOkl71VkfRWx/Mm8
5JJs2LmPBJlTJOwgeqINfrLhlkStAQk+khckWwtPgkQZOnI3SBP/w4wAfkMVM8Tf7iljdWotiuQX
yzbA9qDurM2SAAoXXervnNsKMKpYcQ0gk6IL+Oeuwy2q5CJwVOOajRvYerHHGjTmXHRuchvB+y9L
LNu9UF/5LdV/+u59GPVUcRrQeoHKtI0LAsKF8He1TAWXb2JU4YcDpDc8t7sxUx/lUVmXu0Ybfoeu
hviyjExtYehsQcqxAmiZLGF9X1OvfWiSTl8R/BWBm2O8O8qc9hKy89wmQ7S7Ms5ReUDZ68+16gLi
AZOHTQbfxzaLavNYiqYQyOMuhFHndtkadrjohQHIdhoWrDdmIgLssgT6PdTEtxT1riYkT7q3Lu1o
iMmuJ/D0a/ymWKzE/b+pRsbmCk2BOUiddgmbDKDLssmUW+v+tukEGgW1rZopD3mku80Mur23KSep
vdyUXqRurVg2cIqZ6exsffxJZjssnlNeQ1yJejedRJEehIewm9iO9sxmj3AFL5cn1yZKPCrQCx4q
i411AWP5lj4O0LGj30cbDtPoV0Acpkn7HjnxSgkeuubLMkHj7ioeoUaba69uo4PHku41ScrQ383O
QPvHoGyqaFO2xrWuqtax5pxQ6ZiUwGYek/RBq1r9qjuoI6slEAUzoTeMaQLe8fI9rkxVFTC9mus7
3SarjZyqxCsTuu2LjoXKTdlkT23mw1MaGxhT4XsVsqnLehnx5pvHajXBRWgpKTBRsI5/BXwnMdde
7epb0RL6YpQu3aLrorjdwcy5Y9vRsXhf9KhDDY8gVvQ8gepw67VbAMyWb4EOzVQYaEgETy2E/YCg
MQIyyFWX2HUB82S3ysOpnvjNXE1CZJZuF5ha2hF+qx7RzkoHQO3aA5xr2M3iENfNE9xkz65kzU9r
Ee5zM1URFgDFyB9DyNUV0uTwtg88aF1Ec2DtvXa2d9joyzc2LorBj9zXXhYyf2S56fDvwFSNWjhs
D6OGgUWpLA31cwEYTU9aYGVKOYIFQrF30NmQkFXOaNWLISfoO0O4eGjUz2qu2nurdWKaQaZ9gKoR
dJczKOWZ5krHAX9rLB+0UfQHLdgBj1g/n8zfTTBMb8o1oMYIAND7DJyy6N5x1JChy8AlDKTFigIU
onlV1hAB9j2o4RbWc71T6Dl03qiekkLCUUelNAJ3Mp2RnTdZFJRunTq0nVmmzTzsIlcjXUJc03TA
c5oJYszVEDc7PTjjwUFi9auuNSa5+L0bp9qpoM4OJVp42pfab65cIYPNtMBTPvPRkiuhi1dC848O
tj5wwecXXYvgvapKKGjN0/jQOcPy1Y4p9TPMQ+8cf6g3nDsa8TQn77291HdCTCIB72ZsC82D9se0
0EluQh9V8pbJ+GeDye+6qomOA+pnd9SV9E3PNr+zGIBNUTdP137AgRLCvt3EdieqtLNAAOmJK+7h
SMd/iLJF7hNxrl4wWwiKooSTbColR/Qa7FIea88EV6Mhzburo+SudgdZQ2uQlTrXlgvFQc1beKlX
cWRn5VAH5CZYqO/lsBMj7zoaw7ZAeGA2nYstDdVt6ePUKYsB41OyN3BHK5Wr0a8D0Ez7Zcin2fEO
nRlKvE2JvA0TJQuLkBef6m+eqJ94NIhsGLwGNnCcwuZpQdA+TVd0GbZOqJ+gmgux3EA3GXovQ9Ep
L86g1f9sm07j4gufwRXEO+L43Ya6zYj3KbprgdBBk8GwAw3V926QbGP3S/SVBEr+9OaO3rWknYoq
7L9PUXLbqfB96C3nLop68BbmetniCzEkdZ58JSXYFHEiDqT1nWwAwDzHSpDMjGJJl7qHqiZxnCeh
5LCTfLLualraoCiWoW5vBOvdax723gYmfmGGHVRlAJ5W12Yc92AjtPfBSKMfkHyfnoSYO/GA98ov
poCMzj5Wiz1mnhHddeeRjqZdSyQoJkYkD7PlegeF4rfOHNJBgtdjEOLwFz48l8uiUt6rt0r1Yb4M
PM7ncdFb/Hyg7ri1qZNkScO4rzP4KbDcBTRuwzhzswHrujfh4OeIxa7KONiHnYRHn8C1ZjnRls66
OeC9YBhuEB76K8TKYNsOq+95TAog4J8DKWURMS+4hngIGHJuwO44lHKyyRNPrrDgyh31y1G6hD4o
sVR7m0OvnLnetWrdo520CTRhPBdC0F6XGTwQKRfJ/eKIK69kftqQqN/OiVmetI6nvK9n8EaIs+m1
BIbQRFM2gRSfEh9H2TEwFNRuebcsVZAii/KzpJO3voS4eh+uoomLxG3TevGmabsQSu2RgH9cHORc
R+5x1MEdrKK/W3jJUprMq3NJt2SzpnCObrjMQL4bjyPq9WkQLAo6gWDUhTUIld4UbmNex1AjZ/Qg
Ru8AUlmchkPDMmknGRnbrljiclsDmZY6MWgvCbMB/+6XcBNwCS3gUZtUWOgYioSxXKIXlE0AV96g
PBXtoHNfZl2FzejZ9wZZFNYI9ipWQ7A2wTLubVU1m9DAJgMMqWNfAd7r4hHJLK9bgM6xkxxiGi+J
Uk4qlFZFHKMh05Zg+jn8O2eRubIa/4s/REMONtMTrKO9bLDB3QbbyxSoVzR7E9UiT6it8oZyta2a
OThahFnb2B6nrxF6u2ltKb+wTXTk4wQmKqtbaNpPd205cLSbGM+4mFy8xu4erjP9VstgJ0qZJ6YP
iqXugNkrq4OqlM4rquD3Ptb4ztboFUvovMoBHrEg2Iq0ZFhgxP1L1vhtu69bUM/8vukyh4o47Zp2
O/sNTUk1XqE9taSD7oC2d+WVT/A4lU3g7bGrLOS7YI41Zf3sjjbE19auLF2+lKbhsJlXx76zHiO8
2jOPXmqvczM1hTt4hwMtEZV3PCBftb+IbJn4A+n9l9LHvZ50gNNSX4z3kI3kOZZ/vKuTetq02vVy
Wzo5MZ3JpoQ9T83kFX01kbxqUGpPWM2RGzMrs6miIOy4rIDcGEfPkfKsqhC9dTqQaYfaedrOzZuG
KlDeQO88g/iRl5cq+kkQvDjV/A2q0C+ci29Sy1tXxjdVqW95Em0Y8P6pgv9uyCzrqaLObRfBnG6K
2Vx4Q3wwtn5yJHkope1tosW5dca5hKXRYN77CX6eXlBxaFN2do0/Jp55lU5NC2efcaj3vnSrjXbD
JbNgF7Q3EMxD4BXU9DryG5XFk41tEVtLoZUXIECt7UJByX/bq6F6YEBD5R1g6seawpmVtPP4YPOe
PLEEL6z0/fEBLGZvMyYju+Zwct/Cmqa+MqNbRgVoBLPJWqsL4oJNtZjvbT7gUEKkpjJ5EjKxC3j0
1QkqX0FIFKapqSVD1edkYY6dNrzDFS3s4XoIvC31bBvCaA0pIG2ibhojrCdlhzMKpfaQYyF/UjsY
0jaSQEBPS7kfzZikupwW3M1iRrwREcTCoyp6HiHiCzQctQJs2nCuygxGAiX0WGKeLvCn3CUJPRrS
v8DgssmqxDHPnUx0MbWz2Ccru1fboTw2XecCA1JCHLSHeovu7nxP3jSB8fNALXITaW++g0iBXxDL
mTY1Vzu68HlDHbWvCN2BvzsDkszQoOJVtZ1ZZKfM69TOmsBCCZLuuxMuy43WFPcaByqtB0HNXuJk
Dxm15GB3Db0eGiwLVtXZD6QELwf+eF+BM0eYXcMJwXXL27LRN4z7Uw5NU5y7UXpwByzv/cWwbUL9
NiNC4A8Mr0abAIAOtkSG+NjLRgsKcTU3Xs7wud5aPXRbcEofl8TT0CeNJNjVvtw7LYrvXNlFNOsQ
op8VSWXPa7xzzQ3i1o2vJrCHgmROycR3gYHjKlH7xh6XFPJOr4Maf3K02DMJHZNtDSXnPC7pm6rK
60rUe97yvWzlxrNYc+Wr+nZBpAyeWesjxsQNYvdxkkbJGKfoNNACYpi4PacRcRIyH4RtoKM3D/C6
OuCOzpE3/KwH/tyOU07aYbnTaCpnHKlihhbJt6jj/qbpgzfHVE0xR/5PVmILoQGG6Mvggg602APZ
trE0duroiquaTF8oKZPCNZBWRZXbmVYO83OgXJJRF3jNlLP2iQfOoxN39zDZTW5teNZdRWODrGHY
dS4Sq1nbPye7KeK+HTdJKOhTSHBBd5ZT5wFNRKpUu1OmPcK61zrYIy4G+NUaaDS38iqukVtC3vQe
T+xR0WkGhl9dQf4GjrrNnLIZssSJbEFJHsihrZYccoqv2NHZGLXX7gzpeyTIdk2enHlCxmZ2ro9A
fS6d78haIGYxNRoemWW1gTFumUc8HrK6BnrQL2sgMicUcND2SVIcpzprxxI7n1Err5wxzKrJq1M7
LCNwk5XOgkhFX01EHZHqkPiHpgLYFxZnUEOQ4lo0IEtHZV9BoLXBW+BGV13kbOHtV+WSe1YqbfyS
pmmehimWEJQboAAAExbkFDzJQzC6swXvtlN3T2hpH91g4OnszLemHN8rd8E73odO2tTtmIWTLq8I
n28JQtbMnZz7pY29AlhMMC9AwpG++S5pq/MazN4sdPQbSXh0C6NbCIGT8fvM1GvTuRT8hd7KqLJb
8NTc+3b07mkrtyUpAeCbkkdooUNOO4jfoHlSZyCZtFmFPD7TeqrxTRXClmp4MZb4AduJX2GJwB4O
yGwvJDF4Gl2xsZLWSvXggiXSimKMOJKgpDs0oVaH2Io4uJbOUtiu0EfFHRS9W/8dQnMlnPXcrxxO
65idAH2NvTO33jp1cM2beMqQeS1I6sudnssDJf0tN/R2oAiEBk+mdTS9xiV5kJDeLRZR/WKI0tN5
ZHu5jN/cBfIFi0g6XHGwInckvbcgCAC7mZthjK4ABnw3sMAGfdf6Pol4j3vwUFWBv4Gm8rUpm6Qw
AYkyDfNtCUk8KuQPGpMHNnJEgosnH6LF385x8tMrKzi3SwOto95/RsZz57XNtUlGeoR94LeqMhS+
w84LpJq7bKhEn4X98q23QJ3xSLwj9dzdQ8PAbDQEwzI7hh5wV11NyCXu61B614bUkK1mQRZ009Gb
Y5NjH+cd1cc6oW2K9tlmMdUWhZp2lVjCujDvl+32BfS6rG1JQcvPQrBKjq2xf9XR8I0uzCrwZn1Z
aHnXe/MLKDKZtm2Z+6WlkJwbO7N1ta3ddh+Z+qgWdgRxdMhcK7TvaJfsmYWSQ+NWVYqCDmKyKYFb
0higtienuhgF8fAm1od6UgCEOG7edtCYGaLwoSQ9Xn83fiPN9Fj20RZX4y1xLJNbvnmHHrlKAdfy
dkOgvkvMJ5w6A4KnLLxmfMMzfMNUUhVJi9hwosmN58R561sPIXV03vbsHpqkKmuFv/EGGOuM5DVa
rX40NiQiSzjFBNPeGcl7aIl6ByA8JFnLfrdQ8IzQYADo2ILQbLeot1JUFBQTgWLCVEB44amsuodK
uis1+QlxznUkwh+65n6Ge6cvpBVGqbaZdcUmCJv70MVWpIu2NYeQUIx5EDHqdIxLVlTgx15Pw5Ig
3KqvG9s7BBR1mmb6maj4BRLz3oYMhBxD/JbUtWrQ9GHNqMEDz+Y4vhEdMl00kFQeReOQ0s4saTMr
KIa4zZe69O9H4ty7hA8p94mbtg62L0o7hYQYLMoz5AHqflnHgmpf1rHaxgNuH79D2kfVUwl5Wktz
dFlpu4f5+tfE6o+W9HeRsq4a6e4DQvKmixH6lsEW1TU4NHUxnoY+d+EPtouX8Ns80pdkHrZQNMCR
LPczNPRTyKOPqE0tsBJBcilV8hiHdZkbRmguJeINe9pVvetmdWIdKUKBrPdQWYKG2FbJ4MqEQY6m
zJzbZf2z750QRMR6z2QnUzTt7b3ibNvoacrwxNTXcWu9+aEuU0sPX6gbidTAZ5JY4RGl5XQUHmrg
PUpdg1e00xWOQAFJqEKGP0jJ713F80SZn60njlasMlRubwa3exjBCkzUuOXu8lIltJi8qDBsWQDr
nh+ZtnKvxa2Gyt9r4JIyi6YKeEydJ51vb5FQ38NRaktNtBV9XciEZNylhdW4kIZZigldkgpOhSKM
oPqPq9WrDu38lqwFNWRHiI0c86WPzctKeIWpXPCoAr0d7DhrK4gnLs96mK+Bvr4BJw2UwATbTnSF
G5l3sFjWah+0bmi9fGX1/DzH7mPAAVMJhuAISUNrO/XsYcYuynRl7XpbbJRPaTaGwW1YRfdW2V0P
MOOFXky565X/GrPoR6CCFwhAh1ngY7OIQBWJH+5gboYC3CBEMSu726mq28uOQm5byo3Lw/fZ6XCk
h0M34Yby7R1bIhAtx69xy3b15B/RnLiuUMspZXdTJQwQiXA7wNwRUjPhQZSCpI5j7UoC+2aYLt45
2mcF2KATkLLTbTKTo3LYvibBlSd6wCzJPKdVKF8DMmVdMh4YjWGUYoCwJUO6cLFhzNpZSnspK/sH
xuQT98a7NajB9hAHGCnwAmkyfAO6bsvVgoKEQH0t+BooWnD3xrWmXYeA2fRtgceappUl9qGHpr6Z
9/CwOuKTX5cyuvdUnVeJVZiF3HKNJyAu4/uS663l8ozGFHW0JGlTJAHo07HgyQIyLAMoAd8IMd8o
xxvAnjeQWdzWyPpx4TY0a93az3Hx3zbU2nfM6bJ66n9GoLjg8k5dt86SwWxhfp5GDbKdBW2/ZvzF
G/s1nOmV53dPlj0+BIuBnZCZ8X/xal/Pw6MX6M2waqT43YvViJzOVjF7BjE63LlTz0FGDQLYrlNj
JjktxnAs5tDPCYo46JiSO08oBDu82jVdeDOS6fuSTF/iZEZG3B0h3nEIjH2QCjanc/xuI4tLoQrj
p4MkqZ7HGxVGUca6CE5edgGxL1yb9NVy/XczqsdRA9wiav85HpsgW6rkjVjCSiewEA6VO7d5XyKK
mcAamZfmird2k7oyOXhQGC06z98L42541GzmJXieeZP1BN+fOzddKL7RgOwrVR1KXDKdQL0wiG6A
SS1i9ttrzHy3uXdwDckIyDaVtbw73ZAj079yEFHIxs2nyrulLvKHCURwf5kOSrH3uUe9qGur6wQl
i8oDBZb+6BEyKrscNh6Re9JND7P7CIfDZzRsEFbHeViqHZ6PdOTz3eDoILPK8jsXdur105HCQjUY
fLgjevoL/CDuQ6sFt5XKg3BY0TTQZZoMilKE8jibJI8yiSJzxsmIpsikhxwS8XuUv37UpCmkhC9q
l8QPJqQZt4ZpE5HlDirYT9DIgKDTwnfUWL+cmhmkYewhsclVbLdurgT9GjTIALu53UDQMg8XlN7/
D0fntdwoEoXhJ6KKHG4FKMuWc7jpsj020GSa/PT7aa821c6MJeg+54/26F78Zf1aXOca5IAkABTb
kmcgbBa2i3kCXyQfADCiso+eMR5yFmdnqHZm1SPqFKwpROPrHtAE1u+7mx2yntqI0fBxXSQak2Uz
wnpQa3FJV/OrSYzvpCawM+i3ydxHRlLvMregl7JDIDDo9i4X1lH5RuzPAfSK2pKddl+4bgeo4509
WIy4SFTUy/EnJf6m7p072TC/DlN7mE0RSVhJNavX2iwPazp0vKCE0bsDsTJ9P+/nof3uahssu7X2
3UDOjdSTeDbVnT5AW7XZ2eofR9WDAq7mAUMY4QTOg1Zmn9Pixm2gtkjP7x1IorKLetGcyt6PrdsP
6tpbTJQnVdr7uvUjw9OeSOQ5as28N8bkMs9TSoVzR86F/Wh6epTaRMIsvnZgHKZPfAr60FYlL2qp
51tlyW2/vvbWyD+Lk580VjyVxV+W+88umuuossubSkguW9MXdchaUIXwcAcJE0P0Kw9rY6ZRWzG/
uSuFGYZD7KwEPTTFQkwhO0oh8zirqLwiut/atCL/9Rv/bg3mH3v1HuyeM6bIjYdJBDTXNb+DJ6HO
8iOcN+8gr5fl87S3bzo849KO13a4jLzHS5O8TJn5IQc1bBky002BlAmrPOESk9qJxoxTdsWAdWDh
s9fWJ81QvDF1pGkmaupB/OlTui/mlraglnxMYBzfeeHFj8v0rUn0XWH6+8zmafLZprJpByIZtl4Q
F2thbAQu5yxjkS3lNxU1+6ExI2X5UaK5E7wEwchFr1dRMkF0WdWU3qkVRWQ7g88OleHunZyFzbCh
T0ZDzPdjaipgpJ45rPLqS5tk/RaVzHJqFzINfFepbVtX8gGpU7Ix0vFnTNwmIlk6CY0WgLDQ9eoL
1iolk7w3oqIzZaQ7crjoZkfskA76JGrrvUuTKjTKJNbt8q/Q6iOD3p7DOfam77mZSJxzd2O1/nbS
CD3QjKTc9V5y6IIIRSwqcQHyihmi5/w2vIZRA+OzNI9LTRFnGxwNkDww80vak8tbJ0OoZnM/Nt6h
oZgpzxmAqkIxSXdq5xSkoRg9ROW4mUe2ZKPeOWMdO97CA6tfK+gnwfsuCCsbarZyy4NImqjMGa76
/+vneOlJjlM2sWV5FeVac6oQKXjGpLCgFwcIwY0kSTwZ2q9JaLvxZtmnzmjFk1aatJoX2bNODu2G
WtlzOQ/vllwv3o1rZjcRw7vpIcbr2g120GPjJnALbeizcGk/40TnxGSTXmBc+LDOWWnuG9sPWaQ4
nYu9Jr2jNxpvqen+uEF9qWQbg33stMoDIybNW9wB5eQ/We31oRvQXtHNKs7NYCtHc4+Jky/NiCBe
t2y3ZGGVx9bMzjNEjGnnD0UCttFtEabAWxTij8yag1dCDvbDxdY5PRP+dJp4bRMzzMB8PIUaFx+B
M+/yAhAJBChAQCA191oVL/X0XLNYyEqGHmChKq456BDcEE2n83vujuFQ/arMe05adz/U3r0x9y+G
6La9Wn+TftxaIzqLMYtXkdob2ZSfs8iexDiCLP2KkUOuzB69qd7NbbG3epI5gBhkZeRMdjzJKvkI
mkulZ7uB60XNw49b9xdisyJE3AymXhlWHb07lWvuvEm/kMS4WX22isA7QpYchnzYjf4LP3dU58vj
aEErpWA+w9fgLXF/e5rN4Nh5wx3aqVOd2K+a2T4ZuPdX6MN+sk7SMc45e8o0tjuHVDArZWYE8wbO
7PPlRBr6uUzqSFqTdTT65F5Psnj2/UhvQJnL5NnudBQP8tgEXJzaeJ/ayykHnRh6enOLzkNlC+at
rSex+t9F4m5uspFAy/ZaQMX6rD+r1DgJ409fi4O5uqeBAbsBDcwXhAitNwOfNJyF3vjJ2/AbIHip
Uvhfs7wvlsPgXuE0n1JyzUSrLpLI5qZarovVnVZ5DEBQ/DXdLDemUZi7DLJgCYDjpsY61Im26zx1
tTrrhXhdwqdBTP3J+6767KcphAPi71bAAtWhvH1EQ/ld+M0zJ1Q0F8O2RlC1cGeSFhoWYOIq078C
bzgPojgZMn2isB49FJyJOxXvbl28mZQ5hoPMLoXIOB+0pyBzePemYw3p2wxcZWhvtzeCJXVmtcEH
Q1VmcsrmNXJW9w5OlSWk3hlwJnlen2ohDk6TR74aQO0glFI+zSo78/VceYTOxbz8FW7B5EirsWr1
14q4CM/o/mazA4daunhy68/AbMABp6eRTyanprVPWkoUvPVZOFxgqdksG1e8tTdcz1HPRiLg+4Y4
b9U+M0UX2oO5mxiPNw1gB/9rOGFDHpT2YLXzlWqGWNrGgxd8UmMeW3DmxbC8GjN+ntFL4woYbPXB
fgF8U1otdT7ZgPV/nCC6GwNPjkpfm7U+GOa4Ta1HMeRfJDKEXvMw6VZEzuMxn2mmzgU3/xppooub
hXSlpaYGvopcMW3dJj1ZFsJY/zhIgz2mFXe8hye4lL1nVS+5tI6LR/N4xu0SDFukJ6FYm3vNXTcW
xHDnvLRiuu88rQkBEH0KhHTqFnetof2rOBrAR6j0yH5n277Ocjrr7ds4crWyf9RDdtVVgV8OokCu
d5q+7texvBuX5iNYrANUwaZFjyJUEdLqho4fQLIg2yNhCpYgwqMCf86Ln5FMUvBxrBKQCYOlfpj3
jjxcDVGi+cnL7DfLGHed2R/zTnvQzfVA0ear288bK1/ZmO9trYrnDnC09R68bt6n1bQpssMgrg6n
ZcKZgoSkW//WogzHdd12yG6byt2lmNj14lTPr9wYR26LPzElsdloG19/yfxgn43luVvGuO7UFmT4
ZR3UrixmJv20jztnfdWcaZcSNyOt/uAO+ZYQAzL5uC4gtn3GEGN8njTngmMjykf/wQYHIcJrU3Zf
brtEYIshSUSXpXYOjhKbRIzxbOdfBQyKrUh+IQHa7oNNsdqR2ZtE0WgkEeWx0xjblGwzvZCR8f/m
NlPXpwcvvab/ppq2K0omZbfh3cSreyJhb5smYOjtdB1Vdu6p2aKEg6VaYwO37JiDL+oyLLvz2AFr
aufaDt76OrgMaf0O1PJvrpOzTYkpOPVBajedouQBgJSPV+eY5xCOnR6nwVWb7Hcrk6eimHa3JUdv
sp1nduFSdiH+oC2kR1QbGnDxL2rh0A9425X1Nw7i1IF9atoLOULoCprpapfL0UYnQaLZY2U62caQ
8m7yxnPvNg+dtOO0z8+yRjtdW/9unAh1BNfJNt5mo9rTYbIzawsP2gBrTz5q3sYYgA4F8p+8rGLp
mdHqJEcjK49KfIk5v+OSg+/LEOxUTI/OAz6q7S0xnh/7zbKzR9DLD4LOO4RDIGqz4Dyq7LgAB2jn
cuslKhTTy1JyOTnWyHmGFGOS3zNEdr00J5PuXMVkoMSIOxrJQUw5YEijFioq4mP5fpdmIE7p04cS
LeFlMmm92vlIO7vOJgGBXgz3jk6JaNrTu8W76z6bKQ3UMMYIF5w4ACrQqU5vUWs0XWSmLrhpfUnB
CJ3uzhPnMv1uVYLCC+skf7U85JccSZaov0z6B+KJqvfVkEdrnTjMAgAFCw5MTvelst5rjazOAlUD
XcoUqC3nWvqh555KzWQXvQ4m64b+r1i8O1XYMWkbf2T+3hGVss1oRm7ylSu+P0/2ty2R7OdzLNd8
swixsdK/oVlizejhQ//Y4zZ+2/1kMt0uwju7cx5qqo9K1QKCpZeCgdwPLrRkhilVtJFeOBt6h84D
E26FdnFjctr1uToKVizfw/slD0JPSZfKN1nLO+WYp0W99x0JRl2RbQpzeIbas7kY5ruxsL7djht5
Heo7RuGPKi/jMeFC8BkENr7NFOu2w1fhdFdbI/ilwZ7k814b4tutkK85actU5NbhQAJI4BQbQK3Q
0tOSaFQZT8bwMPf5S0nTwtDdEOt8a2tIXowsOS4qfWv5rTEo3y9lc074QCeUe/ogb6KWgnDTZtN5
ftSpx0R8N9lH4+ihfSPxHB/e30bmxLEy0N7NH3/ZOWV6+1CXtzkzPlPQ9w1hG79Oqwf8KiP8jGvu
04Rhqm++Kn15803z2jrtR2b4n87wCvagx+YidkLq29JJ3wDePlP/fq7yv35ZXqpyp5Z1m3fPgZV9
2Mm8NVmGmuyJTLwPfarOgYHcrza++iz4hzF00xgngknCrhC/FCbtKzf7drzO3Ol9wjmVIEoJkgDw
Zsy51MpfUefnRDCIVdpyJ1SaPfrzIj672yOZl/1Llln+3khuFabkTQARm1ns07/90DdaGWXQ+FFV
MSN2q6nHjVT+yWl8or6aPo9siVijz5kK9Sy1wnYOulCQCb6v5pQd0O4bdmj2+0U3i0i38naTe/3K
KtEmp0V32k1Q9W04G1aLWJq2zST1v6bZ/VoXollh3j49ky+vNG6otlk/lm2db4W3fE2OIRGDQQZq
MxbMavbsTbYkL0NL6FmlDUwMZntZZ3fYtTYoqJJ9ifRpPqWDNhwc/H4hKEO91TxubiTDt2JaeZ0M
qG8CidBYVnAU2BZ4EsiQ8wS/TAmZ5c3O/bj4j/6YeSCppcUQ1saoQg08YkaGMrEyd366nt0GZ5Uh
iYYY6nE3Kvcr57Zj1qRCzkuoN0dUDHuTAA9W34iZoyFnfM9sygOaZl/COVFnZlzNPHgYHfBrx93n
pGSFBJmmdKLCrPvDk18N+0bntyBFr8nMret3EVV/h8lNvnywEg9IRCpx1TTY06VrH93BOgfdcOOu
tOciy05r60VQ4EyPXv8teQFmE1tnYYLsTBvPru74pclK4zNNhJVtkEp2B4S/3zgG9LBb0zleS9bb
yRjtMPVLCL+5Cx2hk/DlH/h6/llm7e6Qmx8qt3iYZLMbveUBqKyKO/TpkeVg00boAcCaN1vHLM4e
0+2N2XyeFtwO+fyWESuzl4gPqeYpUMr5w6HEKQcZ2zghKRrflF+617Ksgb5ER4DjiFK1l3m0chxl
fn6gSvbk6whLVKr+0VeEnY81muLA4tno899snS+yUNvE6R8HU3/S/fqfvS63CwhojDKpgWiR5se1
tJlYvvRQ6XXUdPan8F3GDUc72kRkboasxSc7lr9G5hpIBSdvo2pmgrqC2K1ynlzhfwm7lKyv68FM
FzQERT8fSOS5b9z0Iuvm34pdH5Bz+OZz/aHPRg/XwtvxL69I5T5v+FZ9G0joFAaC6sK0VRl4CMG6
i0eQxQDdMXW+2OAQGMMpnUg5lNOn0a8EUqNzXNev3F5N0KRh22J2iwIh7uo6v5gZxxz7S7YZy6zY
DsOaI6xMtkq0PTqEgO3KYOM2pVoighza0ObV2si+/uqF+bTycle82HyLa4bynZcxJTz2MFjgwVOX
ZNCB6N8qWwyb2dV/wQ7meFEVekpRvwaNutXHwx8JWRPz2hdxT2DTJqdO1FgC+l+C8TerUNq0k4c6
u8/uDa8torFEY0HZ616V8y/7/7TvlKlRuTY+5L67h+xmMcoPGgLFMG2mSN1gTrvQwOeRhpStdoT7
+ipsP274m42cUK9MM4OnjUkAoc+FQER9Q7shWpFRZ+i+0fqTaZydJrWitRonDgUTaTF7syc5cK1c
20LwbNNR53YuHLbkpN+JpXmu5+KLyQxYpDF2BcUgRJMwWo7JndWyu9EdspmQR4cNfG9DlszWFeJl
Xdz7vnJ/KkJfO1VHRVFdx675bHvkj7UGE0n9UZRJthvTfGpQlUUBj1o0KYdmjlRoG3uuT20p7uxg
OHezeZKdsbfswQNd/qDcWd8Wi/tEHfXL6N+C6mlUrpbhJx/S+2XoD5X0LlLKs1O28D5y2tupce0y
kBDTLHaEHt/3hv2pyuRtncZXjMxvqT6r0NOtE2TpVu81YObgn7mM1iGd1BwtJkhvJo1hv/ojoNG6
s1L9F1ZrI511F1TOoXMLXhkqm5Y6aSNypJEqquTqVWTqYSsKhT0cVLMgcTe7D/YvK9IcT4FytV9N
Dv+kS85JiDHML+WjlLfB8OYOxfiNYLzj4ZBOd1/lPhJ0SEhiXfUo97hxyFuFZ5F3OUvYxsNZEJp9
pljVbeLcq+k9RUK9sZbuw0z8NKKz6zGZweY8r084wEdvm3RtGS611cYdQZ48pzbMUf/Umv6xn+mJ
v9W4xPnIA1iLBZZyRXXWVx/JklynYjiKuvsZ4bjmPLMjhZAXjIpMeNFWYps2aJ91ykmINzlhnro3
/OZv1cHnFw8X8qgxRBlmnh6aeroo/vuooD6UdRCNu+xdxbvZCkQ7GXahXlQJMmkJjiSB1rWqPy1F
0ESZo+4ntz9ayXxYeePR4+yoWruZAsZTabllPBt1G6GRo+AXZtzR/EdZm/8MS6URocTc3lJjDBXQ
cIChiJVc7uh65Jxd8p7DqXLyEOw1I+bee0zJDNi0a7KXAc+kgvURiH6QTcVLNo9xqoIPpTlvnlHA
KYiLxw3rZfpDUGZHWgdZp7QCRrdGlQvU/kiV2mlSCBHImOUMY0gv+voBzBAwpwUHmmHiJzv7bJFg
rOzaWpJ8437KwtnkxALhRotpHpjCIWPnIXvqfTJxiPd6NypzRq/jxgM/ennT6S4DgcuSGr/bYijd
RaMDYJRbrKcWMKbq9ypIcVGadXdO9JHlu0GcM3quxFMlvOtgDd6+E80tu/vBNG1ja1TuSyB9/YCH
aInW3iUW1axZ6DKD97Fq9agvbYkAnLW+QxFx1dFehCht8600gH+LFbFd3S64+1GDtDMFA1On7Sfl
Jhyf4sWE8myk+9nMAP2+lb7ibaD0tSDQv8hfEU896l1xSNGKDQbLkIUuIF2Q3/kPvac9r755HT37
NUBg6MDxq0lCS08mg4bpXfp1fR5777SU9Fy68qZPv3W1W7mMTI3ju+kM+NZU/+yb6TAgWbRa772d
lg8vMHXwRrVsyzxjgyD+ep/R1ITQJGE+KxfYDsMaY38yp7ALmvNomc9u4lGe0NUf0Ah3I4gv1o9J
xOOoP+Upc1/jOi9rrZ6wlBzsSh00D3pQrfvbNinr7FlLtbuxSl7S1L2IQGNh708Ysc5mdx+gMAvN
Du1+U58IjkLZVmgcw2UWKjvb6grYuJsvblVRZFvOXzikAtm9UDOxh5s9YhZ6rGrer6A5ja52lmb3
ontMSwPohp4ztJpuLQCrxHV1lvcefVLY2RUEWufNsAp9xDfEXm6HPJXJCYliG2H7f+kLpvVcnFJY
PuXUZx9lJSttwuhvpQ8OxUu65bxVqfGDBmPfW+lprNs7CGAgz3oMR7//roFWI83U7uegQMkq31Bk
hEVF5VceF+n8khryvW57kF5zPxPhD7ggj8SAnmulfztSuVuhJ89D7Z5RB8R82RAzzIYSjUk3gq+A
1YrA2ZqeiuoVLdhceCdNffQj2r9kLE40VKV0qFihnk3upjd1g6mufCVV/c3S3GOByAVD0Ju9mBEF
NPcTIwNYqs/bAiFfloPPkZpJYAUb4kxZ7q7sWcawMKZWxcYn38RNZmDXxzEPnolS3nVBGivDeaz0
AgWv8ylXdHeI0w+SrdvTnH2gzc82urrJKSOjQbeLJkYZ6xpT5IWvwEOna5+mJdnjY7nX1gTUoXoX
pbO3bYdx56duIbEIrEYsvmZvY29/gX14m3Luv7mVn0qd4ztAxeo6j8rz49rzrkQF/lMosCEWtV9m
wnggtLk0/MfOBBoqUyhFBUMc9z2BzNOMbCjBDZTXcrNkn3pRFM/sUi8tawhXIRy4LcPU065F4d/J
fETrqD/h5XsEQI3am3XKoFhuK9nhNy02tPce8puwTpgFQyBb4CSEXyZhWvJYBZq5G4uWCdUi/Xtl
UFnV9Nm37s7WViYpbX33DG6eJkgfbvmzycwIYzhLii+ATWCBiFlk95bMyKr0kpF8/LO4JUN3hlhv
23KfNuIyq+KpDupTF+grvFTPdkrrECD+IKM+H4BrSpJfPdPbOxR9+Ra1WEGgQ2rr5VGb7XEDJ3Cc
8gwirTG1OBmr0+xpsDpL/57U3ZvXWdaOjuGdVnA3uNhYcZ4dWsbTph6i1rXCjPKEDerDFGfdkMej
vb5OQvdg0ud0X+aLyctgmidWtmdHryF2MXFiGMrCYEU1Xo+fuK+vE+Hg2sj/XmXWsJdYIXejFM+Z
6x1Fw7wbpJdmIMDLHsY9h9mLKoD0veWooJNby4xvALqZJoBdaAonbTrZSKFYP6O6saEW+MGCNPKz
BUI2AG1yWmj8ulrupPRjzelOVcfK6uQbu9NiPCQmUEh20MiyRSSE+SYP/HGnWSSg6Ut3XZoFPpdh
MpiXPYrqnRtwUQRl/Thos4a4V56qdEE6yOfYpHrAYz8VG6OdBoSs6QtDVWj0Vjway4fBTIZKkNfe
CnCZjK22HJDJYXqDK6chAFeHM6HUK2FiG1k+Gos18dqaD7Rg7rXU/VmM7DB2cEGElYewsROzAj9b
OrnFzvc7rHcDrz8rczMbO/ocEQNAt0YDLyUd4lGT58dm9u5gzWLMcRFGWMLqjfe5rWKSC/LYllx/
esNgvbaL2gQIJiKRzjUM/9SEaS6KOGgC1kFXY0aQ4uhAdQ4IR6Pe8LeZgNCzXRJ506eSuiKuLcWs
aPnAxuZsf7szF4jdg20aI0/UymNj2h0G16x+JNEYTTBx8sDDlj/FvcWrMmCcmfuN27VuuOT2XUPD
204T/iNOSK6iAsWDPqD8kc36L2lxP2Wie+603A8RpYLNJSlbyJg9CMe5Q/+9k2nG7YYECVBH7eyc
y3boWRcykpmqfmQfL5eX2gx+G2Qx4VAalzot91bi8MepYyKdN6nDseF11L85Dy5IYVjnrOuePcD2
p8/Yk37s0XvqG/vJLL2XgJl2YzIqWHa3d0f73rvRg2w0j5MsPgLNeF486zvInQWvjTituJjYwNuP
YcIU4Dbz1ZvpXpNmC9w2TleFKxhsOl3wj80l4xYnO6XLMmq8FBhTyHd35o91UxVh7Yvmuv4xA34v
3XiznPI96YHIV1GncSJQr/v2Vp/cYWOb4pu5fN2YnlC7mtb0DR1o/LfuA/0A4UPph2GL0Ff+HpLM
3gXCBZtYjSkCWWMSbae3TLNepnY5FqIE6TUfPbvmy9YZjzvWnUVxDM2ue69ssNAWUU4gVvB3oOBh
/u1Q/larRIJj6FwC+htRTi02Ty5Ms9eouTeSrSgAVs3mkcWXITjwThMuCYl+VKTjxc+ssz0Fe2Nm
WTC9q7A1wHeXXyNPY8agk0RuhukzytgRGTKNvVYlh2Bq7xNCR4DDRFwt6/ADTiLPWIrqU6CCf5me
N7g5c/Ty8x3Sqx0dTgZGLI2EujzFAIwKsNTE+2gjjsOFsIZ91r01g/pss+VCwDLlR52stp7ZAIrp
2T8zqdU2t5iiYDknXT/RAN7Hulv7oU1ktlkiR0YwzkJUrdwoLXNuLx9pT+ZznrK4JIyP6KssaqoO
ksBOx002dlqoEmK2WzFvV8TMmEHgmDXk9pzvmHGEBofZD2xYS/ujZ1Z/g19YvvCn03sLPmRV58RX
34mJWCjwa341j1ryLOXaGFGFt65+ZhHb6wYiBa0d46YsP5PB7ZmYGQZyOUO+afrOFm5GWmROOdeS
8Tq0LF2aUSWXtAyeLSJk4dMctlhcmZj/NH0LypCFVIwh5sk9FWodlJveptBsCXIrSJXFw1ujL6Hj
oD9Qmc37lHfez7QUeQRsx6nvgawu5owV05kc1Fl+6W+rupSxkWffFqE8oSYIeHdr2e6qmhqqeZm/
W/a+LQDis6/bZ9e1WedFbhEEx/fRkuj5ZfjEsM36iljXtv6AzGwYIAx5lTadSzefowz5PQd/NoV9
4bfoa5F0gffsG40LMhMi+DFl6kMVquSFZwsBR6At4eBV8Wpxh2gtkhSvo1GsyOF45Qhxp2n31MH/
2otrnfKB5c5pZ66vFtmcbWfDvi4z5AcdOAgMZ7OlACAPueDKB66yKTLy5qGVxhLKzqEnUWaEF4BT
vqrcfnTwYN15pl29U83jh1rAAK1PTXJXFQuNWY0xbL2WangezQ5fiv0MlQwKMnOvTIWjRb3dPaC0
abbCqudId8eSPyAzUKN4QuZEThxHTiKPqPNQbpO7OW4o50EAUlB8oNbsQmCl9+wKJ/k14OseiWjl
uZ7VHGy71TL3ohrSyJo6sNkKJ0Jb46tyMnOgl0d3tlWPeGqoCUjw06HZN4U1PlAKy+rCcxSDev9y
3arY8VfMKSr95lGZDjUo/DXpnWUrRF/vxVKjpDVKa7t29pfdo53sUhA+3Dg/FLstaMtQCQwTVLrp
ljwzLrquZkj7h3LNlxD1A7pqWmfoh5yn5K/wCu3foMYZTb3d+SfXkV3EqNt91AB5+7K2x8hP6JOE
physV4DfnikjQ3Ri9KI9YQM3rulQqLvey/0ve7E8Pum1RSuhafKZlJDybU7t8pzhm2bOKDU0N1qi
4rRErb1RVno7dbi9dySpzfua5//CI8FuxVHD0OPRgmnBfJQ1X8qiDI32y86Do2qWy5ravAiIG5nN
OvRci5sencoUl2FFWl5YN9VJm9yU3X2+N6iLigsnn3YIM5DXpKNvxpblOr/1jKAgq9EAj7ozEaM4
NvSkDFlUJZ178hRYwJrny8dkdDDcLmOKHWDbX+aFHIlOTsjLq4TVoDWMjw7VJVBUgJ/U0tWh7Dr0
CpmLN9Zn4tR1078qCRQvUt/cWwUSg7kybp9dujzyT9pJV2uDmJMmnBLZHjHSCMBsi7d6YvvfT2Xj
7vKOj7Mo3OpnMHrn2x/LaZvTTLnr12R8rsBw7l2f25mPTDxxf1cX+A8O8K7D4KoUKxAsSDyQ533X
3rhsOVPV25razSIXpGe/0oNTmybkcCqVEQ+QFNsxC/xDkgV6TNwkexbCwyhox/6cywHz/jr2RzGV
+aVv2/lP9EA6pYaLHdVLce/1+CCEqtTJLWlxatzMpybGmO/50rSjpdkaKo/Gu7MStDsB5oTYynKD
uaXE8Qzae1oW2WPtW40nghOco2yz9aWXBiMu+EiUtnK9R5oMn84AezBrnd6a0ecYqKzpROI3UPvI
8SJW3dgZiVmju2OnHSzxhtAO6SSJLc2plpO21SuyN7oa6tcZbT3MOwzuetHo3JeO/2rxTT0Nc+rA
fRt8araAPsPoHmIwHy60zYtdjptqi8MppRS8EUeDExzjqVRbXSxGLE3BkoIP/JI0wXC18WHHypuM
vWEVNH9mbXYgpKrANTZnW+b7ZTfkSfVaCR82AFHotupS62C3St5PUvBs36ScBUYR0nos3nhLsC2o
uY6H1fR2xD4Imj/g6dQ0/2tvvN6U981ZJYm3wYfoRlSkB6eg4H0tBTHChgKxpkhUXiboTUITZ8ky
avX2uWsde4f8uN1rDkBi0S9DlE8u4oTM0e/YR1Z0wg7Fr9Ir8TEU2dZGqYIdXtb3SMsf/MzungZD
zgf4cNgHlPYiIvAL2SwG44gpqSvC0WhR8xfwNzGOOS63AT30sJ1XD3+gl5fQ/dMQoI3RC0zxMVxt
e3XKpML9OMjiUvmIMXlKi8hIhfxqRdU+Sposd/gxJ11GkIlTSbgCR03zU/zH3XksSY4lWfZXSnI9
yAYnLV29MMCocxLEY2Pi4REJzjl+Zz5lfmwOPLMrzeAQw2TWbmqTFeLhoXhMnz7Vq/eSa1i1x77Y
p5li7Xs119bQHDV9SIIrjWmGOsYRSW1fPN4Xgp/d+E2n1OyjJt428K4f7foooKZU0Xt8pLTr9Z87
PdIeBS6RYC20hVbzmSLv95oEBR36YiOT6UNsnRYrVS++luYxtJzkaNBoHLiNiNxVWMq3bnKkgz4n
qiOlLxnNWiprsyc/2xDSm4i/6Ty1Qr8C4lQQILj43cchtRJzZ6SBYK3MrM6fIHMJX+gsltr9UUli
b8MmtYCWykZkXANCCIXPDagw9VYRYMB4QJwwppFwQOn+ztciJY6ACLBOB+hkCsJPdQhqIGVFqxWg
NIho1klGNeqtRo7MBeRiFdxoXtA1MB+0Wje2JLXGp1SrY23t9XHgHnwlIgdimCORZJkprb5x6SXA
29B59SmUPPf1mMVFvdba0HqEEgvQWZ9poMSqamxGBAY7WHasoB/Ju4l3pL4K2OH5SimyJ+hYiSbj
xOwD269D8Hk8azqa8MV86FdF5SYFtd6+aoWfTey2OqCAUvVujTokFR0i5ZQ+ucMocwV1cmjemK4U
kl51TfmFbunESavEXA9iyNyKAA6ydRMXeUZKqPHrvauW/mDTHQKLVCvTTrgGfQ09h9mlLCjhTKRs
isDnd6GNrOUrHEuW2cMxc3+4scH/VUyuBses8anbMM/HX0Ilkxyp3CXFNfpZdeq00RgbCUGZm0+w
d7TPCq/V565L2MyBXqGdm2b9oKwaT82o7sce5fOA/+AKtA7IVOnCerRpAacgWhWXEmxgIAGDtQrL
Eg/Zrh4BWa5KOkkw6Vrbp3ErunvhaKXRwSBeAE3U6TQzNCYNuHceu2RkBVHUaOtWrQalmSK3b6LR
Df76f0H1i4vLRHq29KNjRjQjhN9z40klFPPoTC8R5XYr01Hp3xOgDTgW44NcG+KVF8GPBMVFQH7B
AJZOyonmRyuJ980QArrVbJ8amIbWZHykWkeP7DuJ3n+8df/p/kzvU9ix0qT87//iz2/MR+G7XjX5
43/fZT+Tp6r4+bO6ec3+a/zVf/3V/z7/I7/5x7/svFavZ39Yc6VV/UP9s+gff5Z1VL3b5BvGv/n/
+sN//Hz/V5777Oc/f3n9wW3q+GVV+G/VL3/8aP/jn78o5G9hfvyPUwt//Pj2NeY3n35SOs1+zvzO
z9ey+ucvgqL/qtAiBq+VqJFUo1Psl3+0P3//kfkrNVR4bqBEMU0VAYJf/pGgFeXxa9avGirGo+aE
paumqhgQtZUp4ib8TJJ+1ZDKhGrBpAlCBj/+y/9839kq/Lkq/0igPUj9pCr/+cs7gfXvizWOUOe7
ND7BRLcZqVodIcZzSrhMpkIca8BnxENLq5zd2/Ejt66tB2sohlaE1jaUBsSJdmG7G9NunPzLyZT9
8UmnnzCVhmNeYAwV39VWTIXvmJBt9smRmoFZc6r2brkCW7bV1mQlpRvfOS5wEo6jORntB1MTlkUi
89xU43RsXtfvuxpghlvTDqDoBys1nml3vCpzak4LAxw5FSdWYV6lV1tVJUk3pkoiblhIljEOsLWl
DU356z64orF6rdgxIlt2t6TdKqsTUsRxnKcW1QnLo5oMEh0LAYw3XYi+pJcVm6EEMiFnZQ+UbYBb
wS38bWJUImXSxLu3AHm+mEkLgVEeNWsYPK2NSTvQXuj97IqUIzeLMMTh96ZMib/bkN4RhOEN+DaP
QkMj/tEPwseBF9KwBiuSC3BqWblOn9kAzk3U4wKsFzob3wMuJhuRj+bWigFN1mJdNz+BnfBcbtq6
4sWeC1BXlbEIJ0DjNsVLXAwSpEggX8bcDdQEkS1KftLfJVEckgEtxPwxHhLLhPamVJ9dGs49xy3D
yOnrOrkpIql56AJykn1oCc+uNnzhag8ccCxIL0LUQ6rEI97aVVIeXEulpDzpR4GEBOC4COluPTfu
aU0CyJHnAgB31YMVxJHSwbwtO63/IghSyluBx9M+kQb1LfOJkoGoBiqNZUbq5CR1f8Shln9XCqkT
keuqo0+hDMPU2s2N6rb0YCi0Mx0oVqLHMQXHiOerQ7et9YyIJpgVQ6pBm7qq8AXYBs4ZapUm31Ej
TIZDogsVnbDcvB2Z1l4G8S3w0lzFjSXT1g55fXGjdkH1ojR+Ndgjl1y/8o600fCu6o83IHryXeJn
sU22ONiYjcRekKPs5khMAvsQbXSO3nkU/kkZ2U3TRfdtF/Q7GHiSQ9lHjXOsvLhcI2HQJjbbKyNq
cEcsZxkFtzVvIcdsFHIecqbrIdWr2MHhiDuYqZWXhszQls5oPydVEnDrKwx4ONDPntc2JbFaXSV1
VjwNLYmRR0okbm7LFGcsWzVok9JII9kVYZUtit2YzyzKg8/F9Ch4fu1tPCHqnwyxqb7kx/HFHPNS
jzK/dAj2wMg0GSDVzgO/DewtiQ9y2NXCd9/iMWeFuajvi0jLHbn2q1tPFmjAEYtGfmqGtOjtSG6O
z2VOmlRJNOurQlnxOcha86XDmcFMlOR7Gg/Mz74gdE8jC6prA2oTnyk6kf0JEmMfdWF+3UFzdWtm
Yf7Zsur+m6v10Y9APKZ7JTGr2yqhr9aHRgTuJqB5SNQYvr4J0jJ4OEI9dBurgvpq1rALukkg3bml
Pnxzy6J4qEMQaD5gzRvPF0DMdwXAASot9tBD/9IMSbGPQ2Cs1cjT1dExBkZYo64XJSFlYapLK6ph
4s4w43wvNE16BekztadGbdeRoQ0bLU2hF8ihavIHo4dvBtouwBLwFOTWDzcEGm0GIGZFE76mIshl
GCoq88HMJcvWSeUAwJSbnSG01JvaUn6F3C2FJIOcOQ5jDI98d5/pabGuNHewM0PjJRgrIanw9LhL
yaOk4ODB20Fe1F/5uYmGG9WtHpoZzdsZWjHsLS0ud7DspDtaCLu1DIXjwQ/KeJNTINsMQSZ+vuzh
P/hblBGgwzdR1UBmF3LdCQntscvLXGqoT+gN/IVJfkcd8ImW0gPqoE6fJDtId1+SXr3162cXTFOu
7XMqbIV7r3MS1dYA4EQvcvIkhVeeFawr+oa1+NoLHyNjJ+f6KmXyausboeOmKHBF5vZILZfWPFjq
4AMUFDuljykUn3yj24qesLYQ3wD9XJWwXHr3Jo3jHfFsrKC/1D9EsrZA+CpNKFiRyVLVMRohYpEM
kdvnPI6A7k1pe407rlx3dB05dARmm3SrOroFnNmmYSTbLgm0LBqdBC+C2RxN38Bot4me9dwGFLbj
aK+bYU2cawtOsHCVT3htJ6PUxHEWTiiuj1CbljkIdoZELjcW9qbwGc2Wa2oezuUttTA2TZyEKglE
QRFJDB7fDiBYOyINszbs+FqyISh5gpdoKTaSp2HKuITvCrGoRhFyTtmB867xRP1IKNjawl1Llxsl
I0e1SztmXzvov9Miw7NiXTq4CGXdU6K3CQu3wfby0Ccsxe+TfPod4yKcTLLO/wzZazNy9E9oZzwH
2ieZnrDLRmbn99TKZMOqZZR3vfA+WhL0grZR18NuHGY8WBuXoBfowe+k//9fv4Fk3gaX30D/53+n
/7h/hTz49Bn0x6/98QxS1V/h0Fd01AeQohhV4f71DNKUXxF0QPyI6Jh7BArvP59BkvWrYcrkckf5
Kn5ZYSf8zzNI1n5VNINfHF9CsiXjcP7CM2hyrlUdC6YpIlasiIbEB51vuRjWA1euQfQUSeCEqbyS
pWxrHgPIBd4W9t34T508Bv4wpeA7YCu21PFpd7q7RQJttxRocg32sHwd3ZvBKW26xa11v5E3xSOE
Mi4BMBuQxNWC+5qcrA+2J8P00QjqZCbUHrlw+vaRLojcWJJrm5tLEA8oBZFwMlV9YmRoO4LDI3Op
iulNG4u3/L2vStN+C4t8iYZdnJnMU1uTCwDIX5KbzLXtF9WDnEY3RguCry2BshfewCs29h+CAu5U
yIs26OO+XF7M2aHCoS/LBgqCvJ/P1xIUUgEcF/ORxFVr+vT4jvzM9KLQKXPZ1Ojup9sG1I0oMaNE
GubkRWdobW0WCCKQpnG/dFH60uvS+rKJud2BMKRJCCMZpCumk6mm8Id77I6m+qrH39v6qx8u6ITO
TJgB5x5LhugNljjsp5tfocNOzyCht82K+hCPx757CIZgC+XDX5+vE0tM3Lkl3fdh2eK0kxKjzxDA
11iouzxf0uxo0GVnrsjt4IbObdRujBiYyyNR3Nbr5NnaRE73xf30Rkf1fbeu7PAOfP+CYOWcTUQv
EM8WEbSGxvTcJlxTqdRmngzPcUADMvA84Mp01ZgddeaGrpkFe1Olg9FnGLht/CLeW9TMSchjQOMO
qSATCT3EbeGvOoce1nJL5nYb2rXjHnQn+iySpl5ZP6tPyoLYy8yePLM+iYJ62FIgUOeE5YS6UvfW
SC8KL9jLC7lkZPz5ScDRRcTSbaqLkIRAOiB6ylOp5CBtxN1lO9LMIT4bzWTxIqMThBhJPFtbNQ5I
+2zT7Mi430m2t4NIx7H2S0HdksWJM5biNBTV6ihCqX/cBnEPF7D5b87exG0UnmTBDcCFVlZQU4vD
FpEYf2VCFrMwe2MecOICDfahZFimMe7JyXHrtCIUQqWjbwq42xACrpXWvUzPmKHcoufmWMVwQyvq
BlmObUK/82Xz4zAuWZ+cg7jpiy7g82CwgvdFL7ZuE4zNEanTpNQP/E6wa9N8vmx09rRrqqxIOtrA
aDee78yopcKV0ChgHwGp9nCgtJT0rPS3o2YsDG9MbJ+ObxRSNClKIQ4CFoQ7c7I3C7fLAmjwqf5Z
roGcYguLmQRk9CVPDGJ+RRAewTmE27oWi6+CpAu20HdoFXVqsANVBWOB3kI+oNbHYS+ZQnYb9PCY
qXp9XHtwP9EMBh9PNMjZBh5Ebed7rvGomor7pFE1s61MlG/Iw1EmFLxQfQmCLL+qPESkQc3rPW9Z
qMjvAiEq94YTXF8lTXTTCTATQXidN1ctrBTQxUBdDHpa9aiZFMKdOrj0fSDhdQ3jfQ9NEKVjHUD3
vawK0k5MGsAQio6AXelLCyd9cuzeJ5P0vMZtrbHd9clmCYIyHHqRySxNgJbZj1xbMDB9vnywMH7B
ic8CsS03eQLzAOCvm+ODvwO564BCQtbAkVfC4utw0eDESVIKhHW/ZkjaXbI3D/HOfUBjZR3D5bga
H0tLserSFE72I5GCkJIyJEdejarlrS2XV5cP11Sm+vc5JBRRVLzK+Pg4n0M5qIo662PFpvjmdNfZ
pri2Vu2222XrnHe2tpXsYFfY1suSV55cOB8MTzxZa5WZB/05hrPPEplEUMtmvXBzzs7fyeAmW1BV
skoULWxUKBs01pPVLsRy0pzHME8sTLYgjKIAhVosiAd/p32HHWLl3eobcCv3hrOwVB9tsUQqDzQe
j4pFOHK+VG5a1UXfd4odXR+32abb+dfWNliBZHDqBU8ofVydc1uTcQUNaXR1tFU59RrKLcC0jkDu
pd0oB8WGXHPd7rztwgAn1wtbgmqjzhtCNRSDaHKyF/uALjyhp4FXfaCvZK1ApFSswkdhBSnsIwhI
MKwgUyU7e6xsYZ9++TvmTUMl62Nyw05le4HCVyYiHKrdvLVryVEPiqPsgqdxTfVVRwPWSrIhffri
Osr+sulpBfL3kf9pWplE6lqUa3VXj6Y37bq267V5CF4QB3EEG7zJ6llYF+uMbwD8mRz6nWlftj+3
2mQYTBMlTjbYNHEpGFRtLTKatgV6EchjbNH4QC+SD/nZ42VT80OlF02WNdngITfxoaj76b6iD6rd
H+DIzunUI5yWyTuB61r5+7HgGqCcZ6ub4yreQGiy6FUnAcX7ZFNb1kzyMTKOb/IF4BbDpgKRDUzN
dxR6Tofsib8GJjpdOEYz86qJpMJlCrqaiOHzE6v7Q9GJtNPb6vFaCb/RykvjRf/XF+/MyOSSOJKq
EZE8Rv5BfS7yL2W5RyJ0YSCSzJeeRH7jnJ0ZmcTQ0KKIBeR0cJJQvkUnzBEeqxXUsNtq627SpUtp
/NcuWRsdxcnFbkR+MojNOG9bo956drguUzu1i53wSXilb1neVLbIYfypBra24GZndsfZSCfPcxLO
Q6j32O6kz3GUXfVyS1MApRZ4pi4fhdGHfhwlOSLOAWGtNvHnXeopvTaeBCW8Rt0DdO6nv25AJool
sTcWJYzJosF9Loh9jwEV1FABotTNvl62MLfBTy1MFsqEfBnmJyx07RPVtNq/HsyFzfDudifThKQq
N5/GU5+0/GRBoLWwLB/eCjZDu4Yw687fpY/CBoL6W3bGg+eEdukAh7X1lb7PHcTl1vSgVLfpJrMt
B3K5hXtiZsy6TH5IU3SFd9h02UCqllJVVjoNZjFNAOgXW9WjHD3/5ZnlCsQC+p4md+Jk1BTMeXeY
Mg9+pUTBLN9mibnx6qVn//jPTCbXkCgmyLytxlflxIx8LHsdujGNya325TbcKltvV2zL3d8Yzb/M
kGQ+P9Ca3nhZ7nUQ06XWNymv6RhN7CNSOJfNzAToBA4ndiYRRNV06HeMdvQb466moriFY5A4SVTX
5TUI28U6zYy3MKj1iewIRRV5oZ4PrBTVrJYQkqLc++TViFyWtmRcSfiMyyObOwWnhozJDCati7ZF
xEL5n4OtvIXqct1cCzs4FjZoud1aXxOCFWF93IhkYVfqHfoRq/K6uqV/f6XuXCdamOoZ52VI5LZF
HdwUJ2Fy6/RgCCsaCTUb+s3VUVZswf/t8pCnqcXxzjkzMXFfrYtaSx6V4970H91yA2rnKb+JIHe4
8S3eJcKhfxLuj4APFyZ7mqN6t6xSwVa5vHGe79vs5P5Jj3Dt+CU8ivK2PFh3wX28g+Xf8RGHdIQt
a7BZCu7l0dlPD+KpyXG+T0yq0IHQY22xcx/yV++5X7fb8pN7Fa/TGw28VLAR7Lf2a3RLD+idB4/2
GgGG7eUJn9vLp58wiVaypgpdEu9QkkFXWruw9lTKQxDA9VOinrUwxzNelEjbpEUAIQYSq5PFpffc
gDRE0+ysPuhuD6HzNkyFzeURzW1SqkumTgYXNNj0QZEPStcPCeuYQzLq6rGTxd8vW5gWjH/fKicm
5PN1q6HxUzIog22YMKDBONARQlb4eH98Hsk6HdeOnyr7i3xPI4ttHeKN8KI+Xv6EuZkk+27wJiSq
laabdWgMM6OBXbMVOBmLCnZcoFJ+/vTXrVCAVMnCSeQJPjwRXB+825FxJsdwK9PmXZcPdFpfNjK3
Xjq1TomTJ1nmFLJnQCbL4wxyZcV6RUYkbBbyAVOY5ftqnRoYT+HJKQN1FTcKfUw8PvRDfXPcv6ER
dy/vjP3lgYy7d3qaydNq3Ku8dLTpmkRopAwVKjq2FAl7MXiARAOdjPROpTIXajeXjc1tAN4yIE9E
gsgP75n+aOlKKXSyLQrW2oCkUM3rA2TTzmUzc6HCWHgD10L2WdcnN5BVgKVEMwhm4torrxSISreJ
52Z21dHYRrOKvrEgwqa52SgfYnofFtZuzjvBr2zxatSAEk+nNNDyKGkzmTJB5YWt7Qmtf9cIcn8d
SxR8Ylfu3y6Pd24znhocf36yV2C66rVuwGCH4EUnWzsUTRc87szKmeMVQ5RnjC5qEq6gOQLbPRTl
tpk+QY1eqQdR+3Z5FLMmAA+IZIwo0ZqTCN1NRTq1RqbfuoEpPc2a9AD7qL+WzWCwL5uamTAT16BT
P1VU0tbjCp5MWNqUw9AmSNlYSoVOrLFS2pfLFuYGg6MzwQ3woqYEfG5BETRU3iSkZMIW5IBAGj33
t30fLpTUx39mcnpNWVSZFTJBYNMnPn1se2iMgYEc4TSAy8fWm6fouwkpgAtcQV+CQ8yNSpYYFBB5
mL+nKCcohwpyUpZsDxCwAkymT/qTZCV/Y3Wg87EAkeBbySOezx2656UEPxJqgyWM2eanyFg4oNKM
0wO7ztIQMcFcMI2F8QVhWic4vZyOpLX30n6O1/7avUm/QqFsxxt1U15zH26WHhdzyYlTw9PYOMcn
BmqMYf2mcwYH7m7HuMWzZ7fybilImosNSfjia1WAjmBlJoFLiqzREAiZTFQ6dgp014rDID8Nt4Ot
HZS1cC88X970c9NKoyzdEQj1janR84UTErXS/WNObTGkJ7bojk9KcaRdK4XgwdOEGjaBeuG5NuNr
KYWJY66Z8g235rnJRCxgybUwSTOT3Xv6VgYLHkatY0VLmI4lUxOnEeZN6PsuPaOtuvGqZwneX91/
VZAWujyLc4dMI7rVZFVnGvWJq4WIoBHg3qNw2uhbHd7uPOjXdIUtmJm5JE3yFMQvskaSc4of1Poq
8iHRk9gd5uH397S6KbZLCzRTd1DO7EymDV5aOsSbdzvW17FcU61QH/0hryAbWQgvZs+1xs2BYwUY
hl883w1yEulIeZaSfbwJb8U1h/rQ7OCV2eb71KFBFDCmT/GrXnBYc+8/xvin3cnGLy048rqSztr+
UG2Sa/m3Y7SC5X+tPw238KzYYbai7HanLfmxuXtMB/vJKvJE+RBPVXTg+qCtKXzt1QOc1rZxNSbi
obJ0qlvRiQ5/y4GBAFPJvnNvksE4n2Hg3DFU6dB1env/1thIO3d7fBpsxQ7WlvM3kv0jLO1fxiYO
THWLmPYIODnq6EtEc7zi31Ttgs+a3TMET+AmJQIbcZpXyn055vV1pGWRsiIU6jYyVOvSJlm3RUPK
RhHqzr+LbpYKpnM3959mpWme6ai3oR6q4DDcqN3kkQ6N4k1sXId9tjYLOJjChXHO+eZTexOvkmhN
QQ6BYYYwG5XSXhAyJ4H8PadvtvwbcQIuxTBpoyOfK74D8E/jq5Cunjil3J3R2qt28Egd6apfeLnM
rZzFw5z+cWIOhYDhfC96RTLoFrwPUL+vMqe6Bpq5lZzgDiGhm35TX0sH0RkTSvrtZQc9b9gC+Qy7
B++YKZIs6sWyQy56rERD7ml7Nm7me7YJNuqL/AzhixM7Pco2gDaXnPbMgSfyovyl4mz472QVzVzI
K1hroU9EniTV7tX6y+WxzVxyFrcC50FXx/6Iyfmmjak0G+gR7KEInq0jAVgvF7f0DgcwglEAu2zt
/Sl0Hr9yc1PLp6uSzK4yDVG0usjUiBeUnf/GPy6ihkElsdr1b9CQIYHmLCMjPs4gFhkaYEJFAzk5
8SkZ4BIJ8A5qzWbnrdw+/qyWfz2AVVWKsuDvFNj/jOkNXsElW3lEQxTzpXAXZTKtWeTpnYXJ+7hW
mBlTKQr9oCoV0fP9P4id7LYdZpQ7uC7exipwgKz9qjq0QKHh3dsq62yrvCgLrkSeNUxln8iLHkne
8ueGTc1t4oxskh1+Vt6SffiIdrjTv4a7xnk/DWv8NNCiFblsKqNOZtMDuDO/itfZYrr+YxTDHJx8
yuTGZxOrSVTwKVJm7gdXfFZlb6f71q0LFaSsHGEhRmWyCsUF5zNvd0Tb4wXAw0/s0oSeBn5jKjYw
3C0SMG9lPjL8EWzHI31cqDxFsYW4TNhsL6/6TPqVERMyiXT/clDfo/4T36q28PvXASOG9fgAj/kO
pn9IVD9DJoE6+Ur7htznIXjtnXyzljeEHZvdUgp45gyBGKelWcT3faxzHQvvCDGpp9oaKlA+Is96
u+BiP8bAhL8m8FUgbhzG6Sml8x7MRaRygnR9JSGiirCgrQhvl+dyZhxjwzavc5HG6vfOidM0QNUL
gxmJ6CbENVp9FX2N0YKFOQd3ZmK6T0S9OiI2rnFVtOuxOyf9RAuxPcYVyRr114VtOTNvZ+YmgWiC
jKeE/JhmF9UhgC/GgxrJ7YIFtz1vhYsXqIWlclmcn/9WyvW80pDAkIyObnNoOCGVTuqlaP7j8rAo
dJuPYA8qLFP0Ayk6BdXMULfHJjV6ivOH8pO3GadP2JaVnX1L7KWobAbzgU2ekiN+k3tiGlNYZjx0
aKabcEP4v8WwAA/Cq0wPcw/FSy7/qIxvLWpOUD84rUoA1aAREKSI3cMqX5JwUe+CIvtOQfQggeJt
kwTy06XT99H7jnBySSYdh1Qg747z2afeG9HsyrQg5SHrtaMYfFBTb11jWFjnmQU4szRJYjUNaGHI
Y3T6QiO0/DQImv2FpN+SidHPnnizoQ47lV50RAoN2iaV8CuZ+4UzuDBf02xwWHq17EWYUKDMiYSB
rYQQB3VAronPlx3KDEbxbG2mN7/QQ3BXKthSt+4Ont17ciEwCJB11lblZiyyFHZ2oz5WN4tB6dIw
J54G+SN8tj5uCweONlJ0z9b3QHCk7/4WjYlbdGqkT660Sm6W9uNHb3A+5onP6azWMtCzZJdkz7zl
YGG90/vjwlacibl5Sxj6GJfiq8cGsrONUhRaAhe6j+gyYHzjCbywLXxxD6FdrJNb77Z1Rkz+8uBm
ZtWQRwo7QGfaGBGfm1Vyqav7WILftb/1o+0RUiWreJWrhZf8zDE4MzP+/OQYQDDqCV0QofzuwsbJ
GzASflvYmh8jFpqecGuGqAOQ+jCSOklcpaWlnf1Bs9eN+qA+tnayV9HrXbnfrDUoWgIlmkbt+sl3
ljaJPN4J55E+/X8kjlWZi5Z2gMlB13tLBBLa0/2/Rb4kFdbho7XS7dzeN1fNwX/Obv17WKw21ed6
L++WslAzexTrpNNMTRunYLKMOXrJRaqIDF4Ldh1SaFAYIae7FBWOm/DjIP80M1nG+IiCUwMBkh3K
L40IO/K97u5M864yraXz8DF/MM7nn6bGEZ/smMrQjkNBiGYXVHMhbly3627vrz0HFfPPSIzvhIfU
6Xf51VL0PxPSnFsej8yJ5TweeSplVrLa6NvOGRlSmp2+9210V4jwhYVGktmlkyg8keAizzt95eSQ
RyAGjbka4GMb/DZK02soK10+HjNhNaM6MTMZVeQjItMl+BcoV0bal/LTmEer9tIOOQJyCs+1U19r
N62D2NErzfH4oeQTKoiXP2PO3aCQMrZzk71Up8DprnDVyKpReR1CYa1psIEZ27raRcFiynLc8R+2
KkgDol6LF7g2uS4aX03UBvIbAlNzOza1xj/9rbqKn5N1f1VszPXlgc0FVgYVHQkOI6rmBAvnu2aI
haDVetGwET0bO+S9vbmFN8WB1ZYt5EmrYONvj7vEGNvV8x/gAp6kv+Fk35uToS+iBf3dRZ1s3JIc
YBGhNWL7wpMcfW+KeGETzR1/i9uC7Mn4MNQmPk4qEO9wC7x4DNdxGd322n2maDZyXatQUhaMzZR3
CFFlWrd5A1q4tYlPq+hsSv1MAenO0wIxaxjzR6Q9jRDHr7W8orC5Dr9fXsWP25MFVGljhDsDlPU0
9ISkSFabCKboJKUIqCAajUyMH+BVC1Ajg+DZl+19vBZHe7wxuHupX01v34a8OjJJZCnDGOGo1E2N
rdTU0sJMzlphSEwhwTMP6/OtmTaw9nYGCqVuNKBzT7XZ7GDtuDyUj26MoZwYkc+NGKKnxWx/pq4O
7sNOYJMXKshMvRH+TUuTfVFIQSsiRYjuiY5wYJu+6i08/8lffzwzIIMyMI90k/hoEpBp6RF9RsE8
2t0A/RdZvBf4kxaGMrsyJzYmD5BedSHBSLGRl5nTDBBMJMPu8rrMbmlKNyNeiGLztAwWD2lHikhh
tmrBgIUYtqiqhzIk84/XUZ8vxrFL9safnzqhKJcVNyRE0J76dXoL68pNbMvPxsPYggzl8d4RFttK
5/bee9gnA0sey8HnNuWmHQQl5QSZ6ZuUfK2hfabisODh5wZmjBA28v4jjG3i4P0ccADyJ4Ld5wVQ
hGCjADoW1c9D+3B5xeY2Bb16FL0MXaYINTEEjglWYktAo1gMHgXa0dNa+Rv77tTEZJEM0Zck1NzZ
25Gwq5J8Y6bey783isnxid3CVLuc6TrK3g0KPMoqFpGE/feMTM8PN/FQdhhJGEcotZskE1//PRPT
vdXSfipF1hG67U1k6E5SRguD+HirAhn8c72ncBALBnXZFVkMr5UgAYcWLdVWtbmNzNjW0RX+t8aj
Ti4DwUUZSEW23Pa9wlolsfUg+Opfzm6OI6LCr42IUmR8zs9jXZSRWGs+fFu9Ao9Y9VYlwXeIgf/W
0vxpZnLlxEIMFb7sCcg2IvSYhgE8/cH+8nTNupaToUwuGy/V4tgMAoZSpF91yXUgIn/Nc3fhQM7u
ASIB0NvU2T+CFbLKRXkEM2owUtZ16Z2kpLeGINFAjBBktrAJ5kYFVBxQJEgnXv8TF+O5gu57mkLT
NFWENP7i50icifpCgvPjEw700YmViZfRmshXswIr6vHYOgVizp/NJrqVCtTn6iJM133dV6NUure+
vGhzHhSeU1L4MvQ5IBXP958xBIhcWPH78FB7qRFvUJuhXmiHmbUCNFaEAAAcy/TFHypyP2QFKh66
2d5TQ7kJ+gXPMBMCj/itf5mYNiOmjUWHuigItvsq/9a/ltTudSe9JothHGCl3wmLkISZ2te5ycnZ
BcFpkN51Xcf/rL2hTDE+vls72hfNSrWllQsPqwTASrLLe/RbinXv+Nts3a2t35ZbOmbgZOcfMznh
nZervFr5GOMp81fuDmn4rX7dfrUO0JlsFgFl4z93/mY8Nzc57D36u1RsWdHW9m/z29LurvTntxRs
TfRtCcszbv6JLTha3jvyNShbpvm+UEiCQBJ8F0la8kWN7sGbqL2oofVtiI4L/ngmpaFjjIqTBFzu
Y44hRCmhGXoG1hj7/Lf6M9BneG1R/isfW0cGObQ4lTNn/8zi5OwPcMRnx5zhKcldYux6akPNnfbF
3Kt3UPAVt9aNd2t6q/ha9dbVYtV0xr9x61DpAMwL1e0U/6iGXVxRmBJsMlQS3HiK8qwuBu8zyXBm
9U8rU7BjybNODwqsoIfkFM8DxdjP8cELNm1nlzfFrt+Ijp7twgqFZgrVS+ihGf9zZn5yUjWzDpKq
MBlkikKl3IImjpfSRjPIr/MxTk4gUg56UKeMsdkoYJbJba61LzCp8wpvmxVsXccrrUa3zfEOSynV
+UUkeaMZ1KApkp57cah6m4gOdcFGV2oVJtBIKOT91XDh6p3pRGCI6A6N3NPgbKa1WGRIkFvKcLLi
oV+PWBd1328Qj7paOhQzOaJzS5NwNcw9MmMykzlmNASUwR33oXrKnrxNtbq+hhQTmNmqov15jWIO
p3KpF2KGS+D8AyYXYx+2iEwmDLU9WE/BswtfCXgUay1tg9fqMyDdVbZdWsYpZRMpaZjCRlpxhZQU
fZKTdayloxYMCI46lcMioneWX5Vkc6t9tom3abMznzNuEUh62qcUQeXFlvqPoyaq4vGrg6Plgfgh
6RiUgi+3gIWd4i0ErfFsXLkoHz7q1/pdh/jBq7iKn5ZLre+5zDMPP5qlc01F5QH01hTL1Ehp17mm
jt5nU8g3OnxvjxaCoDE6Om5dbxHe0JAUNfVUlg5wZsXpF3JBuS2JYaCvI1lIP1WlJr8mUSq+6S3t
w0hbdEhce7Uy/FABMhF5ZF0hQtDnHz8TbgcvAmD1DdoT2QaKbPehCeRvfqipOwVR3FUrpmgUjyxk
PzQzy64SMUAkWLHqB8sqvbfO0FCQvRyIfTjCTAH1c/IoMsBDc/rYUPMBJjyZDzUyVCoT3Ic30EJb
bS+b+RA9T8xMnFSnVC2ZSYvrzSw30NsqwrMvf4FXzmmrbiEm++B1R1vWiCumVid/iNRdJEE8Qa0A
2RqxHSfXNWwYl0czO2knFiZX51GSdcEs0BpNTdoevd9S/ftw/MuXB8PQJAOme4S9P7ZFxa3l9zLC
pk5eXbtwJw9NvOBX54ZBRXGk3lSZremxL03f6lI9RBtUOD7EaXpjWZ2dW8eXy7P1IY4aBwJYxiCW
GrsdJjEbgvGGXggaAykCLsHrPFpnaJ1mwxKDxNzCE6dRWxxbUcRp6aIg8ZQdU5alUP0vHuAguYsW
ul1mx3JiYvyEk9xZKxWwbyMW6MCebAcKfLZphzAd2rfD98uzNndioPcYc1l4qA98BCmUfWTMYKbX
5QT5Txih5L3uf/LUZtNBWHXZ2NxOwBPS7Tc2R3Kfnw+rSNP+qJI/c9os+7+knVlz3MiSpf9KW73j
TmAPtPXtBySQe5JMbhLrBUZRVATWQGzYfv2cVPdMUSyaOHf6kUYykUAsCHc/fr6zZQgqkqBYS7V8
5rL40V1d2iRgEYJa598Eg8OIjK6TeKgRMrIpgqcuJGlX5VM0Z07zSWLgo7F6e63L79+MVSD6eLEB
3mpuVR+CxbtSPUndGM7trMl///w+mnkRxaO7+K55EAz9eimPFtAguAueXzDAehs4RLb9/RU+HKE3
V3h3LiAwOW9UKcDb9NtTHWMCKnVS3Wd6/g/H56/LhO90VUKB71hBOpoB15BStlftq9bNxrrfaTt8
//0t/S0Awb6At06IuBx0baj4fn1oQwULRYTuPAvq/sGxoB/D90yabAa4nCX1Bnv45vdX/GhGvL3i
u4eIjbDrSlnwzFroFL1yAuGeH+qRPcA+Qn4yJ34umvenixgCNbQioT72N7nD6DKG0xwwXl3le/Lk
gqi9rNomoI8t3PkOhDdoGIqnaoLBPSPPZYm6ElRexWjSznNGnLfGcTeMcZyGngTTTM8X3tXyZz0l
fdaPnvslMeG8KSNmT2Ub1Dvr1M2eaW96bYEa/NHA1VZ9Mg0/mugAO6PvDsUqaH7fRTQLCx1IXR2e
tUOoYW/jxOPOncvps2PJhyOF/mwIhsJLI/W7tVt7pAqtx0qcF/w9s/7dotu7wJidCOn695MCW8/l
9PG3kfrrau9bS4cAeilbYiaiatqvgeKgS9oG4bgHXz7ZjGQZDz1Gb90MCmRJM6AzSlcRPTftRJ76
pNJZy+Jkw92oPpikhC14V8dXyJ0N68b2YoU+xWbtDQC9L9wbNw4g56de+u2fAkV/0MM10JQzmQ7M
eLC2iXhZ3LilUU91aGyHpn80C6Z9VHTZNBcCeLzGmKMqS/cJbBBYdPpSddlcNhUsQilw64W58KX8
sN+AHRYhPdTBrUmnwowu+BZz96CSvkZmORntY1A4yj7URU1GqAs9tZsnVudtBXF1OnWyOtiYjsm9
CqfYZFik0M4Y4O0YdLe7MWH9tyQsmjltKe/Bjq7CxzYGZ+K4WNu3N27cLOW3cvIVfRGOUGhPAKkb
HhtVZY9TqP2TpDM0y0okJ4ID9GkisOLkxpCveoRBp2dofSyRh8kJ7/keDBTxBMhHsQWUdshZGRa3
GLdCpBos0CNPBLbG0pfZyNSSNu2ozw7GZMecJTxQwC23EbDvax+wiCP4I8vKq9oyl5UNoBzxZbVu
lr7N6GhvLRnJrmSwg0xgmXjj4gUJ/m69oGXR9eRqifp4BZaJ06VBDVbX8DImslr1qHJqESeApHbg
q7vaO4IHOm4asHzXtpnL/CKbHNetR81u8ZouV6YdDk3olquqpc19PFmSDWScU5xhxaqdLT9XYMDE
4IlTumQ0nvhx5H6Czg6qoOz08WmzqKI+tUNX73zAw9N5AKAj6AcNGLcn75xi7K5t0noZkIQ29Yuw
gTsiACP1DPA5XlbtuBmnCIzirhtAtI71ti4ilYslKY5e48XYIxO6mmnRAgJXMO/L3BOA/xpwhYMa
Fb3OraqbpBmGVTE5dVZ7IXzXfGfY9zKW6Jhqqg6SLneeD72rQSGpF0tgtp0AGkfLPr4JpNvuSJ/w
vO053xQeKb4VEQxTAFAJYesBVNw+KbmbsX6W+ZyEsLkjAMh2M/HWxUjoduGmPSrbuZtgGEDlm5M6
c8LkQuOLkn3nRNF6HoH9A0oHeQpHCXkQTuCfmBfCKIUlbqppB8+6qoyBObLtYYToJUe3Zb/ul67O
AausVl3ixY9h2P4JXmmcwl1w2DShh5qWoO59iN6mlVco6J/qoX70jDUq4x0RNi1HXW8WJdrcgQfp
bRAK/qOMhw5uBxr42gbgZtKPKMBK8KtNZQawkK09VIa5dxUdpy1deAq8y6kB+/or7o9kLAjk2dWR
dyW6lt0VNmyeO+FND4En9aPXDmCzdqK84cHs7CYA58u09ZJpB04hnFkgg4HtuDbwB1QNO+vJj7O+
5ByPqyfzNhJTfGiKHm8cvVTk2otBXJULjoOTC37t0luQl4Su6/O4dNB8CNKDwWQ58kvlUGzGwq0z
xRZ0YdgiObaLKzPrFXFOExmvo3H2rvtQFWDJgmQsvXYCv4+DOde0M90I12lv4TGjngftyDZF2h3t
0Y3k1QM4Ov3D2Av3SEuP9+vZxj1gl0H0pxeFzpl285SXKua3hW5LtEV5ot5JMIk2sKdx9mPQhj98
nZCvqsGCROwWXujswPJk4xwUaENLLowv1ptVOIF+SmXs7xtXJQ+ey2CVSnWXFUS7G+MKfQBRNrmB
UqtblSaYb3lbB2fZ2mIPHer8zZEVyWjXFucEe93NQltyruDRtoYztb6zQE6tHeEDH6GtAqrF+F9d
fwImnL/EltqTDbxmW8LgEL69FW02ym0gkiw9L5tY2G8ZQvgUgBgXUE3KtkNgSgbYIx8f57hp1gC2
AtNZlgnYoc1w9g2MzGuIVntMoYHcawbJ0YoPQ7mJwx69GRCApEPp/6igjbqeYsj2dUzldeRKsXe6
MNwCdSi/1JAU3beVF+xjWy57bcd5a6QwK4AqY572tO/OOICoK2p6cmtAPAGeAGmNrbF+tY0VujTh
V3OlQfk5zFHlLRgfmPAKQUso1113yJbAn66hdJ1z6UvzlYHU9YzjD781MXb4tLy4dqTR5NgfvWPc
G3CE+jSxCFKOc9ei3Zo69Asr5XwOmyWuj0uTtPkIZcuq5TY4NhUwYJcGDmfHJF6qqXaoXLWgoiMg
tYWfVzik3qppAoUMr+QV1Qu5oaDiPOLjbEYdwuu0k3wBmLvCjEzKNuKruF+SXJTMSzWbdAuQFm2w
qGQSbCmIUCgUs/q0NH5wC5/8oFtRZ6JnqR2oh0jZDMd6mvVVVJTjdZN4050o5vZFF0Jdq0B7QNgi
/kuTXlQPbtNP514aaBx9Q7Bzs2W6HdE5cu/43P6YpqBHLweTxZ2DV41ZgTvV3enSX3ITd8Hd7C3q
K7HldwUVY144UL5CT2y3ugzrH8DOJq9cqlil8RD1t0xQsa7dxvQpW0L/ngFj+ug7cX2na+7mGsx4
mJgQ46YlqiEZqaZoB9xz3aRh5wpQIw2/af1+OJStVPeAQYHB1uLjqqyMTHPSrVe8hOGM1Qh9HI49
eCOu4CMq+aqbBryBJ14cJozMoXGrFthhz/k6+w58wieYxKSokMy5IonBXu4zi9cVATUWrrJbNuv6
fCEDZigBz08DHtwGELZhSZeFN2nFNb2iEis8dXnJd+gZZbBDjAd+wjlW3pQOmMKi0eQYWtFwWLR0
wV75yUkD1sN1cPb4GiCOGBydhd9II7qTD74zppdstosLBWrQ7GjnkgeEnKsqYSvu2+pKIru49lgk
c3iFDjyNmUnWfruOkRJUE6DcMLlU/Tiule+ptEiQN0xl44gvohU0hzWl2WEsumyMRnCoi6g8YGPz
nwK/JNtLzH6tyz45wvZfXrktvkkHPg3e5vitcXAwSuFeMoILxReJE1qoLjhqEPAmOtgTOqjRIMrx
MkCJBK3GPGzWS1AmZ8JUn+PPaB54Bsy2kgbYfTmOOjO+UweI/DUaigKA7VqcJwFB6c5zYtvcAGH/
5PJmxMtGxN/9trd5oTz/qsUp9R7F5PDc9o0FIrXSW7fu2J74dkB1rUiqbCjj5rqby/IWjRIwOK1B
GqekSq7Abwa0VETLvEZQVIJJP/igpOopLg+CquaWDc10H+i5A44SZNjam+Mv2hdVFlyo26OFfC/9
eQ/U4kHqGYE0PO11c6sBW3lA8ZJdDcSqG3TygnAsl7rdAaLn7ajtk+uftxxw38+01n2ulvZ7CPLg
yTHFsla0cTIi8KkIUOYFMatsbmltplRUYbMB6AREVnjNXFKc3T7gFExYUjXYGViNvxxrjRsZo/by
pZPygMeOf/fshF+D5epQn59bYrxdbeIZ1l8j3pUtiivbAFTfLSmUPJnWxjsc5iK8cQXy0gNX3xmD
zjxFIYUf9AyUezpLvytzBS+sL0xKmTfVzHPmDvVNHVckNQoGNNJxqkw4E8tHbYIM/LliW2DZjE6n
ct+43SkoOM5ilJFb67j0UIJTf3K4Q9fAhmNqDm28NcHQPwnX+Hfe3NkVIHPBt64u0BlRD92WwORm
LUNtLnzC+GiFmraIfupXeE20d17F+zwcO/0QyanaUD6ZfT06YbTqFuZuG2HrW2oV3eB4Vig8IczM
sdc0ZxYro27Av1gxLpY2r4ulegaMG89WSNc5gDtvHsMYh1cygIIG2rG8E5KDAHwZn8FDL3IajMv0
TRiGPF5Q624vQkynIHTG+xFZxkxMi58FcC782rcIv2xSUAC+EW8R7BMT63aRHtWmN22/AR1HrCV2
pay1XY8cZ72khaqideS8KvEds6XFOVNgu558n+FXJTsDxgyysjDBIhHuWnzxifnNjSn58FiARLyW
um2vGj9MNpgd/X50OHsFH7OD7lZ54oWphN5yvBvjld8000ZNSXSOZOUeJtd2QBISBZ+cMeb1eQHh
+9T5oX8Hiwo34zVe9jjZ8vbFA4WSrXxuynPkDf2Seh4MUdNO+GwHV97YS6PIQRjaVJJk2uu9+6gk
yT4QoFaHTbRcT8j6/QlxHpzcojHhMnWFw5eVGh36La4VgxOWiwbRkpQ0g3cLipWaXI5CSVIfrRHB
93HgzOQ4qjQyR3Yj/A6vogTGRTzJa9JM37SME5HXUwlW8zImNU7zMOJfAdxpwXf0C++JUOHILdEq
mZDnG+cXv5MBvn7czjgRwrnzniKaGFcIuLFEFucSEoSoRF93HOTEmg6YRHPd1FeVNOYJM236BgbB
CClMHA8sJa3FhnEJEDbCmZ2DMInSB9IwuOsGQsh+RecOoLwA3MFrEiAEXgWx1dHWqYC474GABkdJ
9wtKpB7O+uFUIAOu47hlO1dK16Q2SGpE4W5Pm3SOedetOIqeqH357nweAlI8inbgX0I+9XXekaIH
jnaSc4xWfAln5iAs8R1EO/lZHerkKBg2yUyPAnhB5rugW2MjDh5o2OEJ2mQU6zGYMftxM5hz9CdZ
Gttn0a601bObCqGwY9VAp5t0DP3xXjhdc9u7fYKMBuCqNu+TcIC/f4CT/2qcGzxUGnN+rmMMWMac
YLzXkGHqdeAB9HnQ9TBB4A/E+WsEuvgLOgKYn1G/G9dFEM50rSsaz1fQJQC0uVRdcMmud77cjnKs
6DWd++o5oJJ/oYssIXmJWjj1sorWFqg7YC+3wwj4BbyOmU72UQ9D+6Mn/QLvbe5fDzCy3hUBD0Yg
ugoSZYCZQhTPYRMBMB/wiRcHrrkAXKJmyVqRFhpsnGi5wYygSmRF/5OkQeh4+QAXQHQJkGybkxHY
oHXIYMWeO3oZb3wYrg3oO0/KH/Ah9cA3RLHoPoHZU5mJeYpv4pHNAqedsrar2l2GL8jkFsWOmRrP
b4bfOEsxpSiG2YF1G/ZTEOph3YW5WKGHaGMCS+l2LPqZncYaCOg1CkXTNxYpTGGkNNleLwBrbEUC
IOCKINKH59I8j+O2bX0HZ9W+Zt9hgVY0R5ziMNge8gmpHUvvYeSgXWAqh97TWLmYOzWvzM6vf35T
gZW9Ew0B6l73BFPCmURzG/aLpWnZLMt+wDvZzxziA3q+WMRZmQxg2Zb51eDuJaLgx4tQE+x2JEeW
jSiLEB1DXo15X6IChkc2BsGOIyl0mGMIINOYTO26WxDZeFVkI/hKa37rTGFz7FBY8NfMARGWTtOg
sgDb+5UbqEjvis5HU4UWSVzl3WW+wqmnSHJMMrwKAKe9GjoF4vq4UMyMxYvgCjRMSBik6FkmbVr1
A14PNhhfw5p5NhWgxx8cz/GesOdctgOCmccCGEWnsVsAkz64U3ENnZD6OnBsMI4MsGZUJ6dlC9lo
HWWA9ZIB/Hc3eGAMgLMgNsPLYoc6yWJBsE58No2vQkYRPLuLwslgyoIjytLhHwQYma8Xm48lr5nh
5wBf/c/Wi4vbJLLzDGqYJPbS+tseGzLACB/CRRDkS1JFae/D6k1GrtiHhZ88VTitnlyKpbla2sXc
R7NT5XOk7Vfr+90XhD5sY5DxrVYF7NyCdNAKnqaA84HdjED+rvYuIqikbhy8tZA3OcR8bHaDhXOF
VWa60zyu1pGlM85QQSJ1qmBJm6GXcLgqReif+2JGeEBn2w9ps9RyH/sFe1VjyzJS+tXBLHH0fQji
cszK2Nhb2ZXhWQbBjM145C9Q2I2vsQcwLczj3a2esN9VQjCeQrHZfZEU717HLXxwbFt3uaJ2nB7x
+OlOx4DFcnSSgCYd9ysXL5EjMi0xJhGhJzH5zebnGXpBk9cKiTi4REyoiOKAN94TGEuvUc3BMaEj
0SasWLLr596eeZXIq4ggD572wji5LMDgZdUYPQImQ3PIDlF8rhGej4ivj+3cLF9xXMPCEcV0XdeN
WgVNiKqXbxwJj60BCwFY6zSSVO6gApNwa0JGvVVKp8YIuos90x6GYgq3i53FxlRzv5WL6+Q92K6b
ZBi606SsOEYFtXsWG7HrDGvWCGxg833R2nuzZ46GNvU+ClS3CXXrrCE99TLkdenLZetGMoySfd0m
3j5gCTvoqMCugGf9MDCv2fNAFjtvDKMUh3Y/m3iz5BHmCwDNE9/IKQ7TCumkldEuvwN9O9iWVVKu
PEWGXbXAE9IEzQ9UyJ67xFe7fugkFgmCfzgC8Zy3XphRgfddNxfyZtIOP9O5BTPYWTpY6/RQ4dAi
wtehaN6UPXucYBO51kFd37d8LA6g/thD3aPqG9IacDisG7SeTHpA8wkIP2TAV9G+a6oc2elyhRyc
txqacbzpjfMAFnC3UYlndjapZB5CrvxYXYKuurUIzHC2W8/IraHTyeSVxiyJ2aD/VPAPhdqSgr3L
ONI0FcHfIS83vi4xPNpSoMP1ThuVHJtuMk/RzCRJCWiXm9r3Bawe4ngTcz3u8F7xwVOOlmxudbRL
zPK9dNxmPxMgkT0s7etII4SJCMpCXifodoqEwVA4zaYBnwuHicLVetWLngJzHJGdki15LRNRgTnQ
6/HbSJwul3NTXRti2UpA9fJ1cJwa2EPhdlfGBfnKRv63psLhw2UN3dclL4/aHfzHUan2oJIOElIT
6C9s8Nqso1N0O9qw+DaDVp1XcQv7jQaZvG2IpBeSiBP6STjjxwb034MF5vv7HF7UqqgOnJww7NaD
D5TFhKTJlVd53WEpiuLEa6mfJ0mnkz9F9hoDQ7ch09UNyEyvUE1awNqN2iAgm7edqRc4jhR81dAQ
Xygg86FJXDS8lZ0CAfuS1fWWEf6QyjgwSBqwsQvAZ75oGUaPgeQkj8Gwz2qFhFfayrDkK16AB18O
SOhGDIgu5LGekGsJt3bwg/W0BOFmVmEEKLU3p1jB7qqs5mY9SJasAARqMsORCg/g1H5a4iU+oOWh
X5UFThUKr7WU0cnbu9YHJcR10ck9Wb5tTTJshqCqc8oGc8S5aNiTxUWytpyw3LEVoXtWaaC4QwJf
G2+ZD0Hbzzm0zvOL47vkRRl//uH007RGINgQRPtej2OMQbYap0x20xQqXDNRsR1maPVnXzndAX6x
alXNbSNT7jVA3g+0zCRx0NHq1uWGhsHwUgb6yV2QYoc0HAx304rdvDj6FjrYbtviQYvUEjskmerG
4GvbeliljZnZ3rFcrSuoY/KkUMG2RRnsVpj6Uy3+z9Lw+4Idmr7gbwSDDA+c2F9Lx6VPLIxBGM8W
MwY8LVGeeSFY74c49uojUrhktxQBjkJWOBunn+Prqg2AXOh1iDOWa/DqZ3F80mHI7/vKy5YqmDIU
8tjKxRx+KssGNehu7uWuXDoNCw7StUdPJ+ylg23aa0lUcQJ5HkiUGgWJB0si+VkF9KOCP8X7FUQK
6ONRcf31FmfPq6EI7nk2XNQl9be6fK5hQPf72udHZVYagNR48SBF69m7EnzHiaNGg6WA128WIktc
Yy/046/10n5Sev/wdt5c6d2IgSiom2CBfmEx3WkUCCPKddOrz2q5l4/528T46zI/laRvNB/MKhQk
kpZnftrsvB/92j+oa5YX2fyEhMI9nFWz+bCcEBZ9+wzE8skd/nShfHNpdOwpU2rLM41TQ6+q1WQu
MZnZ/X7IPqrAvxmyn4L8N5fx0OCc8BlDpobLCQIp1Pr291f4uxwUwoy3l3gn2Bq6KWJS4xJVkE83
dou01b7YN3doQ4c2kr2SuygNvi5wS4GxVrn+1AHnI2HI2+tfHsGbWzSjRKOqj7lyEaH6F8si1DrV
roQu8x7E1EN3jZ61Y/Uco8dA3E0bBy5jEzIy2bSZHuo7++1fxq+9eyCXoX/zhWovmAKvvKxFlBdJ
zTKWtJAtvXzy3D8S37y973eih6oR40Auz73ZVTcTinZyVW7lZjZZeFUCneqrlAP/BE8FB0TVzx77
ZxPr8u3e3GTSMDPaBE89QhEa2FFkMz67wU+2m/fA4JgoW+E4d7nBADn5bo0gSJ/qDZA0LzQz0Bib
Wy23qCt86hr64epEC1+Cje6icn6//ySRQY4EG4PMbT4d9dX8Oh3UFnJ8Cr+RYOt9K+8+01V/eLt/
XfP9ZiSoX4VFh+Q6KjS5HNp1QnGIM5P/RFj7+PvJ8+G10KMIxSgc0dD/+uvoxcliaIjMYNa6Hswp
+pSQR05pGtp+9fsrffgkL0Q9F6rxC3rz1yv1yGsONWoKgCTj8Oin/bSz7id9g39vK8KKSy4WCQiY
Lh2277Ygwi30jhaPrtlhIcTrCztYZtDfh+Ccf27z+nfd/7vrvdtywirpI2JwvYtrUrcuHrs1gpNo
jym6gUInyKM1CivVqoIWfzdtzInefqb3/ei5vr3ld881RMjh4gzIMw5Z6eU416BYxSHG+f3wfbTM
317mMpHeLPMYIUhlZ9xpUjw07Wv/mcvPRxPx7ee/20ZaJEsKYjE9hC/SBAaXAcIwZmUWoTrzL98K
GiNj2Pn4UIiBs/HrrdSQlnCvhXbd43exQsfGZNe/v8IHY/L2Csm7Q1i5tLpMBlyhLAjsJC/EiA7B
EvsfXuadqq7ngCURhcswb0kr3IWSPEW8/6+L9365m4sM7s3QT15TViFClqyRmbLfY+hw/j8eVwTT
fDgZwBIzfDf2fq9I48c9BkS+qqZDevNqFu6/vv/ASeCvi7zb6ZKWheHIcRe6UqlTicyJrmbN/4dX
eTe3irEsljFsGBqnepb63L0rBaxop/izbu8Pp9hft/PeG86DYWcV97gdROQrApcm1G1XaNH5ZGg+
WJZ4anEYgbICu9b3Inx46TojpBIYe3hMqKq4I2N8A813svpsH/tgg4FZGfptAxfgEyjXf51lvqqb
qenR6hEjW3lyYhcRWOn++P1M+/AikNXC5AYWxH/zf7VRM9WjRPXYg1rHBNOZyeizd9Bn13i3XFpt
bRmG6CMhe/79Ym2uH5IrnXXPfKvvLrg895Oj/d+biSM/Rq8yuBME2lqs1V8f3dL77uBeOldKcLHb
7M/oGVLSXbkb2ixYJ3s46jx8djD6aF7g+cH3OAw/aJFG+y4zcL5iGW/Iofb7bQEra+sUyPP91+7z
v16mf2ev4ua/ojD9n/+Bn19EP6Nyyc27H//zVL4oocUP8x+Xf/u/f/brP/3ndf/a3Rn1+mpOz/37
v/zlH/H5/3397Nk8//JD3pnSzGf7qubbV20b8/Mi+KaXv/x//eW/vf78lPu5f/3nH8/f27LLSiTt
yhfzx3//avf9n3/4MXa8N/P3coX//vXVc4v/vBXquWwx//7r4978z+uzNv/8A+rNf9CfhkbIT3jo
xbosmvH156+i4B/oCAZi5ZIL8HHAwwh2Qhn+zz/CfwAfEoIvhIEDpwRq+j/+TQuUfPCJ7j8gOL98
JI68WITwEv3j/zyAX4bqr6H7t862N6KECO2ff4DqfpntbyJrWB9Fl7bkS+tGDFX2Tw31m5cHLFx7
HbVKIHVNY4BRFA8SGLuW7Z0kHkiqCameq1jHP/SYmL3lIEdMwyuq+WvIrIDZExCfKsuQT2KVp1ZD
YrsdZG3FjBpV1J8hnZp7lFs8dfKMC2PzCRLSFz0FxXmywQBJHlSeByQSYcHaWdSAFg/GztCwvrpu
YVAS7ItXt7PxlSiVcxzZCLm4bl03tVqL54bxqkJjY9SfirqSTwVP6iss7u6urDmUjrIbloNXhB26
aF0yjJmHjf6r08fDHmqTeT+1k3zyW1KfUC2rrnH+NfeG9gZ6AaibTa6A3juNsWDrgUXdTVt46DiJ
2+GWC+lsaTkmh4gX/JSogd2VpoqOdPKhvbTL9MLZWLyw0Rf3rVG9WsEc1n6dqsHZWrcUh1lFVZ/C
n2HYixm6ndDhekojKCLOzlQOG9+ZAXlFsYc4qRPTQaIuLpFbSQwIPJY3eRnSdut1HaL3Bk7Vt9UC
pxdBB7GOQqTy3co2mw6l/T+TdkGEuwQOYm5l7qhQZB21pcqh5/KOMeoK9wvn9Tqe62Xbe8GyLmsv
vq2L2csHZF02iTcPKwgELgpnRr8NxNV3hg/mWSeJyNgSq/uJo+cvjZzauatgd9lDaSmbu1mIUKKe
kygX5K+QHfquHm8XCy0FISV5uKDk92NZ9vkCLtS6tNAHpSEpggwFX/qlQmI1a0UY72NW8Xu/NDi4
M72sRVtD51lTHWUJD+kTakzBingFOUpKLYqoZbmHQsfNYSCV3DLHR8+rS5aHAGebNpURQv6VQ1H+
cIAN27W966XQGAw3AJommwCC7oe5deDiaCP3ZvQmlLjbAlZ50MGj4ofyKFTl4QTBTcSuheeQ4xA1
bNUkqllLQdlxjnq76ioaZF1vyBa6V5u7FkFiWsxQnXbBWJ+kFADGIqWd6cKFyG6BKjAbItsiETt3
eakVmmVmNKrigvjHTkHXA40psIRRdNW2I3uSo42OjphUFk2Ns5HN0D5AF6RvTVDBIL2RTYCYtHYC
aFKc+TRqToodTgu98G6XSPveeYh54fW3aNMYbkYHrSUpbWeUSYMRtfgulHc4GU9LWlsfmixnHl9r
6pYH0qEiQowJHho1s2ukMgVKbZKfCXQfD9ju8Cc9BG4opNArpuGHTzpxEUd1pNmQSyk74yap9sPg
qZwoAyqF9SBkrG2fBwgsvmgYg12Nse9AOkXG16l3unM3xIjTUAdIe6hqD6GmZBP3zfAdBukiN0IN
W8+tyL3Vgl/53mjX+MLYUtyG7oRyqpufIi5SzviawsPtYAmyXKNQs4ZCDuoKeZHE1QI5oJ93KgrB
vwSD7fZqMNPVsmimUztpMCHVSB5HCn92lB6K66VbZpZWuktug0Rh0GYBRVFaLSJKISmdr5xg1tdt
xUReDpqzVVyiRIyUPpIxlSmjGwfYE3izqhpyJdDylnSa2vqu65foRs6GbxTkpwiPh3q4R4kuWId8
7J+gGdNbBBXJnfVR/Zp9r72Bcbp/NTuUDjkNOaTwlzrNCiYmzYYGS3zshaNl6kFgGyTd3WwXcirQ
U5Q2WoqdDymbvCiG/UtN27DdXHKAuKD1slfTslRNhq4LelTS026KClJ9NpE/f4vF3JW7UF8UU/E0
3AUqqJ+L4n+zdx5LkuNotn6X2bMuAUosh651aJEbWqQIagFJEO80T3Ff7B7P6rbOjGqruDPr2bRV
V1k43UkQ+MU53y/lthzr6A5KVG+lQ28+RJVTEEKqiq88Dpl0ZupZPqGFKd5c6g1obisvOM0apf88
R29qDB1Z+bEw67BssK31dbQIMXIB+gKBlqAnQDcrRXHnF0EXZCXhZCc8oDyytLbh3diYFgd+hxom
av13kdH4/q4xFxIOMLnkJOpu+nGMbiD5n/GRZMYfRmjI9tJM+3gq5cMUarVJoRyDb7tqxEoKnV6g
GqAveQeVDhBOFn2y2V90HS++zVENeYd31XWm3gQ0CxXjAle0l0hGWB88jdFKqRF+9QpToqHw9J/1
GF8fuZMLL/HVcZSegzAP6tgfTUPYAtMr5LpK+LxvJ6q3DEODt7UCx6sdwvkrMegdBUwlWzdW9U3L
i/FEVNyuBnjOHqCCQB92aMVKC2jwqQyqDU5bNE+6EhjSnmGDSTAFrfBHchBlmizqtveOuVfVO5Qq
6TJA83GXQpR4H4dNsi9pna4DfRUGzAbCQVHztc/m8GXu5n7bT6gEjNPYLnF4JHt0t+2etREEcnMZ
nEI+97t8nl5BV4UuZ1RkmVpDNv4ghr2qxnjdTxDmsjZGAVTP7BypWMOOYyFGKnJzQcW6WwE474J1
wsT4Hc79qIV+LVYBVMaQawVd6kGkx8ND50a2yfMOJYM5x+ktVRSvbc77TY6b9uBYVGCnCjGbb1Qm
zzDXDHtFH6vlOLjp4mGIz6rvLbpgwci9BVTF+pIOSb0BEm6GjS9mC+XjwGOJJ1EFEe2GakiF5zKp
znSemgPkseiYpr17Ln1Btj58FBtBmXdOiehWlA/1DW0GdVu0eA2ETyDXjC3ZVokNF1Xf2j1G20Bv
jjHf8b2seYilZ7TbwfRkYNqqB/mMRotZqTHN10lB6/VooesoazruahLDYmNlvRt7TtdD2g0X6OD0
LsYGtYQuguD3FoTceC0XmyDSxcZLivhcBlN+i7aX26ZlhIWZx0iG3Qhl1CZgpXlwpAoetIB2M/PL
ajzAHs1By8zpsQ/hQMsnYddmkpCAsIlb2EQSXk7ZFJT9PrVoYs+qC3dYYfmp0sq7pGMx3pt56G+n
AedJmM/Q81a5gRCN6uLU9f2E3gNURxAcTQpz1oY8FceeEm9nJDZsTxXsm52AhIRpQA7bBA39OjMh
obugtlBDW8U6IHYmFV98fKEv2KpoZitbLVur3bqvGb11EghOCOnCDawWX2YJ1a1Tg7t1phlXOWKH
s4Xi6Qw8AwkzhyNi7wtq333lsffS791Gtt64ZUPlHVjkJRtomDkehST3UV5As5bm7gWehas6XdBm
F6V1+12nw/gNM28MQtIpwiGSQCwQkdA+VDKQsOB0/E0DpnaI5qvgEEaQ6K2DWrSAYXtoXjyatM8E
294yhn/oyR/k1WUduhm0OqG+QgzTb81ciU3XTPFpjBoJU0YsNxJ0QYL9js9nXeh+6+oBPfMYyh2+
MEg0XnSu7IKVYfWlLDl5CtNS7qBdC9bTLPkOJ3px8kOvPsb9OJ1juIXeGGZb3CoL53rrUbqrNNQF
Sd57Nov4mC/LTtMj61IzXYWlw5CROa/3YYAXKlY2IZlHVbIuEfOdC630ymeTeO6voqVk9Pkq78kM
jmnar908U2gqUmg5/c5VGy+P9AFnX7uyqnbnecSAkIA7by26tluIVtlTBezxsWas3aN+3W7bsKkQ
Ww/12olCvlZQfz2xSnSnins5tkyEkBorbiVlPGwgyGRrXftQmHpt9SNXrX0MAvEyRAI5bTCVD6oa
8qPHgxnxsPB3rQjQuGqSpF3BHG6TzHCTbhgn7JtpZPB1wgmSZGyehzeInuW6MznfAMiiz21V+rdp
PUbH1tXRLbQS/vuEmVYXMY7zlqYzOcUcx2zVleFJF9CMFsMzhJAnBCnruq1rfG/u2EVTmh9dLTtI
G7S/sg2J1nXKHHR3PnnAiUkuosjJxipfPtdN1Kz7fGrXHYaKIraMGCYggVWy0xXgJ0uv0ukqaeZy
y1C2PHucqSPL9Xwbz6VYJTaWqzgo4SCKg24l8XDuo9H6ryqu3SrAC3vjqUm+d9J6e1fMfOtYKl+g
1UmPldXtGaskv4x6ii8JQuLMYPuUmdME47SYjFbNDE22nWashyqILi2vx22Ls2LXJ3W4VoyGu9G2
+kDLSmLsiDfGP+AAlQeaQi3vrgJ8ruSwxvL1IQYo5U1lazwMksjHPBz4msZ1DqGHcY9wrCRraTUo
brmfniPedEco96AKbQHJP3CV5mfYXsKDl88GpqaJ3bUNHCJZQfvoZADZuXZ9xEnD84h/ct1aSWUf
Wy/HikcfLDqrqkGoY7ikEFSrmD+2QZ+zpUcNPg8xGmJgLz9B2AHzpYSVeFFVyfSusBMfkB1ysjQS
+SAEaKx59FtJe0jjCPlK2wL5Yg3T6GswD3j6yk8fnYt5uIQNqitWrC+bE/SuxYrEcHyiL+Y2vAnh
oqr7VGM4YanoQ1vSd0wzN3Aj92F5O0B68GXqoZaBvBiaZ2cInM0N/1blhdz6cdeBzRT68BRGIC9u
B0Slq4k5vFG87JaQiMVLLCTy0kMZeRYOd1EG/vDEFCBgC1+FpMjmXOjmqozGLDqo7jdT0CUXf6Rs
YRMvfRQoJGIImD+cfWXsoenbYo3ROc0y4QVdajkV24qNLEN6VF3UeP2oJmC3iYNLr+vZuGNJ1yxk
1OoXBabvrc49cizyFKY9wETOPhzQq0nRaNPzppAn5XtOZuD0pMsAIspVpInw4fjiaQ5LcNU/wNsH
RqKfk2LXxFN6KwCkRdFuwHiGLOG2u1SyxcEn0jp/mSFKg2ksVmTFDCy9SvEY0r2y2iL2ir+A/uyd
0N8o4xVtc733aEe31NY5Mglhghs5p3gOQ6fHsx/r/K6DjXPOcP40e4Ufv04cps4bvAsrGViQqsOh
b9dVnkzQHdVovNAOL1qWhApePw6l872aJujocri7lPaigxr7DraaLrjXLSSGhFfobg8FHv7CtSNU
UVPQH6Bp9LYk1thUFPSZlxL7YuZhk74kek4emKHNskqxa2aRwvfPPBRkr8ZzeXU30i8yYu9IqMCx
rzPBtyx1/kV7CDLLFvqd1GvHkxxbnLSYlP1coYJ8RESKiD1uEv/Yl7LdD3QaNy6P0VEae8QqQQm7
mNBU7rpqfue+a3bwA0ChF/ULZIdQbjEw5YBT0EvUhcSWIV3fCkr724ia/t3mRh6qWMRrpwOvyRpv
bi51KaKbzo8wghdmjlPbJhR0gxgbcIUuZxXV0XnMJ3mAjLMG+RUa9YMDwQTWhhCNm8gb2LseUg3t
MnKVO28UZIEn3L4XRe6B3jng6zUGA05jke6oZxs4kXBGHN0QdDcepLx3bK6jTWiZWxVJzxgauX75
xWsRkffKCVj0EmF2NHDDHYVp6T5qI+/O6ypIrVCPh/++nwDtAGFgrll/VLwuzyDWmueCwr5QEHAi
4IwvluTqWaIhtN8ljZMLRNnTNoLf+9hhhPcKCAR/5ZnAIDBt2xWm2xZP6WSG71Lnw20rE/4G5MV8
8Osah4lA/C1hDT0IHo3rFFrWbVOEBUL0CPK1uO627dwWdzagmA1U6zLZBrFMr697qR/hu+i+mgSb
iRQGA5xQz0Re6fVVe45Dzl7yicIeL1pUbWA0ZWto3mGfK1T0gjk9KAHBz9AcGqiR7xC4sxWtArJt
/BDcSVGAmmHD4ETAAELpJB8PMh/HO6bD+SbAmjuwMZW3M+/JXtNmbBfdYL0smgL2Uqga2OWmhJ62
aflt0/tqE8TG31ehHV6V8TGlxOv68h2Bf7jTsZOXyVQtbDtVEry5xORP1g5mk+R0cJlhvvdNT6Fa
IgtB9TPNfZexIhR3LuIWwABdFico8yCfrEaygezcLmKAZmFsndrvqpEe3MQkzTe+RcCOg8CeckqC
rWqqdFuEo/c8Aeuzxt6PIGtom5sRKOeT7aruUZEa86Vn/HYS5PoR5t9pVXo5VPWamDOCgfd6Vuwe
u+DVYguW9cZzzfDUYOs9BjXqMwJ55Bl1TIwn6xu16qx4Z6D34IyrgVl2ju+uqopTNIT+u4LY/Yb0
tXjSfVw9sR6CUEuMBZw9xcGd/hSqI65jNk12rtZkTVA7y0hkAxQmA7juB8T2N/lUQKeeKI4SPrR7
egjoRSIjeUoDaS7wj5MXVYXuUHS+2kOyHDsoHTR96lNSboZYdnezp9y5MLY4AJQS/KhzFHFnr02W
tS0QFFTcVvCFlPMD5kySDqZLizIYgPUgPLhKwr9Tkzy/LiHYrDKPXb0BUwcCRIZC4NUh4AmvPSbI
SN76KQGNqa4TmAhwStqHojTXkCmZ+2LVA14RbP+0ZShUErIBFJxqmVJZvxmIKPYe17gTwPwGr7Vs
rz4LUfqQVCpYb3iv6YTTRGwno71D3U0wXKTxKOfzTKJJP3uYstYsGlmhYNaXdfDqpTgR//wWqZIo
T2G8OKxOwhflbULG8raPQSEBpLGA5ialAv8theOsw0ZtQPiTrq+ClZhEGSyBuOqvVhXYHdSEUj0M
K+yMYMM7hKGAp0QID3U3TOATMJVb3Jhea/u1rwd8AQ/2ted0UvweQSD+v7KlS7c0INAW5sjVdRaO
PeZKVxrjyuba1RmSXH8rnINhQgw+CoNX0b0fDLgLNUthi4xQzCtSUT7//J09RYA46KnfmzwmBlMt
YjymYVLewZDW3/4sKRoEEEvJOhFvhm5KTz//pbvuegMOu73yrF0VQpsb5JQJ7NI+bgnCRhxdOrgp
yiTfo1IFYmcK2syZB4w9TnFkDj3c7Cccy3YvC1Z+C72mW9TK9zdj1IcHiH+bY60C1HVxV/YprE+r
ZgrpO6Jl4DZy6RdfRTJOS52n8RPWbI2MGI6jAufyxqO1XjmFMAHWNLbC/i1XSUuRUJFJL7Fh4tjD
Su7WcPkiqR/7AgbxEcsOXsplEcBvUeYyOE7d7GWWtPzSG85ue993KyocUAITKy4gmF95F12zEQLe
llTghKmKfNqPtdFdVrkiXAJPIPZJi9UtGzbCpgQ7pEDE9kYiYV86ElRPznYIuD040a4W5HzVQtws
FsLlrcls7BhqEOaKubHa5rshnemLcTV8zrIIm2U98fyJtU7ILVcjHOtla29imPzPuvcHJDNtgd63
YAIfWcW5eIbV048vmI+BdBd0qlGA7y4i++eIn/9tTv4HBVMTEon/88/u31+akzdv4u3//tfX37qT
//ijf3Qng/CPhGHIBiJh9KXRmYYY4h/dySD9IwHcDwRB4BChIL7yI//RnfTiPwCSY1Dc+X4Msmca
oKX4z/Zk+gdUagxT3zE6OcCEbWhQ//kF/3/akx+62IiSQlwbw1MiH3NAIDv4vXFuhWgxYQgFVLlC
jet7cSjL8/yFL8DQX/jrlC6BZWOotH06h/TjbHnAWhHsQIQEHRys3H8Z3tHaecYdw5Wji9gRjFw3
WxSDFsMN3X4Gp/2pF/ylBXu91lVVE6LpGwNHHeNe/6rfcfVYN6PjCJ72V5Ga2RJIX+vsczb0Vdzy
24UgqgigAcaJhHsJZ/jvF0I8NDVzH72HG7Xr9mo7rTHabpt8IneIP+odML4ayFGGpRHF5Dr89IO8
ClbtBPVMDjwQwr8fVCnyZBgfL6Ge4JxgjfIw/QoTa54Q7kVfyDDxdTl53qaDZAZkoTFXh6vd5P26
H+7dqEpUyIayOqOEbV888HaQooDEE6K8kqZr2ExgbIsLRP2AeVC9EgiOt1M79WdNZnUHzpa961oG
SqDmaOXCL9VthVbsLFLUQTloET80QAi70uTgwdpSpRn6Y9VXb0QCV8pRbKPWI1e0g267pQ8v02sj
iH6I0gkhGDZfCy5gGe6KRJItBmOR7kAtwEZRiW6aIDgMSdM2K2UoDucR9WDTWhxeLepFTo+AMsTg
CDSoRS2Nuh7/Q8Xrbikafb2DgcYG2QiDxhUC7A3MxuzoJxb/E+Dfpf4QPqLY1UyZ6UQ0LjE9yb9t
JIdRG6r1+Qgc07UWUMcbZN/yLUAXcEvFNRpP8IuA/in3s0q73TxWFP3htpcbpLbqq9f7rFl4IFUt
E1vRLzB+mA1MnW7tmziqF6zDXNA0QONRDKLaVlYm66QBpnqMhuS5m4lGoXxKvX5BLRHbNJmDG/Sr
0F5tTPw0+Sp/TSJMI+yEfgw4zi/Rg/R0/hliSNZPZNnimP+GqansWTEy72iPg9w38CE6eDyXrrPz
gy6Cai8t59/LAmWrBUztV/JKkV+oS+iBmBnSzoJrBa8/71JwfIoJQwixbNF7DWoQHbqR1wjIZEF3
k2v0LVMBPSS9ne8H1/pvSRsOT93caEjFpmC+le3AL2Eia+D4oy6wmQt91KrbDonUoom1xQkPClXc
E7NvldeuAZuvmoxFPJkyVEXiAZYUDAncMcfNq1C8uvCgTABVCPruyhcZu3NZah9QczCMl7lMo+21
E/rmN9Xk4RDV8oh6NYAW8H52LJsaHLkL3wsHlvnatXDIekOxqMH8WsJo7h8gCzWXDlJNGOVsoqJM
GC9AZlQTDe83LIPpwPscELrCXHgZAhEdDfAKLnCfdPoUURrfaqbMunBB/YpKtPekx2R8RodwRhDY
90io+BhvrTeBDj52k/oSEkRbO4wP717RfhmPSeeT26lGoWwmsdKLxKvtY1ENUMRxSjRAwT8j44iY
HjlgHA5wmEuWf3GmbnzUgyNYhkWVQ6CCCr58HoOm/k5QDkGWmLP86zj381onnO66fKCPkb0SoErc
WeSswwAr3WDXomyrYqsRgRxG1buvEi/NllhCymtvr8e+m9D0Pp2dPbfg9j5MasaJQhsHvhqSLFGW
idrURRD4q6ZPCn+VBhV/JyBkhUAqz7F3AEEF/ll4X7AzqaCuxK4MDI82kUgtX7Z9Z7Y8L1CZD6ce
rQuTdl+qqGQBOkiYC7WUXatL4Atabhd+64PdAsQkptmNCZuPRIbqDuFUicK9ijD310ipTnVU5S8J
8FjvY+mxaFGLrktgz8oxFS7v2uY24WL8QagBRc8A9bfv0ZzaQyqKSWqihU0ZliCrsR+VnTg5VCpe
ZJqqjQBaC6CXqSkONU/Zd6/1hMrmCBsxuioSeVLuKHsKeiPRrERefjeFKczwImXtkULPA7AlFPEg
wLXDwkPLecvDCEarPgZzYEGGim0FSd0WaYnZq5gGh17SfNvEczpntqN8rXMT7BRJOBwwEa++jhjW
dIPeV4P6W0RRK9HM1wPSjdC7K8vcXaDjufqbWP8M0RtfV2k+7H0oBTYDhAwq64ZkRh+pTIpNAws2
KFq5ybca1RWwM0rVrNngk+8iClLsgUW61wEZjlMQorZR1el9S8eUZmFP2CWoO725BtPf6URQubHY
fHqGcdEmdvyuiqT8ptEpfSnQeozG3C04q1BSqErtIcl30zNl/NIOZNii+eUt4crPDwHn4z1iAg/t
2lGfimp2t1yAY5hqRpeTqTHLoAjpTVL6ak0r2ufLunTTpk7m+AEdn2gflY29tmL4rnFG3aNnAS3I
HExj5uWUnUv4VTGjDStnX41TuMvxDQcUGVPvvUr78lAAXgdFQOR7j9yS4gFshHHFHJm/9zFOUTXz
8ejDsGYWJimKfQ4eBgb+YIvaR67ob8CwgWM+j9QPgMwV7Ph+scZgKI5S7Uhu5RwXN+h01NmE5BJb
Jp+2vA7KbVj54Hz1+RxnFaRpPlglrK6W6HIFm4om4C+5OrarAHbOu14XyIpcyDGKVMsKQOsi2nRJ
axeJwyuOAqprv7d0so/AbyK1ieuerAI20j2vwPzq06QfMH9vJD/asQAoISpEAONfg14K9LJZAVoC
WgpwFX6LU9nugiJObsewNhsPlZkqYxi9uo6AxxrWMmm8DEoUPEXHyBmMCR+3ckTFe6GLwp78ks0r
1P8AXALD8qHBAa4zT3X5pkWqCHIDSd9g1jQDtt4WrT0ZR8WupS5dA3YjHiTY8O8d5+YBGmVfrVpi
4jPE3BzJW42JFnFBHydhMNBDc3gHK++qPBlJ68oFuhZpg4NRh2cNw/g2VF21wf4S3cS+8Q40nJvv
BYNjl4Vtng0jdGtANKJsYEmSjSPagWiZpfLQmmhYwKAYrS1KbacyNuO26lrzmKKCuvYJoCYZBdFv
OTNjmwX0ImyHCc0xtgjWeM+QurA7k7MQ7bncO3sMsCksQnJnsY0/BwjGNnkc6pdc1f793JvmtqaB
WAPX195GIVcFhhY2EYEggueHEiyqYw8n8PPcMXWfYhu5DaESWcgZVRUfxvGvsJaPONIGhSpKQMp4
mw4NmqWDp2HrKFSeVfXQraci9PaFYd0l7IrpEWEFi7N+LAkQCNzFR/x1sS5SyCoWBTScyMp1/+b5
+fxQYJDpbTIXyVvEDXrWVaHgoif6DBUEuF7QP43f2iqhj1VYYuBiF3K9hZxc39myi4HDgXxwicqb
/i5b0jVLEyR8UfrcYdtIqheqIhAnc9qDoCklrRaTVFWV5Ymkh8bUmAEPFuiDAUa0Qccq0d8Sv+n2
YVu7XUskAaDBCwFKsNxGB42W3FUhCO8yRAT2vh57UMMoJi+MkwLuIh41avQTT18hA20eC9Cz0LVV
eX5BA8aIHXrWxZQR9BDXEbWs35gRpF5U9XuHA2cM6KJTLchhTnjblkDLhGrDHjq77tDhrXhPKzmc
YBLw1rXLiwsbUgqMpBrvIgs50xJjPtAJonEpVw701X3AKoJTmbPXsibqlUL2hKNpCHE3oHrQK1X5
yRI4JfQABgJuXNA1h94FxT2hiVpzJgx6/ILyr1Ey5E8ktuGTBAjvTURDsIllydGNlOxJAAZ6nJ0f
3KV49xCz1iWoeVXj7dCkRk0HNZET75vyB2j9us0Qo8FF/DPl/t/6w38QTID+u/LDf7ZvxfAmf9VG
//kn/yw+RH9A83x1mf2r5ACPUpLgc33kwRAl/6vkABn1VbrMQhqBUJ2CC/CvkgPx/wgZOJEsQhsU
+S377ymiP7gDQgYPBSK55GcRI8Coid9z5C5nTcpz22bji36f3jCVZpVCqt8+T+tkX71gPvPql9vy
j6LHrxrsD0aRv1zwgzlAlV6nrtaKzAT8YCoBC2gTbwVr6H/P+oIyQ3yt9GD4QAL9OKD2v/8yVHB1
YB1EC22MWR1J8oUpdROKz4j2KPh8LDP4eIjx1YwJ0W+KQ+H3CwkIbpu8KIYML1RU3nhgCsyrWAp3
13kzGFANxSTc45iCH4k5WFZ5cC1N/Q4pANJUTXpYg9OqQhdC1nJoLrqPwPkKkBBskFsEC1CJunWB
VHAxuBk82so+4o+wWcWRg1ipQsLA4mFetujtbhvH67soVzAANKXdIDsHYKSsVARkV5UsbR/aO7T+
cF4Mg90yzmOQDD2wxtZkZhDVYDDxjgkdPJHIyGWomL2rkxJqKq4gGV9iljHQ2GNCLijlV0uMlM2P
hXJV+2AwguaQShu/EJ6jfxekdrz3vWg8GCGhiRoQgpMUw3lWMMAVZi/y0L1HPtAVIEUnxba1XI+Z
COZ0Tyti3oAnY3KZ1xMzGU7FhC0hVgF+D4LX7yhY2yeRkPkrlNbeBoWZbnxAj44e88lAXGWMB8iP
rOb0IS949CNBk+3ENc4AW1XdN+ZMOS5worSvaTKC4VvKYOf3ibjGEQ2KJj7mhaUolixtoONzXfZ0
JcAEGjPUqosQlO6JdtnUUrsFzQKaUyCy97bmHNqSVAG+Dhh/2UfxQwDYyV07Jt2mbzz8TiftokFJ
+TVHk6pBy4LMSzBn22Mx8PzCLRNn1IF6lLCRrABG7jXOR+WHpCfjAFfyiICgNqjmEcRtF8ojWvXm
hPhuXjrYVe5rYDLvPdxTkXUsGF9HpeW66YMJez3MOtnYXWmCOZrt+ygcx50GUnCLFRqHV3R5uK5c
UC3nwTOLJJzJ2lQYTpLVVJuTifLhPMDFMa0FnRk4PGbYogF25czZGVx4CMBFilguo2DxXeqCB/u0
5NWLdEN4DtnUvqp5VpC801l7KxT1OeKwUMg1EtIHagi/5IhP7mMyY2ZHSaFmUqiJ3GAkpjti6yLP
ad6WmAuISd33zXRFG8uRBzvbzTn4ObFZsqZir1cyW7zgo3P3Yzn20L+DVoooIekO7ZyS20EBMYSA
OSJQUNV1s4868JUiG9crlPZzin4V2gRd1wORUw5zfKhLrNJDlwQyi6CHfDKq71wWQJvxBIXhtAwt
71+HsWYbNdb5fh4C9y0Mx+CHzQUGLEmKCSESIhOAqsWwCifzDjBu++r3FGJs6DOXMSIT5Al++NbV
PWcZAofqBqza6TbxLHLQqQ0GWAIqhqFKmGSgt1FkkSIg5jzUYIhtLSUzJFwMQm4oBBNM+irF1AJC
z/IbiVKCuDh/vBr/xiZ+b5C4LAmUq2AOYobNbZHXOeponodCIktBuYQLhhx1J2FGghrpaQSHHZAX
0hFvUVdB9YYJiemVlCR26OVPLxB1mGe0kfNvNTD367SIy5duBle2IbZPMsSEHdolUHlBBxSXc0ZN
pdyisOAIgUtrq4NFbjAvuxQfCRTmTPG9TIe+cRd7CiPfSkhL92lvrNzTEg4b8CRD77mJi0LC9Wvx
aGWrh3F5vY6P6NGlh3rAwAck4ok6A8mD9ySBpeqRCsDns7aJ+NeqjKfv4JQMyzSow7van5p7pgco
ept2KOod5DSA6nude/YHl54bSZSB/6RHuh5CaRAuwpgnN0lYAZ0T+7buM+sjypKE10dQJ2e9rZs5
mpYej72Vi6JoCbjzWzi4pQVK6QEhQ7xU0dydi65Xe6gtw51FXiUWMaKzh9b1wPf8/Xn74YDHMQi8
GYCVCYXNHS2K63//xfCkBxPNuYHWGrg+NJnN/EVY/UkJ/N9eA4QA+Dqvs1DDDycgz0dSIrfAsNAy
X6iSZonb/P2vuH7Cb6X866/45Qof3LIcPiErQ1zB618xbOwYWBiYQ7XwofcCuOqT0OGz33NtLPxy
z2YaGVper6aCY8KfSfz897/m+m3/5td8HE9jBg5IZ4HPj20OtVVRPF+FzhCiPsN+sYGlKgIbXXxy
0U9+1MfpIDjPYxeI60NKoJPwQKfisvpkIXwI7v5cbP96TNE1VPrlxpVlXcwt9DYY6YAhGeMxwgRz
dIM/eTyfXSX4/SoKkvehxCySzFfyBPUiKGUdhAK3f/+QPrvKhxcnvUqC8wpXceRGBDtwB5v2k7nF
Hwd7/uV+fQiGSxY63/dQsCuPdO+v+G0FslmT2axCzw8w0mWwSL+WNku/wvH8yV38bD18aDbmw3VK
n8G1wxFcRqDuyz74Mx38zSr7N7H+X37e9a3+ZTnQcApqyNtxicRkU3k/aoBY/fqTq5APbdO/XObD
5gD5KiTTIX4J6rubCrBBdDChFYAsLdPLFsD9NVhh++LTEcY/U4i/e48/7BP1GAgLzQdizb1a1jcG
EcS5fJnOIL7uw4d6ztL7/pynWeiWn024+mR1fszbROspWlwvXUkTf59QkNsxgmgq6wqmP1kp//5a
gLH4mHB7zVl/f4wG8mEIj3AtQixAcGZpoz6Lg8v/4H2LkfdeG7aUhB/eBZCPh2SQUJ+i8GXsEVPW
F3n42U/5t0vll4t8XPTclYAEBtigzP9j782W4za2KO1XOS8AB4bEdAugJpLFmaKkGwQlypiBxJgJ
vFM/xf9i/1c+drcOj9sOX3ZH3zgUFlXFKgCZO/de61vldKtXWPJldwS1gw9gtP5m6/3T742sdQ4g
nO9d68M6lU3GQs4ab9ZsBAkAdKR+ADjxN7f/n24mP73Lh3VKebUNg5Dvzcow0+RwmU1YthkNO1G0
GA6K81Cth7++Vh9BM/9+5H560w8Xq10Yyhkzb0qQUhDL03YT7ont0BGZxC+QRBP5lj2XAendaYQC
JsnVyfi31uV/u7hYf/f1friWOcvz1A/8Dss+v1e/ht+7R+dYJvZ98FTe8tivz2hUj3/9wf9EKEEh
8tMH//As9EOIzwwKM0V3GZ5yZOkSQlpAWDEGu8jaenlWrY0u2jOzEz0DI55sszgFpl7+5lf5s48f
QEl03QBszH9lEKKzLSGes+qVMyEDqGDntj0Qrvc3t9efPTE/v82Hb9m36OB6Dv0aUxG7xPl9oZXf
A93R5t8sM3+6nP78Vh++W6bIUIg7PtGUcNir7+l67mpS4K+bGC3Z59Ddd/flLgR4GdmPf31d/+7L
/LCFOCpI3Q66aFRInBqV5YC+Y7g5tv8wYvG3B+fnz/hhyxBBYc0zYl6s697X1bDvraD+m4X0zzb2
n97iY1q4b9W+WqrLdhj6r6TPnHJdvvz2df2jPu//iXgL+6e74r8UZOeifRv/dfgB5GL8uY974WLw
D/9o5Ia/IJhgE0QmZiH9uSDYfm/putYvxHsjCAPe7KHfuvA+/1CRWeIX5KHwLyzTc01CSvm7P1Rk
tv1LaNu+Z5ooo7zfusT/QEWG4oj9+KeyRFykTj6EOJxNdCPhanzcr9twWFuMn4wW5xJEfANevTZW
P3gIDCHLXTC51rSXDRlDyVQYgdi1SP0PwWjYl4IiMO435iOYE0JZVPthWWb3RiFBCi5rDQ0cY5lk
tkN1AeV1tJxRRB3HC30D7ZboIJbIHhq6USzqaPtzViI4INCmyUQzned8M+ZPJZVg/qsnM109uJc4
JM9DRkkeSufiUFB1kI67wusYFS16YaHpMbz2t0I4+MqxU1bVHeN+ebfIdr2t8Xupp4tlZIu6xZ8Q
n695BiAcuzLRmGhgHOeE4YJhB8lJnomWp0o7kt+WWScMhgYAkYhO64eOgajGBSDdMMZhndN7m5An
7BvTMLqEsa65RjiKlelGtgN/xDzWDRZoL0JsOMr9NiJ9SoamstYIjULhfCdiYCaQztimDCVFIz8F
WlekAa3tlh69hhgphkSZ+tIochmuNHKD4jZF70Uci2BMFVm2k/XYwerGOul+aAD3BLkgD7hMiWxS
hA8Yx9YYaX/RsrSe7SbV1T4nfwVcO3PmV8KGCHzyShqeSZ+CZU4wJtsL6iQLV9ha2j7jz2V2wInI
ugjHe2Fiu465tn2KfFyF3oEgl3A6ljDI3WRd83GiYWnBQbdagZuxd6uw3Bu+n2dkTyk/iN1OumnC
VHMJb3xSlFSMfEkvF3GWp3G81AJFg7bt5ojNX61PLFU4wjFiVWDLbfvS7G1q5XwrSaHlhD8EyL6b
mowGOnHhWzfUNrzoaSJ/xyuF0d4wjoOoMIzjIq8N3TtkLwYzGXCmMWfrvfT7Rj+vtrAxT9TwMsBf
YtHvON9Xp8EfEO5XlxbzwUNUp6IVF/f7MDfe+4RM5AloIA0zzFqDu2vcKlgTTXgC0v9pcNzvwrf1
K53I9c3rQWPsVkb+blLVm5j2ImXMyDdLdsRhczFGXdfG1vUH2JTMEUndytpnDrCIjjMrnItHN88a
YMND1YEBc7mfY7HpCYsU/rY3WXiuc8jb0Py2IKdguum6hvfMOtJ0Z5kS2Qs62gBgPIdGf8g1YrlI
rpi4Y4psUnAIB3AIZO3wm0Qb3V2kEjhCQ28n7Ay/m6uXR+wi4JPJ0MRZWODv+lSYaSsiHuZWxoQu
VjvYEFxWP3SuS7W2uNrC7TW0sMCiaFu7/F6Hy6T2xKwU/p4mKQFswraN+aleChIgvXG2g33v0N24
2VKZvbu2mGkQrIAEYpemfbYzZ0Lz4o3eLkkcGjXRQ9sJbNgGLg4SAta+2KWm2x2YQWO1G4xCHlhm
cOBmkui7fTv0Np/LMNAIpEQzECcxTpa+amjGOcc2YESO7KiX7XWzqvVoGcw+EalbPobRrA2q7Wog
zsY/qCVYBFmLLdwfIAfhlniL7cJUR2K4HiQxpeqE44TbgyZ9PuvuVipQPDtSOMzfHmH8icoraZEq
JVeLGKDS7q6tRa7jUfQj/Xd0CXgNjNkdhsQmwwajBQl4drwajTW+Vqm83L1hZxRj7DMd0WewKALF
j+uWzRWe6amOF4MshPtsKbvBjRbb49NaQ9Y/k96KRIvwGOM2xOO+7VwiCZooD4ymvBG5Jb82Xevb
d+Ysqi4y3RW2XYs/hUROu838Jz2EnFJGdDwinn2Y5NfF0hjzvnXGjhAX4lm6ozP46J0W7OTldeFm
awEXZEv1YfFNuBk7uBpjutu2zbafrZzG9Q4X9WTEBlIu49FGqAO+QhD8dtSho5aDDflC3pGJwWUL
glPorRIaXhXkn4INM1hLHhzBHTj2vL650sSWbO8rmQDenr5C6+7zqhwNspvU2hw4WXYPHmyn5bSk
jm8dcJ8W8liJNbu4/YwJRT/N58y5WfKqmK/45bC9jI4gIUDYSw/2BrVKE1ep5r9jNZK3oRZgMz19
Jr/Bi1ACw9mP7UYs7TJV+PO7FRsVZsjFye8z2acd9hgby8WJaI/F22Wqr509MRKXgJdxgH+xhauL
dqNy+f+gewjqMRqswHYQED1TDKtBWGxjY0AHIb8gCHKai0xyIszvO5In3p0gSgPqPOGx6bKTUg/F
uZwwdFzJYivJ8svrxiSZCb3lLsQRu141RKdtDxVRSM5VCVDDiLyZ5fJ6LpEHRTnBeuUdS95gPGAX
ggw5eZl8x0OG1MczvOxHa1y0iH3lSMJZQ/9LOa9nTMVnJdQoDwNCrfGmWjUhUfOSujAa0tB9lRxF
53vGPkAu0hVSEZbO2dr2jpMaMsanqIgwqonpGqVPPEiTVrhkSsA3Oyute4ZiXudNNwoc0JyYrmB6
OXgTawcfb8B4X3bF8oP0quPoFoO5c4qxajcGYwaPzmC1+etiOd2OVQg/XxdUbBaZ2+lvGBLt9ILy
WZGzNhm+H9JtLmaiQWKXMuk+DKSWqPKNDAL1jMec1VCwHMJ8Mh0uoTnYeHRGYoAVoW7kvaHFatD9
MgTFwaMIPszO6Dy7+YBu5BKVZil0TLjy9fNACi0DP0MW9Z7Yn617E3bP3Vf95ojClePOV9NaZM6v
do/0eN+5iIeTgldAurM0drtEZMF5eAAmNLAJwAnuBdu++BxHbmmW6t72Uag2jYtM2SqpXYhg7sBJ
GwCWSRjx/DiYG0l6GLAcdbUUgD7ioSfm9VDh1UpMXMbG9TT7M2pMVo0le+xkxcqAfG72WZ0nHR5I
HhmJ7CYeurvuV4F4ZnKCpYjQGheoaRx/ems1e8J+xbzGsyB6SxkkUTBxYmG9JILBFSL6gcQLqEib
uZXGWfr5IA5Szc50K2vKXIA5FU8Khtl1vrz+MD6lWeiPKYM82JJ7pQLZ3S+b660JR3WlSWhTg7gb
KMYwLZfksTRnv5LaegI10XEublvGkM+iacrwMwF9XNVuVLweQWBNGw+qL4f7PuB5f4BhVc17x8Cq
fOMupottdEBnzNMu+iYn6iMnPKgquWfVYLbtYxCkRIY6hD8PL+XqIG+byIdRuJTbYugPptDZ+0RU
S7fr2yD044m9E8rZOjA0O2UpXJaTamep79OxbvNj23UTY9/BqMrn0q/w4lLlXxyGZlWGO2JCsxzj
KkgfPhJXLmq3gWUiIiJtQyxNP/fXwazW6nPTSvxTY94hKrJ6Ha0eKWtvFOJ9T1LD7DZHmE36m/ot
NM7kJdQlZMtcTyVq5e7JV4Z8FCNpCnTWPeL02KFWg7AEKFL9a+M6GLa8IiTr0uiWaTun2WrRAyoI
02YWZ0713hc8j34PdyhRqqE0U31O+Mc2WFx3FMUm4aupwwPkG41D+trMR46Ramzj3ulnYkBy8k2K
xChJ1iMfG8ZWsgExRVc/9csd1x4bJFYIqvjarXDpwtqxreuZizVEZmv51cGBLCOfRUFY+HnrNU/8
1lAeHcsWceEO2+bY3dckci5JgP62R7r43fBqCC4agMZyNPrAvi4H3w6+IEwmxlSnhlnsfdWzgKre
qMQxd/G/R7a9pcU1GWkqT/75Efv/Ts6k7YON+KuD+GPR/eswvLXvP/713v0Lu/7Pp/Hf//Xvp3ER
/uKbjuCMK4B/QpdEKfXHadz/xRMBriX3om3ybY/O1R+ncdv/BekU6ioiuXwfaDatpj9O447zC5NG
lI94wRzPuYiv/sFp/NKz+o+zuOMjQiInjUN/4ACe/M+zOJ4Q4keVpTljXkLLNNmG6JOrr0b/sll9
9NPXdP/vl/153iJ+ayn/9HbI9fm85sXJ5jgCWdmH9hJINo7RqiJ6cPJhN/h2jwWhLEUbAKWcUX3v
3Q5kAC5gbBmmio2xQykK0ZLgN7QAQ+YS54a0pQsO/lzim6k4grRR2vo91HJy/YLmM9gycrPj1DOZ
O+9EhlWpQdzCygNaqh1R0McK6KK+t3GRukA9YIJXZCLpxSNPmdOlu8UBwI0uTJwAJkwez5vT4WeZ
UNZMdwbgCkoiAjkFso6ZLG91AZaBelnFV0PLdHy0ZRkE9zW+6fvGmYsbZWMtjS8s3yGyypb+IEc3
mDSWpjkLLOw+DEz236Wb5pe60OGL37qBi9kowF+w+aO8WQopH0ZHZT+GfB5IyV4IX4pY41iYwAJd
dA8tWVqJzzFw2+eERH1vx5JUzKqQqRMxPzDHyOHUfRVabcURnQBxIINkRx7Yj8xvSErDJRZG3j9v
vtbPkDyDBxUO6vtm9+4nPnnRs8Aq493NHTuPTbd1Hrp+6ZBX5W6/Hynh7UPpCfeTXrdw+ezpkhSr
lSYATYTcmMuYvAPzkpBO0USmdJ19lfWIojhssQ/kVYNHGhS+D9GP1D/3kRlw+Qaanjm6VS6uivOO
SxGZWS8D8oiQ7ceUfsTBtA2y+0jOSxgkiwF0JEqrNLAi2y+wTuQ129RzPq6jjOwhmMq4g/UO0anZ
Wv81HIx5pYuULSKS7qpvsAUQ7dMqLlqsQ1hCvsjHw7yM07d+MeYbZ9q2NPYnuwCURXG/7gyqwK99
3ZP46lY8CRShZC+fCP4Z4O95BVGCaMGHcbdOc/A9LdhzI7ruoRFtadD2cZ1z9oRhVrXevvEmwkYd
CVBpvxE8TV4v4zsyqrNVwOjwRt+J1IruCaUdKeRJS+fAg0QhIFLaIKyAsQxSjDH6Mbei2PKaOjFC
fxVgKuvcjTcHhmyMMtuuDrMaDJV0eNp87uKA881qKs88DI7JZi38tOLkRIhed7GHW4IcNFdNuxYV
xZpUsEhBpG1TT/eoNIie5+ZBS4MFcfBjMLncKzUSH5gy49xDSzT1WsYGOMZXbiR73ksx6eJYmmYz
ku3uu1OCRNkjFB2f0yWpLbsQcBZIMjTZPNajaS7Ihhw5sH5H9kDzLnCk96XHCl1FJoapH5NPJwrH
t9HAjmSbVUA4mTMmMJhML0pTmyKZszvtBOVUOL0ZR5KoOWp3AH2aWsZL2wdluLcMjRllwN5d7tNu
ufwu7tTaiOK8ykroSuln0tQm1NdKG/UuQBs5RxN5wKDSrGmMndTL+/3aApxFAYRwKbGomSs6dASa
7WzlZW5sgwNNo81u6dYp4eUtd+RWF0fHEqxPXC6bADPZOU8D0IXqzpxo38TW5hVItQJK+73h4gtM
Mj/Y3KMxKGMFAlJdXniEWnUKnWpqju3ICf20FBhYdprOBaVdm7FsKPqOWQzH0952Hc1QgB/5dqEo
WFYbRgVrNzV5zpO6o4wVZDjlF8/GqMquSrzRMyE4+Ga77HIsXc/agIa0w+fUzMlqWS5qczf1gpsS
FoeKSzdrGUBl7vS+bQPReRuAuy3e8tV19o1rdwZrrbCG2Mh19rhUHEhkE/h+lJGJV9LKqrz8kZaE
CF/KenFIE+lsHveMqJ8y8gMB2y+gw6FgG06O2Llgb6z9utQmhKdwaqc9pZhffRZ+0453F8ZdgdTJ
MJdY5rqhUjMUsEsTqE+L66xxwTqto8q/DvMcFDcWlXbxTjLEjPXCtd3sdrBLI2gonLea3jHhQMEY
LbNtVved0Q32naXywL5iECXsk9Ew5L71SmJYimjlaQQ/a5JTGE32lLf4z7REO6HC2o8cMwPcEIKf
rq5s5QQi7h2bdauVIntJK2PRsCTWWuypMkCFslbWpHwOQfBEqGb5QuNakAY4zOb75gL6IaHVC8uT
XZWZBH1YzDWhjLPJRUXe/03VHejMwjDVHaBZEftu3T/2yjfvcP64hDmBp0BG6ZvvCD+GHN8ZDZFo
ME2HlJoZ/wd+3qGvrnEdlOLJc5bhk+MWk2TeDgksqpt1Hg7FUHBGAgMKdEt7phu7wlq3ey1c4IKq
2Fa9d8qx7PYLZnb5EAy+7+zCPNRp0ocU19T0Vk8d0skB0eAyNDlQz8LP3YRYtHw8pj49u3dpjS3N
t74wLjNlWc1XoYBndKjAqbH0tUh+Y9jO9aNaJCTfkHwEQexDoN07rRxfH/oiaB7xvkJWFs7EDpKv
QfZmr/k2MEHUpTjWi/Cyl6yt0HFF4CckYZ9ArC87g0aZ6EeN6FRxWEZliN08D97rKMNagWlZ5mIn
4PA2tymu0G8bcM/6NNTakg9+6rvcrFQ64F37pqquezVgZyxwf6kjCuIqP7mavmcis85ik5i7S9bx
xnUGbaTx1bGWA4ncyZ5Ix1e/76lStprJhYCtFMr5Ba/cKN+WLLMAeqx6wORjF8K39rNLzid7MdRU
1nr//5Edimn9AyGPMuIvyA7F2/z//Y+fzwCXiRz/5I8zgPkLRbZnXtgO4vdC//czgLjAG3B24/tF
jRy6l+PB/zwD/EIoD/E8lMoM60yWgP91BsBkwauZnByYnyHqD91/cgb4MJDFAc/gT1z0l3ZAyX4Z
/f0sg3LodbulRvfUIeXy6L877befvpA/KfwvZf1PZb9newwdAzgVwuS9zI+JVOVIFGWOmDi65P7M
h+noXJAKV+Pxb97mv3Uf//lG9ge7CHAAJgct9/kIVrqFvho0z1axdmscpmt9lXGwguejXfEiFmLt
50nZd6mQmLVG0QfPhV/1z8aaei/sKTAfJxtATAVLB8rqBCQfXptHm6gl9xPfBDrs45RuVK4rQbh0
C7x8+SLYytgarak+UtQX3/LWwpOaEQEtIqG1cZNZTVhHlZjTDTeYob+xNbPCAIzymEaJ3sM0u6Um
68ta0D2RWea/M+Js7wbUijSzNvK4I0zz+aOkkKRrF1BaRs7GCOzAx6XqlrBYsbsZKhzjcoafiTZY
4K7GZuCc1zWTd7Yfluy/nLc+Y2o1yHO19X2HlPqmCTdqR5KNaR6EWzG9dTrvvpZZWV9Z0GuceBVr
+NzBG3wvYYd/pd8LMXmGJL33Gg3n2KJJ/zylNO0Oq5Gv59JajR2u3y7BU59BU0jNatin1qUnky++
TQZzh6luB0MbyJ9b29g3JyU6guAFTjf6rkQL70oprK9LSRho1NtuUd7y3KjXdZyyt7aw8lvoPszj
lNXbN1Ol1c1GcvcV4ZjTCeBa+t2ufI5oYarUV8GQiEp4Dm9ErepHo+zrxwHk4wEmgn1Q/fjEuSJl
G1PBleJQvIHh5Ie7TTRvUzqJ12lSg5WQgcB1b3tJgxVx4vDZAQwQD1kjDmFtQYpYQ4JGvcbxj+bc
ACyAweBhewwQIGXVEsYVgZcPrVFBbwKhJ6fYnrh1dgvf3BWTveC8hdvwuZ624MmQ03LTic24BjbA
bjB75XJVBEPz7NWt82XeCl4v2zr9LPAbd/jUfefGYuZro4ZrjC5e1eB8ZeO0rxjQcaKinIVQQcjD
QvFAOOtj57XQoXSfvXeV4BXwq65pUrQIifbS5vcYdMExkhmz/YIRheFXHVinsQnK+bQQUjvuQJy7
OjLHOTjA3nAoCEumYwDsuIQV2TtvoZXTm8zz5dEdneZ2WJ3xSCuyfikuVYeReeWhAfxyLZYCeIIB
ViMAK74zcLZyfoHhdcRUS7MAJ+d4U0qqWdoVpFzStZOExbawID4P0CJf3a5Q4GBH4whsW3x1qbni
Zg0dK3LWtUd9b6XFU1am5sIRzPZfBnftX8Oimb8YTQgt2bA7fjbAgXxvrmZ1DQenDxIjK8wD6bdi
r6hDI7+U7lkWSp57Z25eIJxvt1vhVocW5Ban9YrarHG8K0v24W7sKMw9aoNfq7Tf7vN2W+7LvPo6
C/E5zOuI2siOsPEwvj9ZfftAkvPZaab+WHGGnbHML/YjcdnTNUH0+Rcm5SGjZ+2I06od/7ZtKOAA
zBE8Adu1uG5UjZkGXx0mDKgGNN9HFPH20YWwxewqBL8QWf4sFpJI1cpYe/XEA79rQGlRt9W3JW/G
e7mlqPGBIZvD1TIaq5dsmWU+5kXIgFfTXnhqA1qh57Zx8XyRBdgSHCfLjIotXB1Co9LFhDU/uNWx
LCZzvdXCErdq7IqENrSFsSlfnuCq8bAXXaV1pMw6eFGh6wqm8yr7zlF+jFNo+deunOcvWWA6d43Z
4l5djdH4bvoNr7c4xEEwXc5JBq5Hy34sx5SEi/FS3ljGppijzNOI5abN2gcDDYkLysBb91a7mSIq
WMafu820zQeTjLPbyshIGg/4Dn6A27PcQ99IoN9z44LKKdTwVAfLZFOeZqVPsSvMT5VtTAwKDRcN
rxd0lInexiqwzCsc94xFG2RAjpUV8JzzXq1OedM7teb8MHbOc+u06lYohk954BWfJ9cuX7ieBDT4
GH/hcK/5qdMdoQxMKUCc5u7MHKTN9LO5ddk1+hpYQePWQMikcH5lbLx+to2we8nnrDiDSzefx97e
TniXs4NH3m6GxWSCzjTP2Z7JY3Xb0mp5asSif/iriTowt3XwvsmRXrPZ5OCJMZ7DOzROvibcmOu9
9cQBeMutq4S7H/Da3Uv8LzSGpBGe6t5ne3KZwp7pa1mvtqvcT20epm3EiLMnipqGu/mwMOyWh2qq
y0MFdfB1uUBNsLkZ10St9/nO9Md+w5qS+iwDVZdfaz3WPEO92tajXML6PCx1U4KG35qXmtyENbYw
PuaJZRR4E0Lb+NQCXBCxkbbZg+Vbg7NbLcONCqKB7kYRpHwjVZBY1oUlqcgd+JIWaf09hyGkGMqZ
NC+sZuS8Ws6saI1XEp/SL57zaJLufFuXQ/4JlrDHFgBWHhWPWjDKZ1XffGsNkZ9MhN6fRCidJJgv
TnFpDc8g4i3CDSQ0JeqS+oFBZnrPYLe9c8axfB43Y/qWSuDuMPq1u9tkgbxos6fPTk5EuDW1l2Va
eWgdSmM+AxGb5Wezc5gj6WK+5s4rUZbboxu3fKiSCc2ASD8DefylsKvlc6Ackky3HER2LNeUSREt
I3Fc5ZKCDpgD/STN0KAXwMgCWWpY6DqecxxQkZVXNEHaNB++p2CNLrbJTodY61NnP+vBJnt7HW+x
qeXTXk/obQkjaLNjmjn6pm/ztdgZFYgYLHbz3CCLCNYXG4VZgduoh82OMqeHxjT74f0g5urXApXU
jWXmwzUdvyLnmFL2MP83glYCKafP01K4ICAcmulROuv61TcbmBD54Mu9EkVzCNA/nFNQIC+zkvJ+
qoFxRpuHj5WBlH+dCSkTawaRF/nLND13qz8P+0W69TerWerdWnuwjSWDv/tmA6XLlz7H4bDp87Jq
OKt9r/k2rHF78cZgeSyLXCUN2NRfSQSgtylbgh22ucfM1eX8JZOvVfjEMIzVg5dPGvpCpmkirKKz
YVrVNod0y5uBZ7a5elIzDvqx3NwnbG4FfKrMLxtcjulacJJGn+HlltiBAmbna0OSKWBsAUmKBTR0
4D1juE5RV7PdLKtn/dCNyJeE/JnwfTRGZq8EEmafKL4uvEUQqAyiLFZYmE/BAz0hvhGvR1oaW3W4
/KhJAnjjG7F3Lm3CcxW2HMunwJU/ilpBmpl1bhR725nR0WTNOl6ltUWDu28IInE5mn+f5La+q37t
7xFlORAFUWXUsaEn+Kw1fDBmlfMMUr/vZbdr8smYadJJrzvVdI2LBM7j0iYa/TQl1eqPJEdtcvtC
FJB5TCvdHGVIXHe8hQDMTYRDNzoos29VOnvY8qqQtWcQ5XfZqul1qUuxxHYdDL/WY2U8d27N/Q9K
9dKCMbxpj+iH9Id6vJB2NxpcPj/7EgwF92tvO5IWYCeL+5Agg++kwYsgEbaxPc8UDDhBG+K4do5a
s4d18ibormy6z5byWTjWTJOrsup5lBhQi/FTSihvTrW+CNajonvYKI+7OKUEfspETlIGZApekr6Z
GeXOpN+Au0gv0VA2z1mWMUmHjAO65GKSBddTvNbDJZ9GTHkJER4I2xRvKLRw/sKchknPfPrcTRaM
INY0D+xQp0UVdaspMjp6OcauYTFzHRNS6q044yS5Ojm5BotXTk916I9v5BbKM/CT4gB1tX8Dyzo/
91abXokSYhJFC8k5hY+ykhyRYf2kizG/NeHjPGnPF4c2ZJ5PB7snk0JuGNZ2BUqK3cgEv4/M1bpg
X2djGyII9D3o45kXd6zhSiFO3HOwmU70ivmhYLhM4821zh/KGeQaY/zpNc+N8fOSp919QGN+X3l9
j/SDPRvxRHnf9tZYMKIvILJtDYoWqCf9mZMV6TnggemL5JUbEi1QgROEKXZKbTWepG8ayP7m6WEl
+hzFvO70F2/AC80K46mrhobsQhd308idLLlSc6xj/Q4GFAlpFyjrjHzSY8Sv/fxy84T9lFxWADJ2
zMk/O1ven20B9jWqU3LVokZr4D19M7sIwKr0DQSrOACJtllJgLg9u4azuXHOYN6N3KUw6ec68y0H
Oo9TWG8AB0N6mBYJK2lwJ3tL0KU3wSX7m/ng0zDnEUf68wBebjtNVWN9U9KS75W9yB+gpoo7Tgn1
S2gNy7FwrOro90UPQl/iRJLNeGcYW0CCpZwOJCXY12Y6+jd2OpGu3GX1IS9ldWdX87rvs367GwKJ
krAbsh39JodAl04lBYTrWMuJ/X9A1bnrPc89BGgErssiTXPuOOq63qq8p2VsxJGsLL0D7DSfF9mZ
RwBR8uh0U46QbclYQQTw7pIklBr9nNBPdlhMr9vM8uZlaf9gL3N5NkJreRynLgCTutZ+vK1qRPeC
0jKhErVOWd1wXpBbmRFP1nvZMfTn7skNchtp8apu8r4c6eot1jnMfPvgsrPvUsYJe4tZiuYQ3V9I
3MJtGBYpb79W3YjtdsiKZ1DEjNpQ8RzLTXVnbBb6yElL3Ix00d8k9LWrpXXkIcCaMe+c0Qd1L9z6
qGsWHw9e02sNfufW16I9MffwWA65O65Jepu/0x507gdZMo8pAzMJ6dR8BYVIUFJf23cCKduhTJ3l
28w3fWfNxuIlojVnlMJ0r4/IxCfY0pM8rgXwNOGvGmiYbieVUJaDUmQE8skwYTIh9LDvPQ5DsaN1
fgV/oX2Y4fiC+dODn6S9BQuDUYo4zJSmiHwUFM2ksxYc4r2anpUy1yvJ3VcxJlqCxN/m4FZo39xN
aBDR6ILFRsg8vhJq2feRC9Pp0qmvbuD0aoh2C8gez6reGZa1CQkC/mtdZTwLOnyS6+ME1rGAHh62
3+yZmKu9V2zIhh0yNfML1Ki5WcpW9BcFG6SL0VPZPpX+clgYbDCUK0BJ5vWiPo3cPBAYyIA3WVlq
H/VFV5yqQcPHtwHOw6ysBnEljTI/q9Ah82QKrBvXmwz0HgUtNCj6pRmwsAca6jdG6x8aOY7cu41F
vW82wabZ/R0A1dARwptRlKzAYpxkfTVA1nxybKKqgBi5F0aASF8mzhs+/eWhtVEeXiCGbd8hgZmL
ybozRJohxVqRTSIHeM/Yi7jaNWBoF9oRjH9jze/AlQ7g3z1s8j5Slxuy+kha8Jbwjh3cKGD1ywKf
PC4r2kGudJ7lWg2/KoAZryTkVIlugmHnQTAgChFQx3dY8xDshmBMn2wL+aKsaSwVrXroSR9K/y0j
+QcuKZ9AVEJYcQiZAnv5xfnykwezrFST9hk6cP05OAwneyf37V2+L+JlV4LPj4Ajx+XfOXk+OBDo
6v/nm34wDRECtxaeoB+pYp3oU53kiRFDD7xydvLgPf51V/K/jWAf3u2Db8ijNBuAuwGefJKny0d0
kvncHH7/iCxwyd9/xEte6X+2XD+86Yem7lhZWzEEfETaOdt+OGXXzc46AttJytO2T7pbd+/FzrXa
5jh9oN91VED80duevKv51j26TFIvf3b3ToIAdu8D+CXLK4FGdyAT6lynUOMTK+Y8nBjmV5F0/z93
Z5ZcN5J06a30BlCGeXgFcCfOIkVNL7AUU4l5nrGbfy29sf5AVUmXEPqipXrrsjSrB0pyOsIjwsP9
+DkniN2fn+WbgnFdBBxt32034CObH3KBHpmMXm6Eig8Zf+h38AC7xV66/h4rUHlF/CqJszWG/OtE
3dsPuRxXohRKDqHwIRl6d6abxGWI4pjfBMfisDU0u4THfI9L7l3eQLKmMXz5djPUQxeLtIBwkOmo
D4qbucVTeugcSHAyN2IvbM0Lyova/9Li0jvJ8rpGyvGucTsX4B6GSE9cUGnH5ugdTfjxdRehDvYF
jQhmJQWWtXdC7RA+GVtnwdYvswAjjYi3SkmP+9FJPyQP1j6+Go7zNpkYYrEp8m2eBDJtmV+3yc8v
bswnxdnxY8AsY/kl/gc3094/SsdukvbTdXEsb/S9ePT3rSModroHXOfyxu1rpzr0195O370eEv9f
T6xZClPDc8Rc6I3Bep797/85b479+Fv/aY+Z9MBMaMQkjXEwCDo4qf4DkVP/NXfSaXLRPJpVSfjR
j/aY/C+Nv/EGWfcfiJys/wuYhEnbnBEzhsJ/i4JsvoDOeldQjs3c4/TuaODRajPmCDqLECm2qJ5I
MOWMRXQaARbUHXgjYaN19asVS+dVZErsfNpwrzNzZ1ZGIVYoJOuBW0WoY1v6RJk/smDWHLXT2QI8
fP/N/9eZyPSaJUOUFVHluQqj/OLuG3WmsAI5pRCb1KhXQpbtfUSq7rKR5VGt6hxefPm53yeaurmk
EBkmoMolvJvusJf2Ou2L+BC4/UOzE91Qhub20NOPcj14jjYuiV/cwzC8+iarbqAprC7cQ1XGHMzK
Clw1Tg9twyUVT1sH1eKcenVOM/VZpFuln6kuDo24nnq11oPQlVJIzOVvsr71+eZ/4U3Q4QXMcDM+
lOYpxDhvg86ksaMbAhYCxdHl98o+26eH5FrI/wa05Qa7LY8W2cJ3j87sLS6eqqy1eJiXq+4mG2yU
ncHDTca2M+VpI9J/NUXDWwP+KeOjahkL11oKOEgXQS+bRDdz3UmEMLXM38E7thEJc1r19htiiN62
wukhEfHLSFDE0lDAL7nkX7upSalT65CWV5UuUhNMRzfLNvLKX2MPdYZZwIGDTEPAYREXVkIHqAJb
73q9KGNNu2nEiA5kbW0YWlKKsF4GsaehiWIBo5WRnX97KEmU0nrY4l353ejM0eF9Dp+La4YNHj4n
x9g9eo/Jp8tbes25WfMBAgz+g7TwrcleAm2TIAPjSrF3PcryY1tm14gFPF02s7Zq52YWq1YXYtai
exi6PVLsctA4bMT72gofAqM9qb62kXOsRSO81nxNTkIVBY23XqWqGjTApDinwNob+jcdTuEq9+wY
KrvLjv16aBgSFkwLTAcA6Jmu8/wegQpNHZRivkcaqHv/FqSteN8w8JrInl0hlppOVoXugjt1vgNK
mALql8suLBkQXsPOJOpkCmAKTcNFgJcqGkUGmmKu/kV4GlzQY+/CK+tu8u3BCd9TAm/uUHF3kS58
3LA8/8vLzYwsB7sLELChi8rbr2d2VZeDDuXWssPrYnryyEJd1NBF3y1PDCG6k2BfNrkS77IoyzKc
ZNxjwLLeWuR07hRIMYENytb7xjfdpuphoB/TjbhYtQPWnxkACZSMtjh6I+rlKBxgR5rLNeo84zXt
4Y/bcGcl0Bk/+GFmSchDfzsLOvDe3Fk59Yz6XSZ/K8U7/98SP//XB/26HRZoftGbfL63ny3LIbcD
akBZUhZPscBouxS8tBaz5J1SboX8UtpkDsiZQI69y1EIlGrx8bh/yzikkO56X3qltx0RgDmXo3iA
8vxbdFAP6f0WyGixzWgSz4fufFdqmqIZSx6gHr4osQrl0GUmJ5u1BdUNfoxFQPxiYHEkCRG44mw2
MBWfRcjJUnQj5f7bb0X3L0bmY/jssEhQDJ2G0Yxc3XowilOsvOjh5980QeZM9qLIMosEwm2xZSO/
pl8DDNGtgoonnRrew/Z6bVX+w2U7vyzIqx1L4v1JhFvLR7MktEbX9g0blanhKWvuqK9uMCW94sbO
jh/0efCFcp/KI8QAxjav2dnnQk5D85NMZJM+6bcIiXT70YHJC/55l1kZqNDGBkZRe6QsaadudJUd
pD/x8uw3WESFajV5W9PJcRVIrpL4thSfLn/GZfHh3z4CVJiZQ0hhFhYUrUGtesBC5bb/FKfxy3Qd
uNlxHglCbdwW3K0y3C+BzkdVNE3kRTinFcu3N/q0kgckLnRFaZD2aSK+q6XR3AmhufHtFmfSq2fK
fIrzLsDOcvVyXaW6HPRs2VCnFnzlkfwZsBhEw0acLJKXV0NzEqEo86EEZOZtmDSoxvWM2ofo0eet
QxvsKDYAqT3abEAI7pl83boXVy1KCjNVcJJpEHK/tegLXo8OLa4xaQ+7g+1/0K/SHVhDpAGkR9R5
RujlkKKE+ep2a/2kxaX83d0z44uI0c2APmiG8d5RXsZd5vpXFKUb2zjILvjBLWWutXiBkmpG1/LG
I5l666tlWINgRsRLmzzFgnGF8N1h0Iz9xj7YMrP4pEkVEa+MgrrGk/mOWYVdC1b7+J3tsDuU7+ea
9JZra2fYuWuLL0ngBOpY8CUDCWHetLpNS+Bzlx1b2wXqfC3zqgRxvKy0p40Yx6XehW4RdO+U6drz
XpIiuVVFdSOjWXUGoNJcwwT3rC52QWmUCMP3BhcYiNY4+ADK9LInq0fV7AW3MCey9goDPjuOGYmD
fqDmc0U3+V9AQmrH3wHpeefd1ycT/bktUvhVj87szRvhzJ5hNfqIUE3o6o15lUetWxbiH6wOXwv4
CxmupCxV56wQFiwITyO3bLy9kk0fVEBOMgQijWxtMNOtBfi5qYU3ZRPHluEFNOfp6MUB0qM50MNc
dC+v0tpH43Anq6WexdzSIgzysGAca2K7Npx/QF804aQXfbu1XTfMKNQjz9cGDnqtTXTMyCDBVIQJ
091wlECZ2v1Lotvizczvl3+97NuyK/B69LFMAD5IcSCeXORPTHHL+lhzWXb7/kN7SA+A/3bGFTjO
3W8nnFyT56YWGTXTTwlaW7Mp4UpCoBSS+o3YWw2IM2cWKxXT8RyieppXCi5UzyLmBkfyjQ0zqyv1
wwx0zG9XShWEvi0rHCnoclblS7MV2PPvuczSfn4pSVz0DyYQNvoYYEC88g603I/VrrjbVohcThks
Fl96VVw4Ow5qY4BEuMRO/KE4lXeAM/fMp8l219ndSTrqp2oXPzR3OY8t00FH0Q33W3WLzd9hkV3D
ZjKWlu5HrlBFSeugUwTyP8z1LrB1o60lG/ki5oQF628ZHiXoder2buqUbl8lenjgeiscZKSlv/rJ
NJw2VOsHPctMeHWC8qAyzSnameolLt1xKKU8T9oqcW4Fw/zzs2+o6jljXjG3bMLIro4eTS9cb+zR
+Rz7JRxkEndSI3RKlg8Qhm3bpszAk9W7fqc7iZv2J/lzu592pOiwgHgb997yNfo9Ls4MLnyKwwwe
hryE0u6muUmPqAu5jQ1y1lb3vkOflOLFH7k4j9JThoZfYBHxjZiXRurjYuNWN/0H43q4bmzdVv7p
78lf3MvW1nJNTf5pbP7eZ0vmI1PmBQzAuWC8HzywZ2Op7FRUS7Km+9RP1UbWvixy/vtzkkWT2dId
Wj7s4FyL+kbkWKrcaa9/KB3vIdylDg7ee/QDmZq79++3nFw9Q+QfRpcNUZSliqqtWMN5VAn996N2
UGkE/knCp52ZWSycHiZy0zDX7Mq1YjPt0Re/W0WYb40zA4vFKpmNsUDjQJvWTIAAxv44NsGuab0N
jvDVfXxmZ3EOSXpV9+KEI7mBbpyH6lW7tY/X4+7nkiy2lRB6VidMZF/d3nqZ3ODT8B5gsVPsQg/t
FTt9n7K1pL+DK3N3OeC3fFu8BLIwhIKnYnf11tOM29OrLdfmZf71iPrp2iLvT3qzDdsCC2ai3A6j
/5gq0ZUCtxLwwiPadyWasPI7ceoVJ6jDYB6u//jf+bhIZASROJSFORC9yCnyE5C4jWNx7d1xHomL
/IV5U8QuZx+BdB8mQOST8YS6lAsj2NZxuGpK4YGo0mKiY7tYMNHvKd30Ne+CE/Q/xvvkNDGC72of
uV+YttYO065/Qnwo3W/t59W3MF2tH6YXK6lAbuE1w6tp7woULjpVbu32EI/Y1WEbC7MampSi4GSl
Z86A6NuzWFFG5EKA+7tJUf81JtH70NpK19avszMbi32H+GtuAlolxVAU4UaAnNNJsj5+jv1IPCpC
CspZYBLkG7obwxMMVJKdMUx1PZpG6AP3ZDia1pd/UOG3OVwO2jlkftk2Z7/ZYp2Z12ecOiKklFr+
Sy3hP7LCfRgViIxCJCPIp6rPni6bXPvgtG8oMaN7BrvuwqQFWczUTyqXkSm5YsLogxZsVI/mf2Lp
1bmJRQghiicGZY5XowDYCv58aADGR1lvNi7WtfP03M5iy7fobtZSjCtoiNqG8ljWwN79bK+UN6m8
tfvXnOJrIbsyMxKbS/FxEyYyuWdk063GJzPzOUpjEADTH3w62lGGCo0SaIOlwkttlUSikEcu2htf
TDX7mngWOEzReLwcBUtcw2tOcm5ocZgZLXqGfckzvd4Nbv9o7Pvd5PaH0qm+1u7owrGRPwXPG0bn
u3oZGOdGF++zVM1UKUsx2jujg8SaM13TjqLaPMOytvAha2fombElcqOBPCwbUcFwqYLZIYMok8S4
AwpTYJ8u+7UaGj8Xbck9xfAKZEzWTHMTJ1eBwAwwM4xaZ27cCms799yh+euepa2DBblMkOIQY3PO
YHz26/eX/Xgtsl5YH21xGBtGD9Y7yyKKsPRRns1bUC3N98jggSg7tZMfumsRYV9bfWF8DGKVyhVd
xI7drXfh2t6m1KIDfHktdy/yStEvog5xWGpvU+aM2V+ot5XRhzAWUXseNtZvNVIYKdaA98xE/4v7
IUhD3beY0XJzIJ+BB4+tGkLoIX7WrP7D5U+8er0aZ7bmWDpbRJPxLT3voRCpdwrA1WifdrvOgVVz
3gGf6827bzU2qakDk9LwzFp8RymTuyrsFA6U52k/7rpTcW/dhVAUuUbC24N7l0d/s9XP3LK6CFVf
gqV5ULBaqTv0a4+eHp9y3738LVdD5My1RbQGej8JZa/ywol7+SCoU/3UmlnoIEALX7oG4YCrdUa/
YXW1YmacmV1EC/SeZjnPwDLK43iHYh8gy2yTw//NjNdhq2a2mrucW1vESz3JKp1hnIRC94N0Mz/F
XzonP9UnnybxDGK9/FG3Vm5xd1tB0zO3qLEXhqMfKHah31kwaVw2Mn+iX86Zs0+4uLi7IRJyEQIp
iJkf9Jyh+3RLlHS1sn7+3Rb3W6NBdCDNEQjj2vvBs9sDW+DkH6zb4i4AAX0MDpd92rS4uNyELFFa
NcKifFDT3XxYTl8bqhjTlXY16CTPm6n65Q2gLeuQ7Th4cTdgUT24SuB2+b1/rA+owrwwadV2tv6J
ASHttWCzVSK6vILasl6Ti4ORFq3E5RqKjOsp8KTdXf6e684ppEHgOxWws28PSkbkmxCSLrZZP9mB
9ALJTQeZc3gN29JGOK7H/E9Ti1iBEav6fn/D1GCLke8a8nuz+JOsmGbSD4cW8cG0LlQHjOSyVImL
dgBkrdVdwbjzhjcbH24JkImLEVL6JI7cUYRDtXoOMwE+buY/1Q/QGZ8ur9J6HPxwatntiaKpgUSd
VWpDH3qAu97b2slb7shv46CBFlCqIQJjcEs/xXV3l7fTO/rfsPrFuzxQn/87hxaXiujDFC30SeRK
evNJqlMS8WwrB9hyaXGDlBIE3pXE5hlHqCr2w6cmcMMj3pR2eJihj1xaUXODZKe7XfzcCPZl97Sq
FDLUnhVLEhgXir+sPLK7TenA9ffFz2hf4hFp0FpeWLFscz+/g8ltV+ZO/K34WO3kvXQrfRMbm7Fh
yD8vr9+We4tjQ8jNEbo47MrVPkSdeJQ0Hvfp/rKV9TTuzL3FkZGxI1JtTvnrnbRHBHrXHcUeNUE4
OXa0bUf3j+yBAwaxiD7HEh6hGfKU+hUh0+2hkZvsAhh1Y7eflH+SXfi0dfau7mo47RQTtAkUEIsG
l5SZAeIjWLMq9K/N0DbN6Y++4JmNRWI6FYnXMPw+X17gft3pWimZJKvd4FgdZOW4VQ5fv57P7C3O
Ed9oA+s1yQfwRBbl2fNdyb5zAv06ODa3CWW2jUVbjcUzk4uzRC38tOvh+CAH4dkCC4WrHBUYshz5
1LrNh/wzFJmJk27UYresLk4XeGGrqRXliCbocyv8rZtfZ2bhy65t2Zh/fvaKaeDWHPUSG4bxNavu
ewoWg7V1TOprWeLZ55t/fmYEZp9u5EnDMenMI10zNkJmduwrb3i0h15b1P79kDnp5qNprZoNNvdH
/C8OkcyXCqVJiX/vlum8o/AIyefgaExVjsc439jb873/SzJ8ZmxxlNSmxMA6gwTfN8K+O0KNevh/
yBa3NvUi/zDLIIamj2yxcqW9CREcYGcYp0+Coxxo+NNodrPDn5wktLxoZlsAaBgLeruGSosqrTgq
TIZOAgIC/kPq1//8fiwyq6Dp4KnhF1zmO5YVyRaa9NyU+qMAZVt5HWcbWc5aJJoqiahhyEx6zJyI
55HIv14HCcy6bly8GDrVpLLedYaxq0JzIxjWNtYse0YjFHvWMqVPRa+aApPvNXn3EYQNQ/McKs2G
kbVIMClWM9wB1hSQ31t30j4cOma2wZ9l9TX39M76XUXa1/LiuYn5Vzjbu7IxhoaedRx9sBztmzYW
Tz6aZjy86iTYmr1e/WiMXoPU0k0aCYsga1OvSNGDmttbw70kBadsgIEkqbwvlyNt9dYHRv/D0OIO
CYteRVfenBvxolM/zm8tlS41c8KufL010rrqlcGMArtnlrlbHEIIZRlVUvaRG4adm2ZfEVI/Sulf
l12aD5fl4TNPl/EURiwPyOzbddKg3660noofIeAUyf1o1vxfvzfVv9lIibS/bG4t8pDgA4LMyJ4C
muqtuWrs4JqD4tFtDZRo5FukRP7gZoITThbxikfjEqwFhSTwRASG3Dz2bMt86TvIELtvf+DGTyO/
QLViQYtgm+c8kApnKkjG8mTjS62t/pkfM6Hq+QbqhMLwBhETfRc6LSMBHQRRuvT1v3NkEdBpGcD0
Ms2PgRh2Mxo1ZrHR0FhdcVQZ5hk5+me/nDXyYMWGQR3Xg9s/aKb3tVh+vOyEtHaDcv4TTybE2r/g
Kyah6kylm8vWEKd9Yu6fvM5y8hvIWfIbA0zbAYHqG/04HqF+dC4bX/Xvp+0lzCLJ0GZQSr5g1yOY
Go52hHjaH5gw5rNt9k2dhTDPQ8EYKtHyZhNqH+47wbuFo/kPckZUOP5jYpnwM6XbQ6WGiYFCLSLL
6Ih9zYyNdt3qpzozsghpSc105kx4WsMqB1naP7KebGz+VaTNuR+LeC4iqKQk6/VR0d3U4q3oQPmt
gwE8GrvgLledSjxCiCVcbYPpVl+8lmGIkFCCmud/i2WSg3IMoTNztfFOa1/bW2ru0HR21PfaQVE+
VwwK+380fICshsokm/jaK3lrVs1kNHRkvmoD851VSm5PNb+wIvdyEK6eR2dm5hTp7EIvTB+Nkfk8
EsVZyuM257Box41z9TXOfrmOzqwsvqGQ670xMGtKDXUuracH1NYPM079j+rq559tkXXrInx3PSSD
AM6+Y+oC630cvYwP6Ul0IetTjnVyq4UbW2C1nA8RNkwxOtz+pMVvP6Oe5jnTNyT7GgmKjODTbX7X
HrpjfJPUKDhcCYdk5++Fjctk9YA8szrvzLPFGzyrlmGlpKhVebDeB05ddW4DXt4QQUp62bGYIGDW
vPH420GjaqoCVkUzZkjJYjsa09hkcUqjvG4SW5i+RrBgDcrG8b9yrMziQhZZmcRMjLo4VsyYph6c
0THSq4VdDS/mtFVRXYl92BMkSMolpihh/377+ZKxSBCHpSdSV/CZtv1OEZDKbfM/+FrzOxAKX8o8
xMhbMxmZSyNZekxNPQLlhowkdGrZIfCqz7+/LLoINwPjEzNQf/HFWrVQkqYTeAki7AcH8Ni3iKUm
xUEakbG8bGs+FxY7WmVSg6SL0wFEwyLge0jBB5Q1Y7fyYZxp3oE9QZ4HJisx3rC0lp2/MbWIco+R
9k41kVrunX431wvi0o4diLZP6hHI6sZHXAs7bmQeayqvNfk1KTnbUxp9ixQ4EalsNNoWjJLD33/y
5X4YWFLAt2EfZAn85i4atU5WZo4evCgQpAr9HzRz+HA/LS3igVlu3ugTrvhRg3bvaBlHVIgk97I/
Gx9sOXPty4mEgKMXu2b8xCTlTo+2KinrsfbTj0WswcydMTeEH0XzEcblXdy9T+rEgeZi4zxdPRAs
ppxlShozbODtTu1LLSoZrE8gtVSuYJiexQZ2UvAn58GZldndswgrMoMhdQkrvmLs8iR+FGTV9rOt
Qee1O0klr0RkD61gTrl54c7spE3Ua0FDdSNDkmzXsj/Fo7xDbxomsSx1Lcg6oVO62mpfrn/En2YX
HzFMYqsLI9zTUqZMtS+hSo822IRSzhf58gCCzQKeAh6dlLMXQdGkaihMhRAzSx11dho65j/y9Bzv
hB31c9co6CfZ+lfrA1Lc7UO8iadc8/Lc/OLjDqOajnFExw8hRHV6j4z0Lum2AEirS3huZfEtdb/2
ynrEivnMBUjmNBynymk8BnqBlgAUKG714A82wbnNRXhaQU2fYi6KqZKR7szIMF30dpsro0RO/vLR
sbWGi5ux7pJpaC1MmRPydUit8tqCpdYyAbRI1Gc96bqX4o2X6/rKcSwCniG5WFYSAj2K0nGaeQW7
j2pMEhohVx+cLnu2YWRZSaCoWcm+xsINyo0gP6Mpz+SK4Vw2sjZjAynDD1eWxYReQs9AC4KYZFfa
x9f+tfnOgv7e9Y8aiJLcsXZMnHudo9v5KUWM9xoVnrTZuJ/Xzn/ga8y7yqRRDNK9PWYKdDFGqY7I
AurcQDa3zmy5k7ZcXbECGkGVKZwx5ygtX2FK6gst4lLJq6slb5Tn6avysXgIgFpBQswkRO7MBxsE
uG53Kzfwd9pdsYcb3r380bd+kTmmz07VxCrBY0XE7GiUuxa2jS4Kf/+CeOPrnPafmTB6A85uA5Gx
Kuj2XtnvxLJ0e/TI/ytPzEU3MEMuRYf5P3GN+ij6LWg8fWPV1jBV554sy5AyhEZyXGBiKut9GN6N
5p00Y88TDx0GeHfbv/1m2CNNNBPxbpxja3kjxnm5WzAdgbldHGQlr7RRnLXa1MPgoo4JrfwudtJT
/hBdjZsDM2s1Cg1BJOyxJRl3WgSGmaBoTHAwXHXyj1zu4AADR/qos++edCas0n1yCAs3/Xp5Feft
tbgH35hdBEvCLajLM7BLQ+HHQ7mnZk7Cb+9F30Jle2uzr7Vbz81Zi6DpEn9Uw3Z+M9Eg9/09WsN7
hhdU2G6KxwiNhqutDTcv0wUHl0jHUIePDmr52E2HL4p/3fv6afIY+UM25fKXXNvZZwtoyW+3XRAZ
Uqp4FLGlZsfVczSE6fdvBd7MVHQotYkSIxdvLaSB2adJx8eT4wEHEGREaGYTtrwaEewZOBder4ZF
0hB2kSZ2Ak1cFfhHlP4th4YtdcisKF8KY9z4aK/SWL8sz5m1xS7z0lhWehTPeZ3JV/4xE9xGcoqj
9qjtBqfv7MaBFbSxi0N9rQm29v7ymq3csxovNRoPXOfc5ovoz5EBQrWcLFADK+q2iMK2xVS4cSq+
XDa0FhxnhpbdSEi1tSDVeIOko/JZL+obZgn8jZt0w5nl+71Si7byKHPCBo6gRgEnNfqhMYNCl11Z
i49zVxZx7nld0RkItruRMOyKMHTkAo2KCQ71Bh2lz/+dMeVtyGdyMBlph7F4DkFowa+0xESzQpJt
JclezAQo42WLawXb85hY0nAoHTNcWctnVO4hvN5le+HOv9V21i3jD7Z8hJDrWtrY2FvRsdhysRUU
pgont5tp/9Q8t2qtcy97tbpoM8B8blXT3F0smmy0UFOrBHpRlG6CAqc/+Q7SyceMum2hbT0CVs95
ushIrM1dayjh3q6bX1q1REOZ982/8ezxN+uOa5px8QopMnuLhHrtC1Ikk5kKIIek1P7WXqbHORuK
Y8Sv6xdFghHGyH8/8aehwwyOxZAUE3jzJz5Lq6Z0gJ/FoEZbRI/+MCt11jZvy8PlhVrbxOdWFmlA
VqOdkaeULfXCuw2G5C/Jgyk5FjaifMvMYn0aT63DQowTt0o7RC7uZtnpGMneP3GG9AmODAPej8Wq
RMhzRXVG6c1g3r5vZ73Pal+U0wbhx+rigyT5j5n552crU1gD8I+M7SMo38SRq3F8vOzH6pkAL5ZG
udJQZGXpSJUykidDku1aT/HdBG91fhvetgfPLY7mk5TADF5/Rbd3w+pa6oLIAGwp845lBv6tX302
ItMbUepDOHFfPaCZt6c3Bq/THpmW+1rb+Y5OCXOr7rd2VpybXZwVEVrPQZ7z+GT85Z0pHYv2n8Hr
DrLvOYqwdWmtdWlhmaOIPj+n4SBeRGLeG63caKTZ/Xc4l13fomAA6k+LnFp15yeZZ5f74ksT7/qP
herWWyjKtb1w9hssH9uljBhSGnFWtXK81/TgYNXNiyV57zeWc/W7AqthLXlOkMG9XU4tNX0fQYPk
tRAtueirFFfILrWfU4Y2ZuZx0wn3yJWgTvAH7WgN5p0fphdLGtREb1DGtCn05jmKxI9iBm/+Zf/W
diHPd0WC01cTgbS/dY9XROyja0ZqL50SHVmeXt+wsLZQ5xYW+7yRNV9FvjNxQxN+/M7/J6ukoyRk
f112ZMvM/POz48TqoIyafF6dWWDs9VpxYzSaPepYl81wF8wJ+yL55dKSgLyIIBSYZ3hrqZHLUIwb
hKxiUafLYlhHzRcQkFZCbVdBo3Tl92390DS5nNGXq3lns36HHtnjd5Xc1g7E4syx+BriLF7uOU2e
DCcdtaWrMDP7Y9qGsY3Ke37S0Mh+sHhNnzI4GfZ9VntX+hB4+27yu2tfLLwPkyR7z/z9wG0lvT9C
hOG5pp9J13nARpTVptjlGiqtiNhJ+0INYHsz/f62sjpzrw4StHYygmI9BMRSqk4MM3jBPyVuX8Ni
Viq26TfUH+sIwcFGrpRrMfbULwV0XaiUeIpTDkV6oyCIZfuC739MkI7yHPSY4hcj6T3DUaKhfBmD
sr6Rgm68BRBdnYJESe+NNEewCxhE6spS235BSL79oAWSvA9qVX9Io77u7BzFkNRh8jL/mGUwijhR
4kfPOaH22I5B/RibRmPYmSIEaJqFY1M6/ZQjnN6WpfQ57pDdhK030b4anRXCy6GgGFVqPiKUsaA+
yHQG91rhVSexkyHDg3tKSRxxzGYRGPAzlOiHcodk1XSN3qbqBIFYIhMPJZUgSfoubXrT7qp2OsSx
UuxBVhdPAposT1HAVupUuvt202UZVMuCept0goGe5ghNkppCYpRGeuW0Zc3LqJMQqoxkZkgQlXfE
ruVTC3AQoPBWtzzkgkb7TCOkvQbuVZzCJItOfVLkX2bywAPixfVko3029U6rToorxuJnIYLuog/q
4BAK2ohkbDo9ZbLVfkPcUn2G6qj72I3J5JZC2e1Doit0BH2q7ku1QgoOtsW96o+QGyuq1dtsAPVr
KVTxxyYvxnu8Kb8BZkKfM8iQGTKR10OYKYyfWaDkoE1Rs+siQ3cG6NfvGRoMbpUi83doTQs31ejV
96kgtQ9tOeo3Bcr1O79su71QiF+S1M+OTTNJj4nQD1fApcxjq1jJsYij8ShNNVPNSmwdOrMDeqpY
g9MWQTIXHdP6iOKW9FDlTX3bJ4J0TS3Rex7HCFWmUR8A8nR1dB95sXeAn2iwJb1r9oxbGTswK/5O
nVoF4T0RLkJedwej6Xi6ll14kOIOhhy9bk7RYNJyxBTweX+0G2swjqjLD7eRmEeHRE2mvawVsjui
gZPDKZp5exXJHQTxVPmgFAGQ+FZKkTbsczvUkvrg9Y3GvHlcuUWN2g//YHuMUSNzJk8LbiorV1zE
OQlLpoyAtwD5drJmVHhFwfcRW0XmyFJgOWbVmjvdypDPjDXtGCP6dKPxnHzoxG74bE5l+6j7gnLV
FmFOgHQQ8oRVcUMy3j+gn2qA40V6FuYu7YDCVvVUelKKappp3WQHJJkOYxq4Qz1chbJ8X0n6HqXR
D17TsIiMt7QpUmj1NXnArvWY09TCd4r8MnjmKVP/7qRk18otwrHBh9jr7+rGu7ESb58EUDF6pnXk
MXNsFPpRRbOLpuFjLyT3ASUYeYyvxCJBeggwhzrtMvOkaN0+GirgksMO7cOT7ClXdV3fDSkqYFWh
2Ipn7OtuPCZKvkuy6op5qRuIXz+EFkJJdXbTTnpgK2J+rOv8a4V+k61o5TcPRXunkMV7wTT2TWzA
L5bKnj1MzO2E3TMyow/NCGd0AJOfIpd7SJQe+mY8Cp3xbrAQrZp0V49Giams+MUKesnVc+tznU3v
8ly5kkJx2MeVvG+q/Doy+0c/QmWn06nN+/dxW3wUq+RojYJpw918ywX5hOAsA2TeR1n0dVvPAg74
hCI+sw2UHUtUmLobUXwcS4gYWgu5xlR7UiBg24utfI8w8WcUhe/0XlXdQu0eJjmOd77SnsKm+iYE
CHTV+jGbss5ReD4edKG38yKjvCYOGqJQaYWe423ox8h+1iidyAY1xAHkp1Nq2jtU99BYMZQvqjxx
J4jyh7TJGRTU9cY2mzFzAoSLbH0Q0CqapI+B2eZEUV3aPleSGpEEi9F+qMw7AWVGq0boO7FeOm34
yyjK26bA/4IqCMcMorAMpwD4iptvRo2abGrdD5J3D9D902QJ6HqhrWEHvvJYNdbRNKbKBlN72wfV
Q81r1inrKj80Q4FmF6J74tihVoGiqKfuZDG+9y3lqtA8xGLrndXWdhtASOr3emZLYgHyN2QUHd7Q
l6BEfWiq44MwRu/RGP/c6sPVpDJnqmvxjTGaaF1Zzc5vpxtEOJ+Vqr4t5OJdMo65G4r8c4lQcTUK
JoqkyXUyKtdlnbivRGitGewGwb+ne3CIfe8bYpJEpkpfoU5B8IPo21kdqKWqMVy6LoirCfG+TxHt
7OS0cjpdZHoSAcwsF27LSfuU9umXZAodldu0yst3eYFMeUEpAuEOCt90fZJm/GRV+TGLVDtJRFcy
Euabg+EZBXUk/3yUTlN9+uYXek7lEJnOQvzWibQazSZnoEx1PJ79fjveaF0q35aB/oSY66dcn1B8
0L3OhuLksU7jyoZ+Ym8p4TGpEO3rudzpoGtFfSWMCvFllZZL4MD+qhp/oUVwMwqK6DR1HNuTGLyI
Aahrg0lohOenSVQO+SC0u7iN76xCvW3bOoILpJSb8QAnW2G5eit4KI02SnEv1lb+kjCwiA6ZlV4z
IC+7QiB/rKrJc4gQpNP4Ew413pumNncddIVTEU9ODWz+S6KOkOJxWdpmOO7RSbhCrPJQESCRbz42
JAnHdioq1xf6el+hcO5aQtXauVmnyEv716WF3Hpu+ncSfyiW8oPSePdprKRX2Tig0RkcIiveoU9O
GOeEmFwdFHU85nEKpUSsS3YRJnd9I++RZb+tek7RrHoc1W5XBNIdypYPRgbZUj7MfXWxrhyr8RBm
r5WaP6B05Hxd6YpRcOBMQserttjm8oOUy7sgQY0+8K2IPx1eoVu3b6l/WeURresrL8t3ceizeaLc
kXMa2FFHN30Mk6vJ8m/U2FSRqUQW+P8Q9mXdceJctL9IazELXplqdNkuz35hxbEjEEgCIRDw6+92
34fbX25W563TjlPFIOmcffbgdc2LI8YMlUKfNiQoa5h2zZ1+HaeotDQpk6hzwDAPfzI5Zk2/Il7P
f5HNuE+2DW+O8+Y6a4nspCefjGOacF7wELGg81aCp5bFdn03HLweNpB7JMWVYoweE+U9KYq0PNoA
tfPYblRVsQb/ULXKgAQXiRoUYVDDJ4ImPljoPYeQL6fa1bCp7RGRbiVSHJf4rproi+tvF8PDOUWI
Zemb8aG17lWgNCIEb6rPnuAx+ia8SzSDPUfGu7hLzsiI8bLQ7Q887s9DxNt0DZP3sZ3vbVAXkwly
xOUivsWH5aWHKCpTdD0/rcSu8DMTa9o47GFxujenacJ0qDxUWzOCyLrqja3ybnO3A2FhVnn2XiT+
Xc0W2HPYJaut9875d4Seek/GGOCEL2cQRJq7UFdflYIJQrB67zBrhmszgg4bTe5krHGu6eYQO3OK
Cv8HfriT65DK5S1kFhw6HAdxKM6hvz0haflA+qROjVouii2HJmhvCWZxdsbr6970tMsdeNZzDxXg
il1iqkjRcnxEsnZ91k7uER4eBfPALVcB0kxVmYhwnwTVLzSWu3rTNo89fDjoGV+wBP8YEqxqmkxP
mJG9sGqF57PwbjfVfYXeuGFGoSG/ivNETXmscTtDMZC0HTmeuhtlevO6VBKXpJ0LHa1FYPlg63wk
ID8EAbQ0YXD0uMfLNnDgbLKePB7Ee02Sy4qInZrIExcIkfPsA0zadv4M2b435hAfF2G07ewQJ+m6
zact1l/OGFbYVusyaBC8qZy7jmmxR27KZ08kYmBYoAoikgdLh+MWdtd1pF9kGe/BJcpYlRQD6U9W
MBgPknRYPxYTFwuNHpQl79CewS5A7irZ77FwDrrG8T02+4nBuLydct2AbKFx7E2KXgViI3wcXh1K
r5m6FZqFqCQE8fA2KvxhKgI6vAu4b6Q0aq9r6BdLh6Q5RPeGVXKRUb9ftjrvPYkKvrlZvAAxzBu2
cMmNTivfljMM1RRZX2I44OeQkCAQT+JlqSJEWOpi2CxaTuTVLRHkIhW8svi+4xjiJE8Jzi0DJ3Rd
JddVGC/fHE13wdK+JBD14benFxNhMYzbUTGGaHkEq7fr9gCXljaz2tz3St5MG5zxlK0XdD0Rhoe+
zRGAgm1DFi7mEZ16RPN3HXyaOkhnHZl+bX2c9hY5iGuSEkSfrFKDW+Q86mWAFR2ydJNfkUnyqWU5
S/RFNf4hkE3B4vHiLxSCbASoIJKjF19YAMXs+0jYWRAoP5w5Qf/b+KnT8F3c9OVcT/dqbu8Ikqfq
+mYJt2Mt2odQdIVCiCohSD9O+htFddrrx4ipzLHLo23eufM+uA/dd/Ap6Z+NiUtlNujnYfiVPIf9
uzMiPRux2ah8GiTPIqj0qZlAy6DwWJjSwX31QBhG/mssxaUR1XEifY4xTbp2CHxXF2UvRD0mNRLR
AaB9k8EZMqhl/xP73c5HhK5Em+GQJzKzfc3tMTTzlKLHOqPYwS4Q55Ab5PP4hbzPjLZNiiCM3Pfv
YG+Raqe7BAqmNdG5dn5Mg1c4k5uZJbrOeruMblW0A17QsckcD0F0cJGNh9euqwqfecdBtOmUfDG0
RDYaC9Zfayc8o7G6jdmzu93ViGxPJLttmCpi+azqFbulLkKUtpB2lUu4wmFV5x3xMgJbIgZtd6fe
/LG9iciAZz2l0r2HO2zawvagEWg12AFqIBQI5CSSuWTTzw1naLvJ1HQbVh2MjBwcdkkFeZrc+bi3
kGLBgI2VdRdlMfLi+XdTr50j9+8DUxJfpD5DVKsLOejB5U9T89YBTY8TVfChRozunTtg649Kdw5z
wj7F2ufhhmY1OKj+4sKhvD0iBg49WJB3vhRpMqgcoWzZEr/PiG0dnSpdW9g9Q3bVsycW3BIvvkrz
YsQOjn3IKypj84osinSs0TTqID6sKMbTKViGVNCfMb9HDi8MLLq9XRAv47UX3TlliGDZqBmOfL44
jT0Ovi18QU86oOfRMKyqec0nZZD9m6AIfvUIQs1Bwlje5rC/iMg+j/GHDwES/COLBgm9CJ2ejhJb
v7+KohVPybAeqqi5R9j5w8pg+Mbli+uh5EmGom5gVIiygVQwnYwnDHjJEY65KQrfVEIkUUucHF27
975jZmEeOhw2Ygol1nKz6yHEVDBdEbm8eI/z6BaUPcb2a/UlcgEe+vB1c4Lcb+9UdMem4xZvCM4g
xVgh2KLZRUFzGh2R6R7bKFKcyXdePPKQaAWSI8ZgPpROarA7hMelnRMfaahPHh5CVQuWN8FDGM9P
04xvDa/demIF6z4kUKhpzeKqOft4mdvBvycWSAJAj6H/ijyewf2lDFGDN52GdH5r0CucQEl4RILx
0Q6iHObxrBDojIFZGiaITo4/UfW7aRQsd0Of/JgjQHDUH+4at0dMubrqYXnb3Pr7KvrUI6TLkpVf
mxiR8z7dA7oQmVuZ+0DDNnf1Ue43LE5HhaK0bX7VK6KzKw+MuaabH5WLv+xUw5yvfnTjVdE+jrsz
/ht1U0duakkwF7qJB7kfrUEFjMNTqDvtEPCPvzPAaJo0l2EprEvxPJpffmdzOAlmGjCCOy2XamUl
An8LZFKUXDc4bLDdNw4Onrkwkmeq48em6c8aaXpp1c+5jOY87N9aeVcheXqS88dS2WyM630CZAWj
8wInbRrWv/wF1pPOK4yiUcTxAmCil0def5oqFLt4L22A2lkfgl7cdIl3NmsIoM+WssPL3UdJ6gzL
lIkOoU7R2+hC7b81KLBpBvZU7lffOiSe1eQLkNaVJF3R4bB3Vxi9W3QY1i+QIrdDp5Z2AT/3Cscq
Fog/PLrtJ8c+graydPEba4Wc2Sm8Gr0cCUEEcvxz8NwUEOJNYu+imabo6MCBS3vrIrD9ngrUv8GE
h+/FU17xvtCqLicap1ziyAh9kJHM8jAzepRe/LhQfUQh/hD6z60L8UHLjgAp88WpiyB52GIEqEm3
iOTex4Pd+rmAc05GlL1R8/DcUVV20j8k6qlBSjh4K8Nd4E+nCbZLck1yUQU/WOQ9QtGfxi7qUeQw
E06/t7v2RJvkBmXG3vf619D51m8gktCPbz32qOHGliT1Qcx+mugkDUDlqIFuJDaDehFb6VRUcGaM
G1lE7VDWaPKl/On14Q7xF1kNxxjsKZmhD9pRxeiePeMdpFKfriz8at86GJlUH5jXUNxGs0+se0Cs
VtFtXh42PB2J3lcWMdMIxDNRlVMy5SI8j0J22ZxYlI1yr7ACIv4STBNeHfB9se0E2zupfCTbibPs
zbmN6kIaVGGw7IvDg8YzGxqFQwQ+Df5z0uxAUc4Yjkr8zw78h42F6aZlNnqfDDWGgy3LR/OP9vtY
efLVxRCvqtZXL6E7Fj+JBS5rjfOT1OY4eEgfBnDoV8/OgK10204Dwam1LAdnHXdRI0qFpQ5EP7Xc
n/buEmNv99ABNzJ6NUxe+EDO7TAvaKHNZzXWh6UadaGT1c3HybvCKvkXXE4rGP+0F0gJUVShUYbM
/JM78P4J+iuN7AOrcLUrtbe95Y+QiF99kIviPvlAOOgV/joTEMSnqYYvnSkTemHO9DBFV4wjciZv
Pfra4TjR41voGjTssMdxuwNjOOH8BH055qbBKUEtkMTg0ZEbZ1nzcAx2c52UTHT7Vf+aYMs/RCRV
tMnCCuhBk0WgKdDup5phaG5VQfHHILSpxbkQE8BYH3XllSx8m2a7j+JLhKYa2VVlg12U0F8G97NF
IwH3nAjnb1QPUBgMmSPhaMD8IxA14Pv7ZY6ABEzHJCIInNcA127Duf5RBXjWhKeU4M3p+d50S+rp
SeyjaF0vHhuBIH2D7v1bstzhRT7025aHCSlbu7eGILntrUFaDXcmjFheEg4YKxQ7NPuHaEj2EXul
SXVcu+n0zWznCGBxFOwMY7rj7ceMOSvlHhB7uhfowgm4jekWLg+i3h438JnnCEuQH2u4pAVqw1b4
+M10jqK7BlMMPX/BIyCBtRkF/gg5XsbWkg1mzzk2FgdDXQ06pZ32MXdTx7/3UEq3npcG8mZcHigj
R8F/VDpKaQJa/PxcD5hNzg8N+naFG9s0R58Dsmjv8UqnzRan34WH2LBfDS/CM8hVP4cGAeATuhea
B/X+O3YdKKNUQAHWr85/DID4VM1yAoaRGg//gP6S8I6Mtl9SLTuivbPcxA8T2iwUNOcBzOwMKzoB
IXoLmxSV6MPihPvZv5PdnaCPtlM7Ob9Urk6HiaUjGpjwKYQX5qTqbK52lCTvlvZI1XGLjU1F/21e
M6CnBdYkwlM8P3sCIQeQnLMYHvqiKhaAsClVezi77si4FiOK5yawu6YxRzLPWcX5lHrobs0QXys7
3gwCR4mK1a7q6hJclEMYOw+dCfcel/s2ItcqUjvhJeBJjZiZCXm1QmAGYGsnhYfETiOsyVAXw6EQ
yOHmFsQRbib74ASwsnDldAyTxQMqMEXQ5QVj6VfYGX2/1DWgZ7OFOusG8ViF2KmZCX7BKqI+tEOQ
S2GefA4JtIjXc7ysBq7ULdmNNCwai/4wbj+9ZH3Qkz3X8DefHReA5nAMXXFSGFMNGHIQ8Tk1Anyh
ruzdnQ2nhx6aRL97ZwpBWhWy29bHuBuL1Z0vQ8ufhViu2DVBjwdE3ehXJvhpY/Zai+molIuG9msb
9N6busfIVHhm3O5CQP/zxssxgsiyxvhtTICRolQzIt4lZua4FwzVvG4xM4ndV3ju3tqlQ8jucju4
yRkAbYkU49zRJO0rGBQEKCqXiIC4DrYkXCBK0BmyeWEn0KMelqard2wdb0BwzCmLPqJRYb6AUAGv
ylys3h71mjG/Vj4CxooAIYoD94B6tdN5YtGNswV51PJzY0N4SYldv8x5M5PnZRm/gd0urSm/Cyuk
RK39MRpZyQMcELM6VsFaiFgVFaA418GD8R/XFQmgjX702jljs4u/HqNy+TaiNgWa21zTNzHqw1qD
Gu/GOa31PkbnNMLzKXX6/g4wSdHFEfbcL0W6IxPhs1VtOeDSybB8G7zdritNax6/8vnZNnNJ+baf
lnn3fcpbKXbDYgvlssyK9hEsnnIIoS2UvNiS5MFxsfDW+TZCg1vPTdm1KqtgreNM2FZQzUxs6wEO
e3t/xEIakSgetJ8mgQsy1p233uE8hjWfPU8JJkTueGnXMW3YSWia98mYOQOKA8/NlNfs6no7xk5z
twTdDrVgAblZ2gEES9amHEmCIGV2ruhUBi6goA2jOf/IDAZLdbVrlLwgUutUe6rYvOq6yeWyLljd
Cx5Y0KPIa9d9uFSFCr76ATQTM+yTCsMmQEyBFhenrz/81qD56k/SV/dDkxQikuU2BBlrgwLKstfK
x/OY3INtm6NeqjxgIrPN+DhxCkDUyx0450hx7zb+3nVQKIuGPk4rbg5DYOgEuvr3ldMKI8OmoFTm
VCaZMc/wHYcJR9H3MR5vD5fqOofJ+iXphszVG0qGpNTK7izMB2tH451vCpgl3HfbMwwG9hX2ItiA
lskkMEb3HivhpZHPskH/cocmWzqK0WNfjistfRzUdK6PojM7b2TXSYelP4tTzJ3XxLfHXshbqi3J
GofuFPBkakBkFvbUzM1ZVNMe/gMYtAIRr9wdmfAMgnWXLMHeW8Cl1uznMAWQjmD2w2R3VBR4gu6A
Q+ijbdAQRH3q07bg3nxSgJAHJ8znpb+CeH52N11iKp95or1JqC34uj657QCiQYVYN//SR32NmzPt
sVGeJtX8CPr2LBlmRSHZGVFny/ZeYz4Fu2CU7i+hdkvTwLu6xfuZRKowAUp6GpebG52N6F6oC7+H
mR9BIzy2iXhmdYTwAendOBTHuI1229RnAGYLZ5Y3M0/uI9+ghBjXh6pGZzGhXZK8KSMu7zl8LQ4d
RVEKiGfDF1FHXfcgfgOvVTI8cjRQdltsugbRpVLA95LopuFSpQavDGY0uTu7e+40rzJZ37WFULm1
6EMdhEA4ceGr7yrxn/LY+Fm4+c8rdzCDXO9ayz9ASXv0Jn/KnF6/uhtfYLo8BDsEKb7wqkIhsLA+
I11CT10HPyKA2G4GX5IfXTQ8b8LHHIC4l28vHszsAP0MTXWQq3eMlvgIm/ZXvG53gDWPUW3uI4Jk
BhLezi1DZT+QV9kiQTFkb6zqbqLJjGnAbRlq2ItaGOqnWsY/Fs8i6G34wpPSqdpwSyN5pXDP5ALZ
YksX9CmfPbInzH2T/fzUGzT1YxKBCiDXp3ZWF9ZpEArwogIS6H40kFyWW+P0O6dT266p7Y30A30B
fxUbbr+8bILsmW2fQ8GuQ4tck56NsBIkb8uGVESoGUXq2enLSUyfrjPGiNYBPiijZ9LyQ70uvwCY
Jimoo1fdYGKh2zAHbDXgxsgeGKIrU+G4+y0ArSNwMEcbCIoAd45tiicUpYvwRO4nm8zd3rCy39SN
8gEqBfV2D1zldQrgT2ZlzHIJjm5KZufDQDBaVl30gmeM6DDnIDcfRAOasKxpMC1wp/EYhGzdU7Sa
S9+42dxXF4eTwxqu28707aGJZa4XesfcRGTbwL0U2WefmGQBPKeVlyqNpAhD4v2CwVlKwx6ivxWg
TYhTHp0neViHeLlxeeegZZlVFm/UL+Ik/NX6mEcFtJ3SDUSIdKAGvTfSsVOE+T5sXszRrLr2ktTy
Fdvai/VZX6omesIB5e59vn0kjhZptam4mET8E6GD95hF3noaVihWWGcfePXJVIhwkpVkacu3e8pw
TQmgxaEVpnB7FKa4p8u+6pfdMmKdBOilB9/BRDDy13Q2hu+HJbgmYnxrWdRhUtrQYuNwnY1jsBHq
ACMlBi/DfHDYLYadAvPunqEX9V6g4bvjgqBcxTuedrO+ZUK2Gdti2J6J6qX2ARECIKBgS/DXhTmP
wxr/6FnSZtsMT4S2bdmZVjYANonCsRr9axX6GF0Tls8I9sk8BxQdFkQ/kO/z5FLeZjApaDJWC8jq
fIp5CO4N2AAx5KVt9woHfDgOOqi1R4n+VlbUy7yNffVmHDNNpsMsB42fyU8y0osbWhjeeZicI+Eq
AR7pIy3aIz4eU9hhVoxmddnmH04fX4U3NVkfYZWPg64wZDAn5sWghwxYaXCkQB84Xv3KxccI6Bpn
TJBItxPgGRxUWAdoVdDx0tFBiI8w4nZzOpyH1RweAouXYcOc7RC7ZIMZlevc+7O3HoyhdOcQipeJ
Ewr2Bxuw3nGv3+Luu1Tjyhwc2qDLD8bIfrXOaCEEcrsdDFSQ2UX1tuZEJeN7O+LPeD+RbhWO5BDT
wZatC81x5NXkeaqrvhgRW3FIpoDvQq9+jlvPuQtD5QG9xfGHyS/c/b0JncAmu+ZkCQNwBwlBsxMo
anbY//SzkXY6udsgzyut4wezUL9EcBd7RoJEnG0uM+k44vq4brss4NiHue3me65ldRvXXGaN8MJ8
aEDrYSMqozX8NnTsqhD7i0TPQVYXg994PnCeQCkBbuG+NnXzoCvhlhVaVtCEQkxBGrUVrj+hcdIJ
ei/HZ4eAV9FxBgvwqZ/Qxq3LII7aWRKs/ghjIocON2O4YG3BLDiPRkFKNKdyN8Vde8Sm7J2nelNl
FQcjNKq+u2smve6s9oLdyEK4XQLzOSxjKG8Gresd1P2QPteV2HcLxl62WsI9bp1/qrtxudf9NGSY
JgwHKzG2jlbXKVbfEJTqCbC3eOohK1bVcmvoJPIFHLdXTrV7M2GmjKW+YterSVxgsBA9R9hQD4My
pFhBYcHdMlJf7Dbry+Ym05nDnGKnnK3btShNS9zaFa/5qm554H44JOqxLpVFpYm3I45WMIwWv9up
2EEswTrQM7by5IySp8cEAsMWTbGtecsY4z2xy3Nc2+g0BMmAXYGYfldFejvMweoGYKgRjBpwvzGK
1UPuIs7va+5J/VMHwXpZ4c1xz6mZrjagKGlwW6JPlHv8NG81y2O/Yl9ia4djPcaDQeVhcO5zFfr3
sSHiXhNq0dlZPaZ0itcgVQj+xLCIBBgGf5t0x1uzJ144nqq2A8naMR0mGQtQkYfZ6zC9sqM210qI
DZ5VECVzvA+E7TCJki9DSwx24ZAXwGzMoxe3tEUuKShzW5dAXg4wqgRcBqpsN7THtnE4ZicoHV6k
h3j0ZmnE2fq4h5uD6hefWXfYmQzIlKil2nfHrWt8R2SaFGPN63tHfD8C6QZPsPao0W9XFbDgacWC
D9hiv2LlAGXAyqGYa2OhvbVBi9FPC3Xu0xRKzJerirdRPsph2fZMg20IkmFlH9tt4T9sj+cYuxVO
HzZVQHghxUI1B07r8sF84r31SzueTDS6mCQgMeGr7efhIfY3/IJdVswLkNm9uZlFrlQFoiuuADzS
JL4EEgF8Y4uuplAYWl3jpPdCYFoYsOdeoKPxEFLBL8myzGhr3UTuh4kswKlt6PVZM0HNl86iHUHo
ASfuOXYWUeKwrHECiIR/jFNNu2zxWuBfOLlCpyBdFW/gHLiAPsc2sbB4kqv7BL4Qw8y5byvEJrl+
7+02s0aY4iQNeH9sVfhqbR2CD1XVUXRlbttdRxT3YRr0cQzrdkSmA5sChVcdAreZfxjZO79gHoQa
xHM5iDTCNTS8U9g9+0wZ6uBYc8DBgYsH4JFTHc/2Ryjc2EBUGwzmjtFuAAejDuekjEO+DTdsMWii
8HBfvbYT0L5yrwZsGSpXZgQgInKQxAzR5sz9vi1AF0ZRQyoHE7w1jNenbel7kQmw4n4tS6RkXreb
o07h4qIOM2LWBuvRwvlnVT4HARcuRBldQkAhQpNwKgSZmMx7h0y3XYznlyIxoO9QBggJhSrvugeC
sJggFwGa+QNk8Wa7AXMuhputIolFJhYuHRMRb+vuQ2rg7tWG4EveY/ilwnvYnY5e1gZdfLdBxl82
jpoetfB1tRetXLDmBo658FQ7Bx0Tda4jPX/OiTJuChYuMLEw6DjwOuM60BgZ/xIrEyYZJEPtHW+B
m2yBoZn21XKwTInScfrkl2PY2IOwRkgaLBY7gZ+sw4n77XBD62QudAeBKnrG2n+YE8w/BlCKIG82
brKjzezsa5yf17blUuzNMHXnxNLWFAFfhEpdCyihJbDSQ8sMqlhX1wBPYndysi5wp/sA4rKS2k1A
YTsJZ5dUI80QXDW88C1B46prfuId5NMG8+lTUs0Yy1k89TAASpq0rd2BuIXgec4mSO5c9WzAXkib
de1OwVhvh3Hl9t4PmvhgifKBTHn11e1ItWdM2aJqNU5aMbbPLqjCu0XglGmo9KEUxLRBuSs7tBiG
ntwlAZLp+cAWKMZzfgcqpaqm5NciZ3N0gC7v0OKTDAyLBaMXu4EXa+o9KDaAbAZ/uMcGCrHoavUu
GZZ213aqAY0SQMMoO1JQE5mPdgyCNq3EHN5XHnHLrXV5UU/egolx3BfMCDxHF13DDGbYad2m9lhZ
DhtU8K8fxIIdZnYClgUa6GMNmK3kNcRzvLLvXjeAjKQ8J/fXcNk1c+RiWA2X+NbBBJD40Axy4BGx
BTu3M0F44tR6t6b12OdGh46ndpr1k0NFfduDVhpnSjDsk6M3HXvqqMdKG3SzVd9oHBS18yaxVR68
raGILWox37UhTT6QvNC9JWrG4KXC1WLyspRq7uBlsERh8haJ0Y8K5VXy5+wma14pp90NsYHKMewd
xO+FGIM2seZfA0vq22pQ44UFNLz1WgfLAimWokvB2/GxDXLQXExUT/J7CQwjcMRVP21t3IP+1kam
xYyEAYUaG9/8CGCI+dLjbMXtYxYqeomyrM9mPUSFI/EhAATMqSU1RXvIqw/PIF8WxAGFbnAYDxEw
wYfRSKRjduH8CW+D5ZEMjgOifTDbUkvIAdiGwUQCocKeKWRNstlLWOr5dLuJt3XAQD1e21eXz+PV
Skp1tlGGMkdFOOdWbektKIvqdRZLswvYYB28RuN9k1gHjAYLUyJwTC4davbnSHzvg2PI3/0l4ffN
VA/XEPPEc6LsbFJNnOCuVgl5V3L2wL6oOZEp9kB3A3tSAqp3AYZ9VE0AxvWCouJn1FDvE4ZBc7nI
EQAjyC2lTGJzGbUcHtyxNifwBbfj3MBRChOilZ/s3DbZIPhfPCO8b/HR/y9FiRFg5sCYDaIU/Pxf
ohe3pSCTSUgOqndyO/0AkQVkPigTTmgNwXLKQ6DvafUBrjVPMX0//+MKXfxFEfMHwRv0MP/vS/wm
UzI4+QLjfOseSn2g+7CkH9Vde4xhpA8ScuEdlmzN2/+rIr2HNanK21wGMO80pX/3398l+Nbe/NcN
+U2b46vYpZWP77JNKc7K0s2/v0Kb6QLSrVKfyT9CPHodb7YchOEfQYHQTsTwAqHLUd3k3SUuu2JE
Xru49fIARJy02/G9zvSN/Ku+609mFf9z536TRtVr48ltw7eV52+zCv+lxn2K0jjFPOfhry6J35q8
/7o3vymkJm76sQfl9vs5nXmfggON+WfyMbyjkk2DdMsMjnpU088rFsBX8/A3U4c/SLT+53J/cw2g
sLYc7YovYIi56G9G9eSDP4Cp9tdfXoO/XOlvot95IpNoQS/IW/TRtsK7APLJ8Bdd2x+EgZETJUAA
YFeLDuO3q9layrSi0K8OOjJFLZ2dMrXELIGBiEQwepwS85f1/gex3v985G/XtbGqirXGdVVoxZGF
7jwob7v+973742r+12X9JmXe+gm5ejM+o5Y3CzklEg6vZQ3/lv/+mL9dym8C0kVNQwwNDgSktYDE
aijjvxkj/slH6993K/rNeKPvWxdO/LgSfmj2bpxWiC1ZHmt0WbAMWorYS/l2bLafw18Mrv4x8/t9
obnfrwaCQ2D59nsSe8RYG6JAhrJ5PxXfXgSbAwIXZBBQoR1ClODZXDi53gFi0bBHgPy9TuuvXpX/
fYv/JOeP/v09ftsMIbJzqYm/TQd35tAU20fXlG1mCj9DVtwteHGt85en+qcV/u9P/G1DQ9Y9VcH3
Cxp2aH2c8bMbt3MDDc5/X9nfPub75/869lYC+FFPuDDwmHNVaRhZiNSZ9F+u5h9zgP96kL8tcRtD
cAUdAVKeYCoRlm2BYYOJjrH4aG/8HTiMRWgPUAx0606EN39Lb/vTEvn3zfxtteNYB2hBOxyW4IuF
ku0J9Yr/vpF/+4jfFrve+OaByI9VGPDP/0PadzXHjSRb/5WNecd+MAV34+4+wHY3vRXFFwRFkfDe
49d/pzhG6CJu10gTsbMxCo6YKJeVlXnynF6Ir4uw4Qpw8FaLOeppriDvsOCo1+9aBAJHSzqnWomC
3QHDgBKYk92SHf923RybJKJPUSMyddHHm6SRG/Q8dxgbakbtjUiK7jaTgQk/PYNb7lL6YYWlDKfb
XRoidPBg19+m1S2R37VFRiF04CzVZ0OU7xBM+Aq07sEqwOyGVgJSYQjwPiqACsTDG/ExIImGADjD
2+khbZBaUVMgvUZKaoM3odLQ3qpKMBU/lo+T014WHnzZJZoDY2jdQK7UH56ri5pzuW1EQ8dmGech
QEIIvegwC6B8cQ8YFMjeZdTaPfUA3btfIHM8Nke37cqJ5MoUAdUPcwJ5y7KnWL42E47sHfm89Y9t
MA6k6jSApUAHAfIWKaqREhcGoCLzqZJ2gwYokoLWT8TByL0hJpvjHtA6ILV7Ta485CYioAZy9BWi
Jc7GW2xACqWuAOnKotISl6W9Qx/W8Awd1NAFEzVwyEgI2HXVTk8JKiS2nM5OnCE9hVaQfpIujSA0
/S5Cc0VBdOFMbeRojx4x3VWRh7BRw9SvJqJVh6LRQK0/pIkfopfJLWL0VKpogfTB7KbhfaeS2UIO
YNgJtSReIyE9c6Q5Pthjj/0u7a1XoY2FNJT8ifcvjCZTa9oudqQ7zafdEqAy1VwaJFMmYHSGngGB
n9rtk+hFudUgOgcHQ8yjPfvsQI6/gnGOSR/QnBrE09PmJUDjTJQQ5/RJo7/h1DgZFyX0ox4AbwcL
WStcyagLWEDHNfZYz+JZjgfxe9mH4bmg98m305Y3NuZ6hj/RAMaxPiQVZjgvQBE7oS9Uua95yhob
NGFHM8gyAWpI5aRiBisRgFbvs614vU9elJ0ArjD9AcIkT+I5wO+dP1o8OpSNu/vYtnx8vHUSdgky
pTjekSUeJC9349Sqn7tdHTqTjWjs0NyIu8xW98Bh/LPJZeKuqc2HPpFFSJkDg44+XS15aIubX7GB
oq4hUTruD8+z8l6Ckoqx0qOlu1wAM64W/d7saqfUJw6txkYUTefxhyHGhZGpW8qA9o43aGKD/F8A
yIyDS5VOYm93L4qbc13z9sn7YZO56+IwMdp0avCKX/pLs00OqjhfnJ6/jev0aFjM4a7LRqh7yLE4
TdPCQwLm2ByK7E6ev5+2s33QfgyFOeJmrqWj0sGOUXyfw6tSiWzTcE/boNPx2Y38ZUNlHjqgLQBZ
+wQbS4vUN/Khlam4owkIeXBA0ZkT8Ww8K452BJt0WhYotJQmTlbrBj6QE2cLWkSR3jH90gMAArj2
/enxbRA5HVtkzrKYi3mti2PswAtreMvoO2BSryKv9TTLjOz8WttFLsiqOGY525DlxjFas2snHWaj
fVda5YfIYGjdorgM3lSnw53D9Vp0O5xaSvpJq2NdIiqLahlLOR7QtNHWdo6Olh5DzjxoRS9oWLHG
8zxypXeAfTXQ2v38o+N4qul+Xn1APch6gAWOHRkEDybAAyAE+GlKtmMTjEdBa9vUtDOmNe+/pSBv
GfB4kw2Of9x4hB9bYXyINiVzkmh0Ju3qPAwuB8h6ueMDFFrPTDs9B+5YLAE9pjKAZ5oHVDR/MXnn
kvExUdRmIkD4iKNzJ7snNnpFvplQxRwdzTNvdFf3VVveZb72D/0B43MMkk5ETM3YUVTANNGVihaQ
Ofhadk/JXPG8AWfHslmWVszEcRwwSPFgPlWotEWO8gSI7SFFO4o9vAeWCswl+kas+g4NkLc858Bx
sCzdGjD/gxnJ2E0iOvT04AnQE6uufY4r4FlhPFCONnWUYjS6m6h8ZeGgTyV8Uy474Kucek9pfsGD
nXKJVjnXlMaEEpE0454aMDriawf5JXcLdDxiA9Mk8fQS2pGL3FF24MnVcTwfy6bZTUWSoigVo98D
nUgRZEjdKQFYjDOrdNZOeDuNcTYkj3IQJGBWy3eAviDh2u3ku95p99BK9ningreEjNvJmwTFgRZT
2ZUgO0BUuKARccx554E3JsbvmC2BKF6LTmv9Tj7Eu9oX7MCTnxQ7d9Dz/U+tMS6mr6ZMUwQsVIdO
CSveLTu0wd3E9yCjcwOb90TnODQ2pVKIoNjBezZ2QJECEDb6Kr8BtGcPABFoQKOe3h2c9WIzK1lV
CehIQA93Li6jZQZC4JkJAOAqATbotKn/48H5VwSlM3U0YZH0Gly1NOOBm96QfLO3pVf91Qz9Jnbp
kzP2g7scHajpfgbwOLxBcwB6OC7GM+6S8sbNuBpgwMyhAYCbqkOXZ6iPowFFcUrftOO92NuFZqnv
aBSQd7wCEc8w42uGuDbLUsRpVIOLStUtfXiWVck9PdUbzJFH97LORDgkqQ1w++AYJjGQ8y74tIBU
NV/RGa56VBU4BRWGgyY4NXdJ6KTXBSS0eGLOMh3KCcej06lYRTlEA38DQE2Icm5AsITEMYF4O9qp
Mkt7id3hbAZq4gBRZ3RieuK56VNkvx3aqZP5vIBrK9u2fonojF/qU6R3gW+mV0sEdw4viE4td5y8
DA9mJJknH82odnSRCZxLjePkdcZTJb0ZhSOYzpxpuhMHlOqhfXN6sXkWGO8k5JByUWgAVHdL/hj3
Ve+Nil7+dDUAO8oEESmRJNUwP16wq8WcQaenpTr2bRhBGAI1zLq+AbKL4yM2x7KywmwZLUMkN+sY
S5EaaHAEEDbmHQ36Kz7typUJZieEhgagVYGjkT7Gl5Oje0AcBtemC76bl+xyuMw94Wv+5fQS8Wwy
mwCi7RloyHBdJf24lyLw7dSBX4LC55+ZYXZCqMxlrwnY5Es030lkfCrU1M3VivNS3AxGVzPIRL5F
EWalSV/1xG/2rZ/6io++b77sA2czfDw+Vlsuq+Suk+msxTQl0oPBxEm8HAUNrbgaHTAB7oT7kLNS
m69gBUITog5tC03/AIOsjBKxR5cvWEaRSpAPSglilAXdcnY1oPNMlQHNToSwP8N36dcmgKvnpBkh
dNOBJ8YQjABIp6q56WMJZX6j0jmhHN2a7NZdfxtzaUmDqOhoe4VDBQ/TjKbtpPBAk4Kuf5Ozk7am
XtGJRBQT2s0iqzpchrOs9iYOyYA+4bq8RZOv8/N7Fe9soK9MQlBsYY5EKyPjNI0o6dTqmRjvDJr6
BUXLaSObEwbcjqQiPSMZMuNO5qKoFvA1YLJi4dBDchGN4dm5VudXUr7wdJQ352xljHUsi1EvWg5j
QQv6RXCF6cL76eHQOfm0/lAGVCVAykR49eMLtZyjsZR0rH8+ounczFARRWw/+eUwaxdTpL7KUKzk
+MvtKfxhk456dR6qukBukmaF9FlDYyOQnbKK3hLtTmwK//Twtrykshoes1o1mLQFJPJQkNAXRy6/
AbKP5NrP1xLR1wL1DvxPU6FFyEShIHcjIUkxiSW5D1v0PM+7RqX0hDz91839ANE/U9UNHSAFZjhJ
WICP10CCoOjCAYC/VkWrf6Fe/fykERGS9JKuAQXBqkWjfUwRRSi2Od2Y7EhoHOS4eycFD7CyNZi1
GWYblNUkTcB0I4wJJAcF7QdzEatfOK1rG8yExRWETz+kiAUQ75fSt8h8jeUW+BFOtn1rnwHGJ2rg
lVZFWDze0loRz70OHU9HI6Vf58ulMaRXwwACoNNLs5nDJSixwS0jua+zLznQcBBwFcJQAxEx42W8
QLtm8AHSm50BwMfJ5iWpN7CKOEE/TLLvuWpJtC4BTSzSxqOres0d2hYEq/fLCwHwPMFHL+IhtAcf
PV4ulLcfeO//rdhgbZ+Z2y5stLnVYF/Es1w563b5vt8D7spB/2xvx79mVmduwqBUu6Smu36OJbTM
to/gwnr4Z6vH6mYkEO8ozAVDURF9yCiJKl9o8AGOHg8poQPhlLHlLe++njr2iKHDLhgI7HUOpIb3
xddJRO+8U/uRl95Ed5Bgc9BI64ID4rKjjyR7uu6vk+e2t9AN8Iym99Pj530OcxrRiKJI6ANBzNq5
BZpn0zu0xTudBs6LjuPDNp+r66EzV2dhSJ0y/L5rmz2IM5Qvgpu76C0DRw2teDhgHG8eMr+zkX4M
uTnkbYfwYzfRqVjdcQYeGhXgz7jjygGslAm4VIBZHzkx1WaRbz1KJjwvgtxISxogSFftI7FBuXen
u5K/QPgFWQ4ffeycC3UzmF1bZCL1MI7kMJGwhqNt+BR/C9q8rPtAoSo2yKM71JFA/sDbOpzTyda9
x6Yw41rE6VTnDmRmpY06IKeyuIVjWTs6tuqdd1mrgp2XDg0syU5rF3fTGdrZfTR0pRZPeZU3Isbf
iF0M9RPqyQEG9/Qip7H/3enztrkJoW0HZntFRIDCBHcmAHx9VGLS0G+GzqHZNcfXDh2Op61sb8KV
GcbLgLOF4h4wEv1uciRnrK1hp/iBhYboc+I1duFPHLg43dZs1EpWFhlHIqjo0wYjDLCuFfiEUdQc
ziAkAIj6EozpTV5I/b6vUxl8+l2k8oQ8NxEKa+uMa0F/qJBBgAf7BOQ1T9WeAIMeoBHdryFRI98r
8OZgr5Zs/W+gI+iuODVyxq8EZURaEcIIDpgRaZKaXh9RBsVQ0Ulc1DLc02u7uUlXE834F6gfa6NS
0x0UXlcLAfmNybGw9RhYTybjT0CgpU9VEycAjzUg5cNOnS9AJyKcy30X7qt4gMTs6THRzfFpCnHQ
TUhKouWbDaJzkGEL2Bax09czyNV0EFURy4APPW1mO25a2WG2SU7kMB3DP9wJshoW2gyJip1inBPc
tC7e+DYSpfey09g5+Dct45kLhdqc3dU3MNtlyLu+0qYWUOoSTFEy+EUz9dnsxucyWNpfmVe8vEUF
sBZodjErGXajmOWQwHB0oj/rs3IhQlg2jMGLc3pit/3ND0NsQApl2Viaakys7OuZJ7vSznSlm/kV
nX2QLioOxQWvvL+5ZVYWmRB0Rg9V3QUThgYK6HlEgzW0V0Kr7vLb02PjGZKPwwagzzUjoAFbnr8t
cuPk1V6JOM6TO3/MtVDLyhSCjgE5vavysX3Rd7EbOIMNzkHxVXIT13R4IfymG1nNH3NDGHX0x/NI
Ka9K8EvlaM08PXE8C3RiV/FWYopLan5Euk1/LceJDZbsr6dN8NaGOc/anOsLMBaJI2sQ1LmUyGBp
6IL9Z0aYA9uVjbSYMzZAOt+kILcSwb/c807qpldYLQfj1ftRawq9QHYia3LTCqGGAqZk9VkA5wka
YH4Pq/7f6/Q/4Vt5/btnbf/7v/jzK7RkmjiMOuaP/72q3oo7KFa8dRcv1f/Sv/rXf/rf4z/ib/7x
m52X7uXoD2CAjLv5pn9r5tu3ts+6D5v4Bvpf/t0f/uvt47fcz9Xbf357+Z7HhRO3XRO/dr/98aP9
9//8JutI7a0Wjlr448eXLzn+5m1c/uv7278OL8Vb3JQbf/Xtpe3+85tAxH9TBDuBjJ2maUgaYinG
t99/RP4NdJ6C/ApSBgB00B8VZdNF+Guy+G9dUxRa19QJlM8Jtntb9r//TPk3NINMGcLagJVLumr8
9udEHC3Gj8X5V9Hn12VcdO1/fmPOjSqaOsTnkP6TNFmXwcB+fG7QYR/XeYhasKmB+N20BqjBrSbm
D4trC6zsFlKgsoZklawZuG1NTWRMaAC1LJWk1NAeMvZpNh4SZMqCCfBw6Aqgu/n7KI6HUE39Kg5v
OLaZnf6HbSSciSICeM0+6gGoaRoIpbW2jBiUlipja7zNvPQttZVnzVLeA9RoH5BM2J02zE4rxqxj
akUg/mmSmNDvWrmjJV86HX2njS0pE7gNvzcD533LOCM6sLUBVkpXD5PYaCsN5U2j2Itt4VZpf9OV
Cs9VsHAs1hALE0oWdKebJdgsQZ3gdXsZRfVpV5yBcRrIweoFAl1+5etIR42o1+j709PI1lg/rKNH
lhiSit4J7eM1uprHrJwzyEBAdcvoY3eMKlAiE08w0dwJBZKuROu2WVkk/AL2LSsEEWqkjiAQrL0m
6ZzOBH0WyvCcT6IeeBU+/v5JwO7KwO7i0wzWQ6fD0rTgk7DlG9D/lDWewYuDBmcEdqBQm0H8jGZo
Wz+Aw/iBl9DZ2lboW8REEJkYEKc+3lZhP0gg9VNrsA41mjsEfeAZdcpDt7MBwh9D/MuMxgxx6kgp
qx/UyDfji+yGB9Muz3WsN4SckCbqv/CwEzJnYBpzI4VdIKZTBDc02tJT8N77dWlDRoM81vZ9UHpg
Ercku/4+O/qBfsEo2ZiE0gvvzO+/sryyhMOrmAaaGOTjKTb1WB2qCB5jei3uq94tqM6brTniU/eC
skhnR8+GV/nVIfa4s0Dxvp+21g/bnxLvaY1We6JjFkDSbZt3xkFxwkNz9S2/iO3gbjjYyQI8g/qS
3GQX8RfOyLdcirSyzoZQ81QtINUFaS8AgdrLfBG7ED5FdzEYJe+Hi7+jfUqfBJ8GDJ0kIskmfTcw
cXUjS3UHvpjGRtnUjRY0uDTmJSQanaY2AJAz0Gdmemj2d08PdXOkK7PMGndaW6HwCZ/WkEcjuWzT
B9JzguyNiwciGIYMUhQNVSH2MTRIBoGeSdTavXLQwVQax48C6Opj+KlfGctfhlgEFMRKankEPw2V
gzsLTLA3BeVNJvBqdpteDyrMkiLj/0WFudCSqBlMYcJKCajZNf3d1L+DFcUi2ht0f06PaHNTrEwx
viAWakEKMkrM7v8OLRy9aCfueHWN7bsFGsMyTY/JksJ4ubRCnb2kjly7aN3mPICyl5WeKbvwIO67
yAb/u477xSt8U3FOj5CO4NO2V3F/YDppLZzOwOpWG1TQbqP3ESBxYXYF8Pq17xW4TYYECaPgoTC5
/bCbuxFMD6aClkfwFjFDXeK2H8apBKedO7u61/rGPvSDPT3cVCHcdECD+YXHGrBpVJMV2RQNouO+
Oh5lB2xxn5oIUQKwbA4KWFoz9Bvo12Vyf3o62cTt7/fVyhIzn2OjlksnlXTHdHsQLRNw8z0NaJce
fBEE6fYs2qctsg7EhPY1ulNR7MU/5qewEmRhYiUSOJAyJ3bZmladPSTz02kj7J3IGmGe6cWgVdNc
LCDura4F4SnXOd16vN9Pf77ahdo8YqeIGrwgHK9EnsGLyfFN7A74GIFpioiAEYBrhFmXLiN1kiUg
5k/Ly7q5rHJE3+Zu/EmpeJUxw7bRzGUFdTqoVtpNoby1ivQISaVDRcqX0+vBukCYQd1bRtQlgfFC
ZLFDQxQBI1HWg52Gw75Ef3IEB4XU4QgGiVHlFSM2thjuQ00yDRHvQ2Iyd1SqRnBQYEWyxRtaKoxs
4RuIWqzYXmzw950PfmbzslxsxpJOJOoEmiEppqTh2cq4iaCvohLMeqA5Bgqrf0cv7zkiMRuE7066
qzyaJuo99B1C+6X0OmA3uF0sGzvm6AsYnzFl6iQ2ktbZBaI/XT1owaU6P+f9l9NLuWkGO9JQDfhZ
/Mvx1kfRDIqMQoylNKcrILEb1wRlvSAmla2A0olzDD7dNB/zujLHzGtUixFBE+8AbRI0xIJ3/ok2
xOLFsKdxJXBQogcJSqfkjPJTHM/aZWbTEEEEOxuwCz47MDxd0Os0cFAwUD3NIl7umY60/4WZVRUT
beiGqoPa6HhmE9I0oN1NwJTRjXt9hDabApoFU9kbHSfC+uT1P0an4zmkaDgfsHdsqgEDegPBr97W
7xZP9aQd2Ydocxed3EMpyjk9rg1nqSgi4F5w+ab2CXeBfm9VWkbAuE0NPTGgssorTncVW1b6OH0K
CC8RM+LxoYrUI6z9cVTok07HQ+Oe7qpCqf7Qof5IK/TGGYUwAwJROXzCBeqG1+EInUhFAm4J4DlJ
+lQmlNss7cZQ+t0wBV82brTLuTkRFrvyxwB/2GEuHPB8NUrVUig8GsKBIHlDZxyxmkfNA1WGzcOK
bzlQuGoTjhoxFngRjqezFEAQBn5k0KWVpRc1mNRyRFNvzAkFtjbG2gwzKKmBgmADiRLwDIuP4H+D
1gDRvv785kO0iISgSAjBpXA8lCFcZkAZupZy790ojXCg7LGnTbBQkY/FWdtg7hsDSrJQRhAb7L7k
Wt8PT5BptHM3iyzjEXGObXwFp62v3kCqJf+euZELQbk9VHHdzOWfts2tsv4aZvHMCpjxwYih0+Fo
PvS/feHytQO9V2eDHZTbjbO5hiAtEE0TIEgI0R/PbzvLVSnLmN8aEgB7SGS0+wiwas5O2dyQyGKB
ahZBo8zWHUepR5DcEbzUIvlOBHuABb0ScOJJDSdQ+ZRNoQea5sv+tMRcb0U6z0a3gHov2gve8BTf
1rejWznVudZ65CG+QVeqU9q6W55rij23Oyp5jK/ZmdcGZ8zbM/vjS5iZNXujBB0pyO1G2XAGjUCG
iVfOlejuZ93XerTMPaDnPbpd+rmF+ozk6TW5AgvWIZ0nSD4OSWAFoBMPJPNLW1buCNbVtMo5MKvN
hdVgRKfMUSLruMteLsNoxGvAzKCzE8Vf6wVdR1LNaZfYnEvNRFXAACxTZ5kDmnRo47HtcRjHGB2p
YXSvNMMvXN+qoeA+gDSVhgNxfBJmbVKMsaJv7/AihPhjkPT7qHmppIBz220NBlMFS5g4Q1QZdwOR
Jaj3mUtjq5XsluAmUIeMs/c+FR7oMaA8WrKEejRuVsaJLJBFh2ScgQfUPFROR4zh0Khi5hsV6b0e
iqYv89CClXgBmyTRwAk1LeLNabfKMml8uFXNwCdAaww4avYJ1C4dpEsDfIPxXMiWCgJZoO8IuKrJ
DsToe0jBPi4X0IwHa/GX4JY3BTLd++zZWJlnn0Z1B1bz2EQ83XiGP51rLxf9rnZFlA3Aryi7Mcge
yV3ol/vgDko4FpLaIvjULehV2jQtwM1w0in/9D24CRFEAWtuGvQorWKcEmTvZRZHg63d6Hv9KrsH
r5QLYq6HYg989gOyvhAWfh7Row+l7mlGut9CxvWgc47SZmRMsV6AOJvQyWP3eZYqLWSL8faN9k3m
zW58Ju0E1zifIJb1KjuVn3FZwba8xMrkx25dDV1otUgFt21rQ7/F66PvekHAmx3y3hpbBwvVQQX6
VRTOLzMnODczLSAh9I0oPi/eqV+mnWnne8lNHYglABHIe+RvjQvPRYJED2JHLOvxkhopGoFFHTs8
DKF6HH01qVAw6R3OQdry8isz7Ot7AXIUYk8wA9UTF3p0dvkQ+sll4c47XpWFM6KPZ/JqpQwUadHd
rLZ2pX4PNMzaIkA1jodY2IhxUMLFMuko80rIQTITJ0uNmhUywuFkn11f3KM13RevsluIigCNymtR
2HCG1JqBdwXuD91kL6kk1Yt5VmGN+Nk1RN/dbjd65T2E7TiZi8+zZyK1CR0lnT6vpY9hr2YPTNW0
2twgiTBXhRVksZuF43Nc8Frd2V5QuNZjQ/QkrAx14ziWiqr3SGpK3gcS1ctfZjcCXUNyNSFTMntm
ZoExEYBf9QDNbAuk8Lw75rODPf4IOhurj9BaWclQpO/tGh9hvICBePEW+NbIgyCL/BC6gj16i0tL
kj4PQcqbaSbMazowzqEhAZwmYO4PIafTZg9L8vjTB4+O0KCle/w+kHsdjxDwBUkue+RKxEN+W3m5
j2Y5K3ii6DVe1Xx7QD9MsQNKRoi2RkJvq+BChsYRgRTUYnJ8P88IE5JOZqAWedsBlR0VX0DA4wtJ
Y0DnLuL0E2xc/RT6AewHUt+yIhLq0VZbYyoWiKImyBdS6okQfOtAV0BxGImK7iz60r5KB9kjnuGZ
j+WVykuOUOdxfNECO6Kh186UgerAA/jYeLCY4xhCOADGIbUGincPymQAMTs5MP+9A2Gi+8rqZkv2
UF1FuZxzDdFJZM2byMuodAMi98uEXnNV9iK02ZHxIuAGB7t+R56XqrTnAFDS9uvpLfr5yjNVE7IE
CCd0dBOLzAMgRWatNSWsaLScRXNiFWBOOW1ha8+sLTCuOlKDYAQdOTRFerIDTMrt+gUCdLp72szm
llnZYWOEFMJSc1VjJEWdCJ0FEhHlbJ77eSclBWAGBaRdjUps3FKDxtiC1+SuhcDu97FuTA/RzgTh
Umk4B4fZ6KYj1do1ZnMqwfTfjnuI8AAgzflgzsR8vM1We3wUlbKEqCKmfg8tE0e8qMEoBYlfR3tq
8FTnR5A8g/LxviaVgs63XMDtkqMUnsy2OoX7rMs44cbGE5ruKYTseJqIosYeXiXsFAnUjzi6Xgdl
O2/YF3B91Q4i8BfZnenGbyD6Ry0+2nWIk817s8RBqmyei2fbWD4uufV3MONNoVqBduVkxDkObsJd
fui+ZU58O/qLpY0WmD2RuvaH2wH6Ynco+qqcedh4XGMegDSSkHfCrc5Gd6lWTMMEBR67cUS7vJXO
4gvVl9z2in+Xbh7jH6bYCK/sSRb2OUyZsfiAbKtrLNrd6f26aYLW7BD4i0DO0d212q6FXI7lIuGC
SfvG1gfZjmfO7bJ9hFcmmDusS8teUhMafzcQzL4kdg1uDNNtn0EE4nZufk0yDy8sgL6h2+DwSjgb
pQYg7LBn0WitIp1rMuZbrZLCUkWHq3JnvtIEnvKtQJ1B8skrbciokUETz+pvp6d1IxUPq3jHG0ig
aQYwKsfz2pZlnsnQZrOj82qv2cou2NMoYXj8O/zAbAsSPRNH1phV1KDpOAWQF/sI/LoYPN3DjhRe
48pecpZXVu69ZxeG6J4e5MbegVW8qOh5QKqcOYmQQEryIc8GW0ifZWG/EE5GZOPGBjZSAf04WhJw
lTGVk7ZAb0UjYeWy/XROs/CQsPflncFJVtENwNzMKOoiZqMMrQZRmGFAewmyhhrCubCU/FT4PkPt
FXJMA6+xfHO64D1VHZVECoE53hJyOIpC3Le05gUp4eFZiHan12N7060sMIFcaOjJZED7A2gp+QAl
Xb/ZLTf5nlIO6/vK4VjbnDdgZeneIwoIlo/Hk5Fg1rIFmQvi55fQAoQnPpNmW/ugjahuIlffS3th
z3tNbe4K0MwglKKYZPY8F2IH0sYUZlPpxgQVXHXfT/uouDbr62k8U2Iu6TfdZp/2x8ogM6sQKZLS
IaqwbufGASLKcB2Cv0BEg+uqNnfIyhITtplTQ4YuoaVCb3DmF/Al/vG4iHbqYboIuc5x2yCOGMCk
qN+z/BC1HqbgaITBSP0+Z/DBXL6GjbwStgdO1Z8mmDFFE8gNlgreP7jI7o3D/FY+pLZ+AWKkc+kl
RY035bjezf0BjABQCchx6gpjsDIhqJVkNNDGpWcPgIM5OdR93LmTszOUFhpHg5IYVPG07rZvY4GX
39yc05V95ljUarVAfRrHvHkaPPm9g/dfvjS7AS8LyNqBzCy84r25N0JA4F/xvEGJFLgIdhnHMS2g
zWTAZCpezX37WqJFHJSbAq/RaGtsa0PM3KIRQwviRcNLsdNDD2q3kiP1nXPasXwCWNPbbG2FmcGu
0SCfXqiDDV6t+bYDdPjVfIX4hIOwwVZ97a7OQJgtP+XfaSoDBC2cFMbmdOLCwXfoeDCycihhKDYQ
m4K2dSB9zUaQEoZPEi+jthVGQq8WdXMsGAG4lrl1zFan1JYIpwmy0FA72qXnIF90IvcXx4MiNnAz
uOYA+z921KY4Q0QuXEY7UXMnqG7H9utkEIuzavQBy7pJWir/0wrzwI3yfix1MAbaybl2gKxuZAl2
sTPBtG/3jp7YwW5wkUO3+29I9HvabZBa5RkFyp/+js3Fw4tXAnOAiNCL+QwIaJNQIBhs3ivWAt3v
MvIDHkfQlo9RTDSpILmrozLEXAkQNI46JUHUnO0hY76D2DNeAMmB+9bZmlNsDh01e1CbgD7+eOWq
To+0GHqEtn4leZQ5D/rCH8BvlABwvfI2/masjDQliHyghglOFXr+V68BEgVzJwpKbxsX5KDLVo5+
2mAP4Wj1Qvc1r73KboqH/ozXQi9vhRJru3RRV3bTogftdwamwvkQ+OLN9DRSkStUZFP/4988oGYc
xQ+v4/PoloYzNCVMy+y8K5hOKLuJ1x/CxGgDmQyIuMJ5k670NYi8E/N7ouW2IKG1I+IVarf26toa
s7xpv4hJ1iLyNJvA8BS5PhD6ZEgNMKGePhXclWU8N1Sr1SKiO6l7yvbh4hbfQTDnaPt4rxygWzK8
U1bPyP35ajdAoasNxbhyYdbHlICUDWqY0O+FGJfOpZ/amkTk8wxRklEERlv/8d6pkKs05wyvBNKh
RSBR5GaX64N+qWmEhxr+qHOw22Nti0lgys0YtJKJ2DPayzNU2SgXf/tA0JRQXBn7yiVPojNede+0
lTl1TDTi26fXkTdYxpVrkxQOTYLBNonyVKfFV2h9Pyj6wHmzb93z63EyTtQkxrgsJV52VbAPNQyj
ujs9Dp4BxtEAOIBlA3UTHlqppSUQDhnuT1vYnClUW5Co+WgFYGYqNZOpHWaEtjJAqsjrjrWtkPJb
BhFc559ZYiarKpMxNBaaYIAAe1AKFqTPIbHNOcGb40G7F0pFtO2LzQU1gzz1HVbf7nRIbhWZVYwl
pORnjpnNVAJtK/vTDrPFoQ+kxKoKDwjB2AJEDvVFJ1rB9+Egvyp26UQHiLhf8dh4N18Ja6vMaiWl
0jVVjf2Q7BEw+6aVfaXtY0OIxKns6W/NA+9u5c0ns2p1h7BMzeF7p1Tcyepl0VaekvMejzwrzD4n
UUGkhiZmClDBCi2YqTJk/v/pWOhXrK5P3ejCOiawkg+pm/UadJA1t584TmEzvbBeJOZynIZOLKFT
TAum+tN4EewzC9KgoBjo/J8mGPhIaa2NMXdjQtQkmmi5pl2CzKqr4l0t58dcrxbOjt9eIgIOOYTG
eDIy90cMseehp2mMrvgajxDz7G+r/PUXXAQi/T9tMIcqqGMxLGpc7V0t7MBc/22YRW8qeUogW9EL
Eku6jNIP8J0fiMbVPghIokZVhrOr699AGIL2EtlCt6o/zbmbI8X6C4OCppFGQYIaqqHHu24EpKKv
B0xcJV7nI7Tpz3SJUzHcwGCCH/SHDZNZHIKni16qOKXCneRFdoUwWHSzK/LV+K4/xA/kij4uJDd8
Ki6aC31Pe6Lmgwq+aeOS56M298nqU5g1HMdKgnaLgqqvpOziJiDWoEFNGLJWD6fnddsZriwxztBs
4z43JrBkBRdoIYbybADXYSnIOlEEkrLnJ8k3N87KIuMMh8pQui7CyU7jxo8EPwJFSZAlztS/zgGv
dEh93qcgamWM8YlTNqOpwUCFTNJSS5nvSqj9cGaQfu8pE4xDDOUUOOcKhebWLQtgfjJI9NUOtE6C
K9kDYvaC9+rcgKofb1TGN84lxE5qAYNK9sM5qqKgD4it9PDBeAxEjgO1eW92KHE+78nyf5hWgaHF
W5R8evEmWakmwogMm35XWs9Qmz/QPWN8NaGP2e7Vh+RwFzq8Mtj2afhhlFnEJR0C0F/Do2Wa+TiW
wpkmy6k1TgHHyWy9tIGa+WtwzErit4Yx6g8UIU8lt4I9eLfP5R0POrN9AH6YYZZvAE/DEM84cm1l
QKGyIh7k590g1s/j2XjORJEHB9ieP0ggos1XBz0Q49iKsjcEBfINgBl3vtK2Fng53aAn9umTwDPD
OC3Q0s1RBBFce2i793ySiZWPxQWGwyFf2HzBg4Pjr/EwPquU26gtZDhq+UZ6otCKZh/eoqPHG86q
u/RB+gI+MnDA1/txPwB0sevPwUHvBbegVuTcGdthyupTGGcWdVILBCy9bFGglSFwIp1FDsU+KW52
wwPobDozhIqUf0RCzoQxJoxNXOs9zn1ZJq/ouPOLRNqdXsPNI7AywRy1dsjnGZJYuAOH5KlLkW6a
Y0+P68VKS0AZNdORU9GDBCLH7vZErgwzZ69rminpoOcIn2b4xJ124fliBxCLANeaw3vZ8iaSOYFt
GyMQV2AsFPu9GGYHPeahYjaf7zpYT4DDI8AAmUwSZIyHIZUVnIbCtGYbHTdPvU9lGkZPOwcqzQ9v
5NECb7yz4LH4pkJh/exXcEAfSVg0ACMzAgKc46hpUsywpqGTrSeimyBFQKAbJU6VGwjg8IjeT++d
zecczfn+aY45l2AXj7NmRAKG3NBYIgc1WORpDpBkgN/9vQuJrhR7+SJjCagX7Z1CdvR4hETRG1Qe
EBeqjQI4AdiaFLAXhJDI4EE4t04G8E0KWkfQQwU2+WNLkdbNiTyN9I1feNWs3wxG73Rj7OrNm4za
hCgsvsgNz7buirVVZhdlS2Wi7InxtS6QREJvhbfUf98hXMqtVrFHR8ms8Gto11dgcuZdHB9l1U/T
uxo0E3YPIuYW+BeKY6OwX9MTruIdJfKh/X7oDKK6otNZeogcEe3saC4pPcmVHv4/Z9e1XDeuZb+I
VczhFUwnSUdZsl5YkmwzggkMIL5+FvveGR9RHLHcr+229wGwCWxsrEBvkuv6jp3H3WYBsrrgQNHi
zQ0aTV9IzYwPRa5HDrpikA76aPd1ULlcJiAC5y6/tUDUnbGmzxB/3JyN1eIHpEoNcGtcesBq+5wC
qp2nTZ7jrajzbOqbvy3IziToaw7HGW6hvrRv0z27x37pff9hrR2sl3EXSaCOAIiKGm9EpmjO+dQe
B256UeI8fB9mbVe8DLNYbIGnqMHM8JiZ9U2Qi9a3neD7CKu3jYsQSzkjDrGCUbH0f3CRrcdf8rco
1HbzialKQf7AHrpwS8RoDahsXsZcbILpGNN2bHCXKk7YlULnrNr/8C8iT7sW18ptuoc4ebxXX0q/
vMIj7svPOtzCEayuIBQLQHYGqE1Z8m1GGAtnrELmaEoK413mFVr8KA9bD32rK3gRZlEgmKxFA7zD
9CZlsqtZ/pZpxQZOZg1hNT8k/t9Q5t9wce9XODy2RYvpnFqSPTR+D+8d1MpeeZR8nRihAVVPV/Vy
3D62ju31WQQoGO7kwLY6ixphMFLshpONuypLidlSVxVPE/t7ouDMMP4TZd6BLgaYd7VGmYJJbCAn
1U6gwNDf/6pJA4q2Cnk5UBA0bTGUVuBSL1XG6MacnipJ2lsFv7Vt2/v+g1udsYswi7HIg8U6FGwg
o9DkTsj8VWH1rzKeNr7rlTBIajxgz3wyKBsuPjEBCbvZtgAgyZG7XXJU4N7raPEGdmrlBLbgyYoX
UOy9eOpZ7E99SuNE0jBn/1GmwXPdP4XFVoNznpPFmXcZZnlbUnV9yBMHgxlQ1rP4uVQq6PLBJU7a
uDysztqf8RiLWXPiEt38AeOxjDuePshsn20xrbZCLCoyiE43Cl6P0SPIdlK1Bw2E5IWycW1eqVEw
YTO7DqBHU1vCOlkOgHOiIIiQiiAS1rMx9h28lY0gNyOI7Iv0/fusXl+hPwEXWZ3FisjxTcG+Z3SG
cyorhU/7WZFZw/kv6y3bfx9vfRb/xFuc+zG8nViU6JjFfFfF92Yvk0LeolitBQFfAaRPqBxooA18
3nYUQeVMpQgil5VftNwzI1Al5Q160NpaXUZZDIVVsLTpBKJ0rX5lCNwIogRd6OzgaEGsb1zU1y4E
0Gr4M6ZF4ZJyh5bqiGgx9fNr4H2PoPwFcKtUiNmTEWIRQzjtmo3vauUUhJICEtFR8KwCMMPnmUzy
Tu+UGlETTTlxvTu16hYmY22xLkMsppEb4MmkmQP8SddclfnjME4P43+lWz8pt15Kd66OA7w+kGjh
WvVFQkFPJKNM5QiIbKs56szYwUFoI7PXCrJZIw3dPFnH/XDJis8rKPfC0GSECheELJ/A3fJgS0Hi
h2oPWwhcvjcL+HnNl9vrZcTF6kTwHspKauJIumpPMPfdmwDWV4e5ZaN/CB+V9NmBwe82WGeNVPBp
rItFg+ZgXis9IsdvygvgXtwrbup9G8wVDAtVP8MjoOUqics+QMxPb+C+c0yA+9hEvqx9hJdTsPgs
tDrVOyNF9jA/lny1e6epm6Nv7Pj1Du9pQPqI14R76gl6b566cYqufpSX0RfHqEQb1KgDpiHZA1Lw
lu8g4A135faIFzbXcLVHoH02ypC1ovFy6pfvXgbvm2riiDkeQMJS/VmAx0BzAIrzhxYda0CMrmPA
FcfdVs24hn2DK5AFVDzKOuOL7gPL8NTgmJRDmU88GjH/OVjT3dTVt706/JC5GgihBrEjglqzDkq9
1VCb0/lLul+EX6S7A/Mmlpecu6z5ENF+7P2ugnf3tFGWr6bURZhFbscGreykibkbd7iNKjdcgfJa
B6FYCLVyk22s5+r2dxFtkcBTZ45mrMPtiLcGqapjlYUKdTbayVtDWuRpLUwpscucu9SRPb2L/BTu
uY36K5GdsDGa4PszfnWz/TOkZYZaaItHusAElrb2OkbDedK2nhfWQoDFCVoIyn4IPCyKsS5TqySt
5mKMv9ssgi+NHH4/iLV1uYywuP8Ju68HaUIErQUPo32spvvIePsXMUDBAIvYRmdz+Uqa2zQrWhkx
qAm3KwrzC710pfEvPVANaCXimRdKbzjKMV1LUZim02LTltoJIe5r/qGzLXzVVwI4IsAsbJY+RXNU
XfrNFL3RQpAEGwNXSP9beKXHd+peY6R/wbsdqPp/3V9ZBFysv6W3ztQqSOhSwBqljt3e/ms1AITA
EzYuR7NI6Bfip5WkiRHXGFOlyl4hOk+M4DFuvZR/SbNFlDnRL27IdjpQvbBL7spAmQ/SeRSKq1ob
O9p6EMfWAEZVIB8y//lFkKRrbYD5MZQhOwnnozcy2MfmG1eXr88O/wzlT5TF9mxUcW/jq+E4DOH1
ALnf7h9KXwtE3b/QalgEW2zSOSxHIwHjTZfrvyzjKrc+sq1z4Et1hRCg/OgqkNGg4y5BtbVOjazM
G3yZLTd/AVaXe5Ai0k46rVKNjJmY9hKXFYj1ANf+lxvDIvRiwaiUjXKat8g9WyZZURPw2UnCjX8T
Bi1xGWKQ6Mbbi7Onjaoykc2Ou4XS7uRUSUhDy+dMbzYuL2v5h+0H4hloaEDsfzGcZNZsjSPEadhJ
se6k7N4WGxeVL7UBZgxaITO731JR4S/yobe7pIoHLFYrrLeYNidaumVnlyTRm42TYSUUtC5mdAva
jwDRLGYtdUqa0IghzyXI7XSatas6+siSImylLdfPrx1X6LrMrYBZ7xZOCUv6eZVNk64kPZbopBGD
KIHi9UBwAd/nSjExPSPE6+h1dD8/74GDEMYd2ZbVW1k/tFrBBQJra4X/D2vrkakmRpxB6qvrjyke
2cTGrK7GAM4KCjbAJVnLBQSkzBHSnCN5bx8dCzrtdn/TmML//staWzyou6C/BgjCjDD9vBXyiTtW
oSPMWE+E5z+k6kO27pTk1/dh1kZzGWaRI7nTjpM5Ydk6SEub8qtmHPr8r7V7kRuXQRZVnWhi1kUa
cn6sJtJ3T23/psXNxra+MZIlTFskI6VDh62ISqNv0VuqQDW7uv9+ur6Uc59Hoi3ad3mJFnmcorJv
uliCtng6qrDoltqNHPt6RZ/jqODtAHqCK/pSSTGnMeWyicbqdJh+T74GrkLeELTab6Xb5gGspED7
W1VzfLjYYeFIIgMcbYCs/TnhNNCIagNAAFets/tWF8Rp6Kti842hrRxWn8IsZhBlkMKkOa+1hBIz
+SXp+c4YBQQ+G9I5b6q25XP+9e67GNiiBNM5cyrIxOGDRd361t5MV5CIYZASKK7rI/AqD6UPlYZh
C4W2mo8X87moy2lXNlVBEZYaA6mTawd1U9Tdfp+P85fz6aa5GNuiKutrmUJ2EEGsZm8JPIK2s7zb
Ic3eizaFRHbmlmwLjr5WP2EJAeFGOx7N/6WKUmYPZt+rCDpLm8fH5oD38Ltoh8wM1GeYg3w/xHmj
+zrE/4u2vKSVhdn0UTrvUAO4v/EDwLTEVt80uSedsdUnWf2+/wxtKe0veuDcKJVxpX6SzkYwXVWP
3bE48oMTak/ozPzIn78f3XqW/BndIjkHM9ZadEm4KxU2KWHE1L9H419D+//Jkj9BFqkoLCZ3sBnn
rsh6L0mu8QYBN5dko0hbz0VoVwCsBLLvsgJoHOYMkY4oQPMcZumOPoB1SLiFpFufsT9hFilf1Tgy
OYRXXNqhTZcH/Wh5NAu+X5b1pPsTZP4RFxcRVZ5qO5l3qZ5pJJcFqYaHzh69Pjma8Y/vY62e9KhZ
ZmkA56uRtZE5VTvEmDd4LsdAxbKnEnBqW0ldq0g2EvwfL5UvX9NFsEW+WXiQbiwJB0t5ahhpcZLs
cp+GxRkPuefqAZ73eUiY1+wrD6yMu6whkBDaag2uLiEssEy8GqIMXuo6FJkZjRCSQT0AeiqdXkb9
F9/y6V39ki9iLHK+koxUVI3AvUs0e5kDJcSdjdvq/zOZUNuH0+uMuZqz6CJLksiwCy5Z+K5Ms7jT
0LmS/IpWXXWq1CTqHtU4nl6dyh4Ip+r0bkMF6zFj8F/Zt1MxZmHfmAB4aLQZHK+jMecEqpnSgRtV
dxobCU+R1OnaHae1esLJLCVwu3esg6NH1Qb1YnW2oHaMpzwTAhJL7aqpchJVrzBbGaqaOLmz6cZB
tX4KX0SYv4KLuWqrsk1aGaV59zIVZHiYXx0cvDoAP5TuZXhxU1y+I//7T+sremfe+YDcwnmlQXTS
WmwWQq+6GsPCd2zMbDo4uKOSouEH1b3pBm2G3+NpPMN+8Ue/qQq5WuhchF5sIbY2QHZzxJdWQHob
mKlQebcBW3oujs1JcYsdv5qO1k0Ru9t87K9kzHnYM1IKPQFVBpnr82SPahs7zYhhN751nj2jlV16
lR7SMHmzIUmT+f2xDbdwsStfNcTa4a6nW7P62bJmbbpJabIc+lARJICVwtgxSb1pYn1ja15J1VlF
BRsHupHGF1XFKCkMqI/nE+r87NEq6sfeKTaSdS0EfGpneU1IgH/BfNEBXULLaSbc0XM4mfzq/5rq
Ae33ywCLW5eaaiXI2AxTpYP2y1/j4o2W++9zf205ULRjokC11r8obCvlkINozSe3T1UidTsLXjRF
9vP7IGuZZl9GWYwkpqnMUhMjYX65p3fq28yq+4A98uxhVQERFF1DG8b7PurW0OZK5GIvqVOqqrU1
B61+JvW+tKCr12+0gr6KRMxrBFo80FtQd4Jq8ucgIimLCO2EyZ1hkOmuDPq32XFPRkOjCgdK6It6
Tu40twkqwP/4lvvT6hgvws85ejHG2Ci0CNIXk6v2kTdmFXHqn/JWjqyUOfiS5ksmEI5AICzufHif
o0plIgfbtiqCpJOuKnGdVjKFlNYIZx+IOe++X7qv6mqY1suQi/tfFKtW5Ihqcp1dtqcsiHfaMYfC
m/4w+OUdVCFl4oByBSjbLQAlxka+zrO2KH8+RV9sjKZaS2aqILrWOiWAedVTHtsbmbMVY5E4hZmI
iFZ0cmXL8iHs42tbHey13IDcqwmVUFhxgBjwOTeyzO50rZNwqlU38qSTKYMn+SZvcaUuxVz9ibIY
h1UYqiZp9eRm4zFFYWhor7L+1I4b6JSVa8OnMItEt+CK29Y6wvwvwms2c8fptJV488/9uvQw2oHy
iwIryUWxJpVjVHM7mdwuQBfKPPRh5Zp74yoriBPC1zDQ/sUGjPMXRT32YDimLAbWM53VRa+hytDV
EAasV2mC3qgub6TbV9LB/EVdxJmz5WKnmEa1k6cIEzgE2Q171vb/0S1kbn6bNgRy1xIAFtU+26U1
kXe//4VA5OIHLEo7J5aNPqpS3M7LnJIe1yZS1tFVNWh3328e/+ChvqwhAJTzAuJytiy4bWXiFasx
1NGtPTUs99Z9e7LdHtiCxNWOfN9AxC0/aQd+aPbSq/CpN/jQ/Qu3nOxWv/GLH7I89iCJ6TgCFYJt
yW6X3Qv75fuhrlWucBvFZRoNOZSuy4q8RfrgNQzV1BCMvhaUAWiS3Z6F8SM/1r5wZY+jkc6J8+Mv
ncPnV9hPkRfLqYI6XMDABZMMjeO6gaDO1pexOnvoa2tw3kGFspSCT2G0a8VSgbMNUiHVozZuOcZq
a5sKKihYa87CgXg3+vxNRAKeQkktoFUKPerJeMBB56fsGpLgbiYDiZ32XhNBpXXo9n3l64wG0nCj
SjKxs2LXsMfeSgKtEUGja+dOrXfTFBNDnOvoF+cpTst3tEqPlakQ2j/Y449mNO8TkBOggeI57Tnp
czKVN2X+PLU9Wgj3ovv4Pj3WxzdfbwFanp9/P49vNBWBHQH5N0vjzeJOfZDebOPo1xYKPh8GgGI6
DgJ7OY0cgn+jihpS6jNfbxuvMTY2ybUIUNvSoOEC6060Ez8PRC6UvumqfnLBPA0iVt6Nzta9ZO0c
g5bf7Exhr0CIYyeupg5gfDcvf+ZmRRoo7lTwnWw22gGrtTAk39AVndUkIUH+eSxCqqkYY5Rsc8Wo
eG1EykA826DmwgzgdvKyHXwnfHkLWrZWDVyGXeRC4YBXGhkI26gPPT4lhT/a1saNaDUGLtGQpELN
gdvE56FFVpvnozzHgIaqBVHE7kUuNwqB9RgGssAA1x/C0p9jFGpnTDFHjKq5NvUbnl6p7cbj62oI
G4h1WLnM2LBF8VkUzGR47ZrcFFeG2vyZAGQCrOX33+Zaq8PGO6gMs3gIMnzx9HPweDMYOm4OkD3y
shrsKWU3EKCjn9rS12aqBIUs4dalaO1LAgAEN39NmRVhF9M31KwvhYXpQ9+IUDDf02mrjzxn0vL4
vQyxyDR9rFWcHQgRSVoDHly1axUA23K5PUSTdq419YO1W3v5VtBF6nXdaHdthzWb4EySDrVbWRNJ
AcdOlRtDL8OMvX6/fmtJYkGfDHW1CVO4ZZExUVsqlXLekuoHlf9Q6idNefk+xOpaXYRYTGSk6/8F
OtXab0qvRb+Fy1jb89CQhNEP3hAh7jaP8aImtHnZSkWEFKREKuAa0NTEck4bm8Iamgq+FvhcdcMG
FXMZJW2UMc0bPMswH7j1hsBtOYHXIeCsHkhxCZk2HYRXk+Ei4qI2sWDsocQTMjBJ3gaDEYf/diCF
kE4NyfitNj58v06r03gRbvFNSapaNjaMrlxhvZfyL4XDTLL12cbBsdpqAPdIw7mhQWhMX4SZdF2L
6w6jUkP9ILv6U/427IFPhoz1TBbWDkZBosACQjp6LzcFDdfe80Ct/BN+kY221IArN7dTZteEmd1Z
/RpIA1kkkOMeN6X45svpchO5jLb4niN7rMysxmCZn9zMvVH5KdnPDh5ij55wYCOBIPR/bT1GZ1mH
JVK8afr+FR6MXeriJyzZPpDOxpdfIm8NAqNXAOBjtEarU7IrXreYiKv9jstYiyPH7DNNFxWGq4fD
qfYESJak9ObeN/MkuOmADgFCb0uaYFu5Y22bsaFQC+VduIMCnfN5F6C9UFLQ3tHtoDZxOkEELNu+
/0LWNsuZ+o0+M2z8vtyq5Twu295AIaoZv8r6uVKvC77xeax985chFunZaw7rHDFNsGJsH0szP/Ic
Tpm2uO3y7kffqXuUjRsh1777y5CLHLXqyZHGCQmiSK+adNbSB8t+GbewwRtRlsRYNG1pLRXy5Nag
VbbC8MaocBsKdvW/OdIuxrOseyJFk6hRoQRmFI9+2UMZ3bfx/vtMWE22P5mwRDpPTFIET7FM2E7e
44g+T9bW3rGWbAD/GfCw09HI0Re7P1Og11XOJU49JEFUPCkKtDfE6H0/kDXwDerPP2EW2/EwOQAT
tQgTXcVQJj21D3NT2/SYRyOSHKPjdkd7bfJwzsACEKBDCHQvvlS5N8ZSq5FwKI5duXi36/pffKiX
EeZfcFER1IOW6HqDZJOj56p9lHqQG/Xd9zO3NYpF1aHkeVyPGlIgYu8Zu9brjX//K5sHLzLoSM6S
NvC60peU6qY0pMlUEQAa2wfr3L+Jj+m38SI85mZwTfWACWljkj0JF54E2iP34fGMvh6KxI3Z/DrS
+YdADgneAXMuLlJE0dNWoyP6C1X9Gw8wICZvoSm+bg7wUASmGzQw+Omay9tQhwuEo02NcCG+d5Q7
SGTalperDUxnGPnbZZs11gBVmj3scGdZJN8IOIcVoVsCmwXqpkBOVvLG8/LaYCCcCnVooBzQj1lM
l8B+apaFiq6VNJIpNt0C969MAjEw25KvWFsZ3IaBgrZnL74lwl9us2QArBaO6fWPXDmy/v77yVqp
ljBbFmYbJEPgeJdcCJgDOILNC1OeupPmiV29Uw6KO6PHy3CTOfe1WkI0FLXgjdtg2S7XxizrPOIa
EJn5EwSTA7HLoXNthQJu8Nv1wkqx8jnaYpPgYwv2oT0IiF0AQ0k6CAejdewOpNzZZ8T0xAE91WDq
CAx4NtWhV7ME7l1wXsCDG17dFlsU/KtUqWDChaTapD1T+yjRI6vKv/92kRawa0FZBFPM5aOXVmp9
7YwaBim3hA7P5rABslkZx6cAi5JPsUf0zQAacquYeorxqFowS1f2mbQpurySHZ8izX9+salPvcFK
vdMxlBftpduD1Odrt/qH7IHFGWyx6r6eviqCoWmizaR/MDQ+B+v1lDKtLWS3qT/qfgeIC5nsjcJL
XQ2iz/wP7EQQmZzn9mJEamNPcGg0MXe/uxNsWbzIINEVxEZ9eo0WP/rgw86GnlGQ7KoWRqJk/hIc
qE6km9eEjZ+yPJNNoQkjFly4zJL3pQaX1ir3hir4fj9ZTZY/A14S6fkQN6issYQOzbxWAf5KBg9V
ccCmeP8+0letS0Aa8Bz1v3O7pFclRqk6bWbA3D7gKdHvgNM/S2f+kvL/wmLkewjpHwCNCaIAbBIg
9eUXSl0Iqc1m8d73P2fe8z/fAz//mkVZn1iS0SW5ItzCiKDaPeLhSCI5P9AxOTnSFvNrYzGdRUXP
4xJCdbIQbh7hoiI1pJoMjzN7YzUB0f4+0hcctWMlWE3ayjCrMx5iCSJRaiMTkfCrgjadS7VOI0XN
Hlo73TGtuDI1lROdwhBRN/jtSK1TXyi7JqqvigbgnZbd86jYT6r64DgwOEkyh4DvGRaCXoGg8Mhj
viuT5Eej5zVpDftY6Z0aJJzuQIC7quvEK1sNLx2TQxJZ9tLaJADOhJEqv6tV+xKhtesmKnjJjix5
oht6T26EElRSfa+2keoKJQ+0aQiFLAIm2nvLFIUfZ20J60s5oNF4zxXnlpmQpq6m8lD1xotiz/eY
ATlcgmcCcorqDRa9Skdcc+oMitLaWFhX0MGQz5Kh75k2wrCQ4pfKevVMmXSQOiqRWCS3MtUOWpLj
T4CG7BXVn5/cJjqe4iSvXbPJapeW1NdLO2ia8mBq5UFK1dFV+XCGQsQRKM7XrhOZV6n2e19KtyxV
7nLoqxPe94+6lv3o8mzfy13QJNURekHXpVw2bt2iBzI5d71qR35bRXsqpychGYnbJlLt6uPwqLDh
J03Un50m/eyT+i5y2C1Xq1NaSiARtvJudOKd0olgssTwBCPAG7UyVFIK5abJTUqaJJI8QwaJLrWV
a5xGB2Djnnszwtseyy1YgoyVBwOkFzkVr6bT3GZJ3fq5TE1Yd7OHmpehkADxTtRRDmk13Ew1uKuK
1b0IwFSjyCRaBmsFfXxs+jS0C3Fty11OGCRhaq2+hz8u1KQ049YYoKoJP8He5XRSA6DGHmHySglu
/I1f5NVPWbZ/Abt3Zeiwlo1NmRNFdY5TojAi8vacjWxfsbHDe5flT/Aa8MtouB7yYe+M8Q7M1wd4
tQam1N7JdRfozXCSovwKJuBhN4iHVJNRrhtjWLU6xLzKNnOT2LEJnhpCVoqC4CWiJUlq3uFlxcdj
lA1EJL9JaRPAhtaLsHXuaCXu65rf4kXuWY7jXV3C8tvsCiBLU/aaWfYZXh7HvtYO8dgH5SDEKaod
ybXi6T4fmpOsdAdDp6dGtXCFGPLHhOcxHokM/Bf4YsgJI1mnogxK6gB/74mx/FovJm8oyn1pjw8J
507AnTQmJfwcSJdHP6vEui3U1vY7g52AN/nhcNUrs+mmT/VXp47uLaMkWlLDPHLoAz2ib6Vu/zTr
xCJpa98NwrrOOSplTSm5T/U2Dq0sE4R3Rtjk2Ylq8PcqnTQlZZLeYkkDuWfXgGHtFcM6MxGfW0nC
EwPtQlsX73qevQ8dXsWFeewzNpGYqs+sLq8zo4fpHw9iLTsxI05JrBkvLJE+Bmb9FLT5YUHlgmMJ
SCRPwVClt1FvHIdEzyHb34ZSIvtWk+1Muz7FdqmT3oHjnS7tWlHct/ALIgU+bWI3BSAIufhZ6Pyk
O+PrUEqWOxjDT8nGoQpneIjZCbZnReW4WqM6xInNY2easFvkU6CKwXPU+H3KsnDSHdhyirs2xmYk
D6ZGIqe5y2PzV8YceGjU7c8M6TxV8b4t8f6qjJDLhxVaqu5zh+57A6XslO1j52FUzMotOkmHiws9
a2bpKoV+y+pk5zSVn6ZKAEOOAH5IXiJkwiArVwFtPtZwoLS4JyQLAiD9VZm+img8N8x0DbUK8tb0
VWSWwpqzUXBS2VbYZHzXaJ3LMGktTK07/O/V4DPDwsfU+8LeaerjlNRPuYRbRANZCu7slUgHuxqH
rvRjGqESCRzAXam9WU6OhncL3xtd3eVYijJpH3MB6Yj8LDP9A6pn+xiQ7qYCtiXGGBsHB2rV7Ycm
u9IjYMjiMvvh4EzPmrPlGPuEdQ9qBzV8rvpFZ++SLrvLUkga1/VRgR+waRWhqmEP6HrCIumxKGmQ
gl1asZwRaj1INvN6MIUUfpUDQNs2I0FrgyDhgtiGEtBQ60TIYKVPnad3zoFOiYf9OpgiK6zT/iph
r31O91lLgyKHvUGSu6I8sVGEkqIcIgu8kkTbV8CB2QWUMmTTHU3Dj7WHSn7L1PLOgrW7aU2HJHml
GgurDPJuHTtSLQHSsQ9lVnq5AmgUqwmHpldRU7gG1URS7qAyvzdyGIhKsmdBCWW23BgV3XNMDnjs
WPs5dYhin0u9AfwhCoZYQ7vkrcZxjjf5vcVUKCz4dvGmm5nXW4+DU5Ja+Ylbjc/jzstSiFJWr1rz
DPGdG7P9CSHzAHAuMDFhOdNbgFVIfu4cc1PyuhJt/S4Fr9oMyzgFuvuXGcd+BQffvG48qjNvVDpK
MusjlV9Uo/Pl3CQABRBJvslkaTelB8AX/V4fg0hNrlt6chxoQ6rHqsELoJPobhyh3MOhIpKXWoOa
0RAOqUnyrL5WWEHsRD4xne9x84MzTLmTsvcW70W2XBwpep4tezRHGANFwOPJbl1nQVEWnobjifJH
NmW/a7u8VaagM4M8Nbw4QS+7T4kkXfEe3pBlGfAaZ77NU69y7pPsjAaOZ5kJMZEudv6kDr95i+oP
C9Ra+bl1XoUEdVTpkA/HufDAWeKqpeLaTuPKDtx47de6yQh3gKhurpL+5KR4PcBs2SrePe0MjW4b
7JYXSDoGFt/1/U5lz1y+TZ1kl6vyLpus3yUD4UzBJTdtzlmr+q3xbOe/+tH0EitsZcR8FYN6Kiwr
tNUXVo4EWGRAqZQXOhY7u89bYmm/IvwrcqLBE/dVAfU5wn4kmzYZLOxLduU1PYRloNQJiIhhPfay
n2epqwFuFlXvPL2h0X0SPaB8KPCbc3jjVdN7rl0VSkca615XzpNhEKkeiRRNuxRm1qzHm4wNO2so
x2mt7iX5i4R8g6EfQavI1+WIyOxGpw9Rf2BqGbaidSEDAK2hY2pVfikbYV6LJ1GXHgQrcHlTBmJ3
JzvXAjr5eZW7tnyfDW91utM7LUjGQwP9VvXG0aSwqWTC0zooi2fsGWmj3c5hI+33wOB3yvCBdup9
VKvETJlnJYYvKdkVzegxwYeD09lV2t9ZmmONHqz4RupHkjEe8nm1VNjCGqar6yNpzIfB/OAtpBl1
KczT54iXBxnf0yhVT6JM99zuCEyNPMsCFCVPbm2660GPteRfEY4GlExu4ySeLfG93FPfciKS1oYv
Rie0EhqqEerPqnCnqodKdb5j2J6cUXf7/KaTb7P8mYqjzbkva7+c5jft+UEfgibbV+bBriTo5+7q
+ilpH4z6Qx/9uJSx0/pUCrXUj4aaJG0IkW+vxAEhgWqoYL+tbZWM/ZVIHw1nXxmeQF8UY074b5vf
ZE7ttmNAq9/4wSHEFXZd9NY6ySskI5UYGtb2Tmj3ucXcFjOXMxxJvtS5Eq93Uv1D40+ZgJhwBLjS
3WTKXtZ1O0WpiVOauxZO1sjOEy1aoqfKrVWW11Fte0zJDnGNf9ps3anpd4qk7GSKZgFXzo2RHmEh
cRil16i64/lrX+uh2nUkkxMoC8Cey4yhHwzH68YpvLhIfexrPXKcWa0HDrFnSHVY1KB7W7ZnQoAr
vhfqnVO+58m5Z5SgfnTtGnfOqfB5dgWT5TA1H1T7R5bd6c4PCfexCXYHMk/I6DyPWUnQkyRd9xEr
epg50J3Nntskht/EcYj3OrgqWqLhPC5CnmNhlbF1BwZvBuYEXUr9NqsCvRhDKQI4SkK5l+deU6Gu
x/clT6on5Hzfa9ld0TLCujLUAWCY2tq1SwNRmzt7+CWVkc8ZMF4R9bo4O0SG5sPR+6jz3mOq6vdz
fuEugUvrSDsCiacdy6C5NxSukp5YbLtR8lbZimsUd5GOeqPUXBs2VaNICcD5+77rPOidhDlmRwUl
L5NMoL21605W39KxoKQrB4/LrZ/YeTj1ka9lYdKV93ldoC51Hhsb5BFVDiPcyIRhngzNPvLqqcti
7Ku4VzeQ0e5v1Gz0jTH29b52Y+F4tDCuhr6Fmm0WGBn3UoiTxBNa5HFxm1AlNItrpT9RVpE2/QeW
tVekFGsiK1esBB0CB0CrNEQwnHgULg5Z4XEnchMFdEm1fjFwgMp5FES09xluC3SS/Z6iM4qHOlhZ
7GJbCniHLSa6reclAWJ0gqaxnGa+MLXQEabX/g9p17Uct65lv4hVBEmQ4CtTB6nVypL9gpIsGcwZ
DPj6WXTVXLfpHnVdz6NL5wgCiLDDCtOwyawqGIYEhtQyqKdja5oIbm/idopk91KT5jhYry1mMVXY
bB3kywwweW2ymXPqWUOysbCNSsP87s4oFKHIAOH0galXquarHvrw1J02LZ9CV7/thwlZVOMXXfxK
W91zGgBKidw1+ItKXuDduepSElkp5LsRts+GCBqV+8qovRFNNHduAuFM4C4nh9k4NLQ64NXcIhsB
AIcH1MEDMBdHSHJvO/2WDQZS4GtHABVWxIFVQg7BZMd+um1HuoU0BJzaXrlRXCveHXUEiDp51eAM
m4rPeXyCHjDCjn3buMFkX0uukJn0+EXqmjXQxWid9x5XMOyogxhLhsJp3Pxg9HPQx7BK802MxGgc
DvBYx237LuwjZWwryw/U4W46Qn1p4PrQrGbnmtbG1mr4u9A6mjPwK4d8S1X1UKsGv7+xoiLWbwr4
kHqMx3dp30Ya3GB4xfYm0e5MRxxHqwh1xz2ojhxFon4U+XgFJSRcATYiEDJuqSsedFv71IDmle4Q
EKv6IQVArjIdYfypYf/2veWBGXlbt/qu4CqyaRrySl4Vk/iW50PsFY3YQOpyn7Pci3s9UEWxKYtm
W6TZFlUMRN1Izao629YJ/WjwLKuSX2mAdrJK3rozPARiju/e4C1MdXM3kfHJ6XNQVhs7sGq6t1R/
xLO6zTsEuI0V2EJG6VBHS0XBSeFNX3XPKrduDTS+sOsQAs9Ggp0xf08IAYBNbie7Ft4wC99thu+N
AXSeS5srZ4DymJsfCu68oHkOMyqmvVgpjoLDO2gkuvGLpqFY0MWfriDZtUszwH3h9OTj8sTd02p7
aeS3aO4fAfLiGLWcYI1hw5qDiyeROtu4tpZJYcqV3iCath94n91RJ91lRvecT33rNxYym96q4pDr
zk3BSAn1bLGBffU3pSwkRn324ORmAznUtsLKJaEu1G2pDZXXdWbsWTIr/UGf8gBOX9ta69yAICXN
6eB6doHcViPmd1PMG7Dgd9UChhzGrV6K67hEVjjm/LVx6JGraldaxVOS1tne7Ie7fjC/zxq7Hc3q
LpNdFc627QTSdbd5W6L8Zd/1YwbO4GiK0KhtuWkYLQ6G1EngiLaBlNfAQ6nrIoJcyZNjSCTq9BGU
YdgrGjd21e9np37XtHrfTeae2fVNbmP7tjZUxIvC8S0tfyna/GEUaGO25EWb42edFrcjm3+YiX6r
2RAdzZnRHRqAIoOatE9xXWIPIx7xGoV4mjrV1nZRQ0u06jN2RBNoVQZMftsfIBwybNBVQscwyXMX
0Ym6k8NSgXPjJiRIEj29grIkopCgT0pUEywt9UfXqbw4Vkagp84UAfv7nFnyCV4GAZugii5E6Xg0
mT77wcG/RvNn2cwymHLRQc8Y9als6ELkI7Hy4jlmd51jDnszcYdNN81g3nSxe8P6Si9hGl4mm7Ef
YWoKYf/72gU9Liyr2ZAhzVx66ExOX2TZaI9TZXY/K0jyeHXLAMeonelO9a0bZFVNo7x25rDru/ne
KgszbEZLbVvHLm+gQ9T6tq5R4H1t8y7LjeqNciuLVJ2Od6XCiwCUSXKVJRDNq1AZ+S5U0v108oRo
OBdN9aaP/F2aeuPFw9yXgGM55gaEmAbsTpqPz72t9LehTHWUHKj2obtx/IjjkUS6UyeBTJEAWFXH
gpgVKjDmug6arkei0zB7Y3aQBvKnuDURf2bWfigIAyE21yJLlhnHE9gi2aZmDh/GWoE0Ys/9Ftq3
ZGPyGsKm3DJ3nKY56pcJerVEL3Ymt0kk58LFT2m2wdEUkWY0znWctahrFDwPSkHtTdGni4Abqiod
6QrwNUsrCWI+gHWmu+mWg8e3S6h1B7eM/i5P+t4O8eon45tmiPZnQ6z0kLa1mBAgqgzZUd3ntH0a
IKmdHW05Fld2oqaNO8N5tamos3VqOBf0JY+jklilZ4yO+YqbDnp7mVVsRNKjrJuiXzuIOAnhcN36
BnQgbi0rbu7mFsUkQ9EW/a1kCKeaJx+1M1a3lUu0PbhJZe3lOFQbO6nNiOl4xcHWA2OOJVq7T1Wh
Ik2fkMtb9bRLm4IjNLHtUJtHpEZST3b2ItYxlxqJDFF00MRVIqwrZHl9QiAjVDdxYJqotWijMb7p
ZmY/o0rSPkHx1e4ghNHi/zGYNKwomzt+A8RAvxXSjnUf3mXtTSLTGhFJnN8ULc++gXwhQLEGovub
Mzd1kDLIQupOlh5ycIoHGM67Mi08hKuTGbCMaYh72npIyNbUE7AKtJEA/J9ac/mdTy32GC8Ht7p3
QNoWEUNEynYZDmEdmKwibdhkddqhl29J3YfIimv6ca40VJJguebJvCMK2UxqXiPpMvcO8BR+3rY4
+HLm4cgAWR4coR/ihskDlQ5/rwwtkd7QEaATza6JSkiM7gZLpEdeViS03NYKLeE62xlIRg9OL6g5
temY+QgkdVSmpiFMMwNFFV3iHXEa/dAZhXZkBTfxbtkD4jvgxgZRvyAwnq86pYFQUTf8xUCvwKNw
PJ9kcg/F6c6rsHPDSkDsvhFJ6RE8YdC9N3MHKQRo7TfdMHXgQjlamGtFdZVZA9kadmxHxEztLUcD
fCO0GRm7OQzvRizBdVF4rJy207ca19m3zpVib8iK4s5x6JXdMdtzbeUcJj11Uf+AglGK7krQDQ7i
1DGFyD/OyKOcDA0plO08os2uo23YIx2cJF5+xBCRPTrW3u1t9GdHlR1RBp23QzNAkAuvdLeVk8b3
2iSd/QTA/zE2izhUsyp+JIXONzJ2x6txHt3rwanEDalRVOPSoYkHO9zhQYy1BnpvZoXDkONQw0kE
gb94Uf2ycQijfs7b5p23BsydxdBe58Y4RtVo8p8kEemdrDP302ZMbVU7zMfE6bsbBZ8MoF+LMfWG
sWMbnc/uJoVqcKRSC+5YqMVDWXZOGXmQblw8AfJBPeg1W1dtm9Ob3O3yW3vWyYa5GrH8KhEi6mIL
cX9vg4JPhTw0Ei7vErw86NWk80Y0KFbltBkCfbCzm85Kq1eg5sWLrQO46nGIy97ZswYJXwgvXivg
PMKclE3Esgx5V2rG5U0xC22Ta7F6srSYb+qBwbAMN0rY47JKPCbRMAHVESBlPEa3UvVkRwbc6I3Z
bBB/xnuTdVOHisWYHO0EWQVkmOdbgtV7q3AUv6HrCRVyuKQGLvZ/ADmtasetmh+nOZMhjCL03tdH
h953JkGJF9Sgo94I7stYj/dA3GW3FhxX4LVSsPol4YiO+KRsf0aZBbxbNLHqahiPU+U85BOEZ9E+
HckzjblSHo3b2d6POJDJXcp1e4sGQ1NFcyJ07WameZbs61I3PBTEh5+pstwKlbyE6yjI5eanGEW1
mwSqSl7K3eI4GQyRkrAqzZ/hdR6wkpCfJEtjFADqVJ+9zm7rn4Mj2XNcO8ZtN5So9st2qcdqJvOX
yOzWgP47Cuu0t1xfDeaw0USahSDojdexQkkj1iaabREsj6ghQjMbXY6EDFcjeECHMWNLMmNO8mc9
KmA8zAGIj9zpRvgIYXvpMciTjlLs3kIh6R5V6mGvVbN2xMNb+Ule9W9aZ7kQEtHcn03v2h4xgY3q
TYlEpatMuq0t0mxbIO/3BooJgUE0gURx7DmUaQxrF2tQsdQnXIV+m8npWcmUXM9sTu+VGunHSFGE
VJ0BRB7JeFCRurvq3c4M+niKA2VnFQq0eY2StiNCva1SJBqZG0mDpttYNwUKBjivUTWksJPItakI
UFO0PT7zYtPUensU7mR7wJvm90JI9H4mjoKBMnsnMnhWP3YjiqEenaAKX7DGCs1Y655oKVBDkU67
bWMGrfNeiajRJSLUYazQ/aDdyAIzKxtPV9Z8zCVxQtTE0zDXW+AWemXPXmFMJvLw2dwrNs3VEh9y
P0uVjecm6ejRFoP5aja0Tv1Klu01BHJHH51dFPlg0Rx/5IQL9JEtw7jSoMJwTyEADO/irdGTQ2xn
97kzPZXa9NgUNmKAwsTNzrpIr6sHxG4RkGGxLwXkIUpkQ27tfrgzU4GdNLu6sVGRNMUPV0yA02nj
Q6/pmHiKdqahafdaY0NorR3u7GmwAqsjNWKYAjGFMe6kosOmqNkrcSfo549IzpO2dANbJmovCqS7
o4WoVHPVHZQ0XoTofnbM+Rx6t/eh07qJxzL1h6Q6opNqh7Ah8VUGzIIzqSDjPXJ2hRpaiR1e6cZV
nyPSdOWP5dX3RpF+5Fr16Cp5sPvyrWbz7OUksbwqsZ5kYv6s6US91Ei/Q5ql9c3OxqUtjTKEYm+k
d5nY8aFBQjZkG6hEfEDTHq52dhzGKXnImzkkpoO7R7LQTakbKgQkkWqn0atl91g26S0rqq1RWcQj
XXUsqXmrUmEHCeEqlARL0CMTICx7rxjf05kINA7xbFRT9nNqKDSPc+17DgkPvzLFNcoQ0Buo82oz
xdT2Ss4+5g7mXhJCn1b7YMbYP0Yag3kxOY+1cLcyhsp/zIEmsZLmA33umwZyBpg/OiGca4/NaKI4
oBlvNLNeaWznXqfiewt9onB08aoOoieRq+ptO4w7q0tcIFJY4ZFBbCYIM8+WQvE9oT/djLqRO8Vh
g6qPbWtO1DC0noGtF16niX2cW7Oni/gxz/rPsujhEkY5mjE5DrE+thHENreFxd9b0r+yXHtv1bxY
abt3jlUBASN14Hs0ygJki89clziNgx6U02KNmiktiBsFf9REmVteckRBCdT/Jqlu3M4pwj4fOEKs
7AlqVyp0LQHUnEGPs413TTF1mxDUdyftfbLEU4aG59gi6YqtGDU9R5RbnH7szhIViyFPbs1y/lZY
2jVeJVRWm/F97JPnIWcALiTGezYPL2R0Da+v57c4tm51O8d/JsRDremO15C+RVfCdYOOxduBdXuI
pxkB6jdo5yrqI1raFSNS6iLLO7S89H2rtxtk+Dc8nt6qdvrRI7cPY8fKQylQdxc1Mmhz4B4r5JHn
YJtmevyBXWWjq010rzLrhzYrUTOHnpAXO0gyGKCxKFncpgaLLKt7nyF/UKBskprujiedL3m2p0yE
ZkWCeiYHFWcJ1NNHFFBZPQcslQezgkoJzDaGAsVOS6Xfm6HZZaYoUNEqUNHkWUT5GNRas5GtsUma
Yhu733KBogBpi7tUa0pkqd+UZoeiqq+mtg+hk7DTuu4lRWremfPGavoXOjNErNggVbGIDnT5k6CO
FogZl/FyPWZMRobFb63Y/W7yl9wZb/TZ9pkoD0VhhILYBBUSNWFLA5OJgidSitupxYHsplDEsvbs
bKkz19rRLu0n1cYvqRR5QDvo85KwbByv6NhnVrI2cDMtgj2Hi4IwfcvqpLxO8YhynX4r6LPTvfXZ
iKqjcTvTKfcHMKAIljVzcDsV7TOfGh8oYk9vBq9FPbbq2iQACveZyX7c1Gn7kimMQUrUqXrjYyzG
H5zTG8eek6CX/D6v2+86qpCe1nLUW7kFlepRDwXlsFvTVbYzlPmqaWj05s1VDHAPVNkdSETmxPTN
fH7v9DxM6+TekQP14GcC+6Ri3Jnl+ElA5/Wk5NhJY47Lyflpx8CDxw6KCdIBUAlywx615htVFQ+s
YyJqVYOORmd0ARKda6im/0wRRAHxwF+RpFwNyJJgcVXJwEVO6zux+jRaKvGrk7cejzgh8NrqIQ+D
IB37uHtKOepTtJcGTPuAHLJzPqJvBoNCwqoNR7rkzeZ0gOwvrN401ByrUdykZgdcDO9MD1iYm7oW
e9jwooCkbrsMAlKTs8lG0WLHcBXkMXfD2TWuCrQUcdFRYBGgTGhQ9ZgmOg0ZN94qJUWgnOS5SJHn
gFKN2rhI0CS0ZBcl1vwkWgSCtbJ4xMzuM3Og0JePZAhqge4p8rNsI0sQz9wZsSjej09jJg8tSggB
VhX1unQm/pyzj74X72I2c19Kd5f1pYY+W0uu7EFxH46+l4D+vzRI/29gHeR4/4RQVlaeapPbIL8M
ULhblBFwOSdB7pseSlqbYRf7MPwIm2AM3D25gvOseS32+dX4Wj2q77Wv7UTvX9bm/RrvZ/7CVZ8g
O6u8VaK3a9232/vZQddEzkAzgLMO5Zeq8L4GF55BgS9C8gCQovUN+8bVGiDq15B7AeNbuANaSi8m
vQADPwvbPBlghbytJsuomQQ4tEJDUWpyN9f9rtLrcEKo/vVczgIKT4ZawfOVpsxxtoC7XVpkqnhF
eS6AJ+EFVPSlUdbQ766UKSKiZcXAFTN2LtBi03j39VQWlOVfW5NB+gqFJ9Aa1nJsxCmlWXeOAhlu
uu42Wmhuup2xveTmZSxL8tU4y2RP91pNupJPGMd9YBsYZqNp8UG8JMye9Ac8R9MWMA3gW8twaDwj
yuH30m3rp0sI17Ob8GS2yx46+StyFIgKt2HgVdD0MCXdVancC8SKc1/N1ZkLcd5FrHINl240ZG81
jCJ90TxXoFFySAbS5MLWOHNyoVcORW2QHizT+oXZPpkHdyunShE/A6IMyxikBaT/xOsQcFSq/wWo
C1kQHY5roPigBrza7RpKZrWQIF8RgAQMNB7htQxsjLowp18MndUWMelCAgB3Gdr5zurjxBNq1BwH
yzfuxp/x7QAU1cdyMYIB4w+tx17bqzGKy6DfXNqdZ7bFHyOvyDBggJVkKDHDMScovxpQIvnvjxl4
63C5WPjEBmRQ/tx4kPSexS+K7bwfIIkjDov4ur69RMc7OxFYm5ioTTId/JQ/hzERAgyCLaxCPt7x
ufnOHMCbvr4xyKVBlp+fbD6nIQN8bsBbwxO+0yrP3IpPbPJdt5t3rY++cnjJ9PfM1b6w/v8zrdXl
YTFtoEYDbtcUAwI3PekENGGHeeZ/7dxpQgHnZKDVFhSxDnm5eBmohb1lD6LDf++ngREgAAA7agY9
g19Y9ZPFs/DcOgWSKn/OXmDfXZaxxy8Zvp1drpMxVrPoZhLnssEusPsEYKSDY8owtx/5f6/dscwF
hmUWZJGgcbEax3JnjQPDDAJjC43SqUsjlOdRpSV99PWWO3On/jHQ6nwyggYNjzFQ4aD4YJmBnQ0Q
UCTh18OcYf3/OaEVAcIyx7gGFhRaBjvHClUMyRi8UIf6yjhWP1CZm0PL8KwtwgvPfUhBcLn0Pv1S
s/7rDjxZ0hUpwrH0xEniBAyXfiRoBwFf2IHms0c3grxWTWPsB7OlUQ3U4kHVOv4SZNGeyHThOzMd
gyqrf5Rcjz9RGUUPVZm3FP3oTTeXMkBrAwkJBfpGFKQ/FLhtcUeQdquZ2hypnsGAFxXGwnfxk83c
5vEBrdX81coMa4uS0QQ0kKT3KZwkgRqbkNTHrfZYQGfEz7Sx2eaVzZ7qwq4ioHfBTpEa3JhZ5+zM
woTXGGTmrypWV8gc0HtNuqqOSBqPS9dQ+iXNYANMoLqrNeh1DtB0eoEVVO0BH9UdyqnSN9JJ223d
UnIo7bgPZsALQDOw3NCuWxXqxjRSrxMdsDkDpSFQ8FZE2oYfVGlo+1gvx30n8iaQUGm9sD3PyMv8
sW9+7auTQ10kquM5s3EjPmQ34w1Q/juq+yBFmRuovF0tJrx0x6oL2/VcEABOJfSp8a5Qm60i6jJm
vT0xiERAvQFcERoY7nPWPOqjGxXFBSWg5Sj/vS9/j7V6v2prYom7SL7EebJnwOAU5GG0601pXfJO
Or+YsBUm6IPA7HO9mIbV6ik6O4sqIDAve0ALtwmczemNuVG+3LGoONLbCwf/7PRsClqX4TLY062W
kgAMMWcl4qke+kAlqMxAnd1pD9be8huf71oUVN6n+/J5sURcqObyGrm78rlnePjnBdq+sVwzfy32
yV+zWmwpgZzrHWOGQ2K9q8KFSzdE1n4CyskbnxabbgKjRgBiHuhmBrEwiwBE25vQswI9bNu8f704
59cGEZkN4TvK1nxXLrROZg3CsqEHHanNrhrH3ectCfklEbqz17z9e6RVYNG1OlV5i2tey5H9G98b
yAqhEeV9PZ+zo0DCzwVTzEbovHpMjKLs3TSheExUG7GR7HOiB9Bgv8CbPBslnQyzektqisYArOxw
Ol0e9bjEjGy6wGo9k7uBU/N7JqvHInFiqwN7BlmAXPwFq+l+LC2sXKp2DeXg4xjAcQMUh/ry/ddr
eH5yUHBjy5GBptGfIaAlmtg0ZqzhWHMUUyeP2heO5NlrAKBn9EIdMIKhmvTnELQVtlPkmBwcMh/R
D9JyP4E55+INmj4b6J5f5/AsKi7IkZ0fFrkHDM8cMCPW6VtfAFRn1Th71sbdNs/TY/5Qby2PeU7I
jt3tYgXKLnzGcxvSPhlytSFragnWDMvrkaBYJs38Oi3Sb6i4bb/+aOcO8uIXCMIwIgwIJfy5ojGT
TTxr0J7pWsdrtaNrQTvJfS/rCxnwuc1xOs7qMqWp0ashQX7gIKCg1quaLkzk/Ec6mclqb3TgCs2p
WrafDzoyWiXIEu1dHYrHhfUPILUHl4R/EJgwkZZCbc8GDgCiIH8uH7JTmw2lOwPPll23YDZYbh9+
/YXO7oSTIZYveBJH9FI2rM4wr5oAJNwDv/45DY9fj/ErKl+/LqfzWG23nBLO5sFcFk/3pe1Ve75L
kL5pSLOh0eCbYXGU75dW79xddTrq6jqkrBLGVP06V4tm6v/WmS4lwGeT09NxVneiyMFpaMDPgM7+
QlAH8CEYXhQiB/HN8OJfb+nX63l+t0NzjaDaAwGc1amCp+5ozxS73cyBcMtB78ku3Enn4jzbYbDA
gyL4whX/c1e0eSN6rSqAmGax5hHp3Na6+6zX9mNDRAoexSVF8LPbkEHiguL+gxnI6gA3Bi/jysGL
L41qI+pDQczATH/8w7qdDLI6wxA9aXgPTLaf9SrMjGyXuvEFHeazC3cyxKoaMmfd3DaLzGg+EODf
miADHkmCt0NFZMfU+/9NaNkoJ4dXl05Td0vcOtXpXYaSOhsviWD9uqL/OrsnM1ptBRcylsAR4lFs
AR9tfCi0PTLErACjttAxY0AG4ybkH7ZcglOAZw5z0N+X+/7K3JQ3YOehKQ0DADe4lIqczZwBe/rP
llndXEUMc5QE0Dofffj6OrV8y8+jycv8DvS8wD4awPP6i4xcdWtsGxLO20up89lNixNICcSFYbK4
vmAqnjA1IHfXwFNogJ2ozYNbXnjazj6hLnUYXk+8BPpqmjqgEUOy6PKBw+cl6as0gNHo7pJL6db5
yfweZ3VHT2SwJ8BVFtvdTyt5lRm+ZfX+9X69NJfVglXKyhpVYS/JBm6rvPSaEZwdfs2db18PdO6G
hMoQ8JqI4iDzvtq0NGkqllgI6+fygZkfbXn/9e8/t1inv3/1UWKAeW2p4ffHIAeigLFxO8Db9Sn8
/w2z+iYaUoWJL9J9UGLZaX15HAjMeVpyIW84+z6DK4QuGXFdqJ6tHhR3gJMLEiF8+4NzHEPrLcpC
sXd95zt8imHUDjWy7ZAGX0/u3GY4HXR15QMhrlIolCLyQFSIRmC/TRt2Y8YN9jedfn492PkP9nuG
q6t/xnOmmAndiApd9Lj6DlNU8Fou2f2cHQXKB/bStXCg4vnnfdyVdQHJVVwIQhyVdaWSQ5xciNzP
7mwC22IUK4ils9UQyeS4kPnHlnDzessy/QrOA5uv1+qcwJrpnIyxPqY4pQtuF9vuANDOhxWKrRNV
+0VWf4w21b7fAmETWtfpFgSS2yLq76AzdGHrn23NnP4Rq6gqtWooEyx/hLVJ7jXXG65B0fPzYxy4
fvkT9LTnKoqv9O0lofDzh+H37NfSXlUtxqKescKwF7geEcVtzQBuL77rWxBvZj/U87SZt1r09aIv
a7p+Zk+m665OQwEcXtUCG+sXQoUlCp9jse0BoILMWFi49YYBi/z1iOd0vkyoeRu/5AbRalutcO8U
upQdwqEuRKbL9v1RXC0TVeAcXmU+6Lq+MIMpRN/UhyX2pfD87E7+Pfxaf7WhAEjaI0I+e7YXkK83
0/7SFM+u6skYq1WFAoZdwAQbL/TW3kCJ5Gp8zq4W07HswLfKr9/y+/na3sahdQl7cDYrOFnddTFh
IvlUxPRXzkNeSUSv1TYOxLXagyPrT09JRC/cp2cvn5O5rkJPWcuqngsMqDfusYBUjtECiO1ctFBZ
1uyvnQppXEg92+g6r4ul1O0JEJcOagfHIRDbMhje3SdnA5ngz39pkiLsIXASQ72ZrA+FzDihGuxo
/SJtvR6sKrt4/foQnN2EJyOs3gVe65wB3YxHqAIEfch738rI49djkGXl/1qxk0FWX6ZrLQ4wLK6y
KWqeDX8+DFc0tD1gLaNFA968UMe6NKfl5ydZwZj20+gQRHIS3DBjxkmeL8mxXxpi2YsnQ8QZheqS
scRXVuXN6tHuLkUHZ3fzyZqtIqymVwvlDx8GeLDS04v+ru9dGGNWyfOFr7N84r+/jonONeQyHNRa
/pwLiccJELzl6yjCNjSOwbWLp2RXNgXxq1aSjavZ8RUiCC0A4E4/piZpHofBtg5DSi/5rizz+uqv
Wc07zY1MgP+BDYk4HwK6PtBqwTxcWd2FV/78AjuLwj0aNXCYWU27KUZnTJbrQinTm6x2A9Et5iV6
GX29wOdn9HugVTTBq1Gv8hwD2SA89gNfYNpROSagM1/SML00p9WLVlq2GvIRL5qu+Eejk+t6qiMB
tayvZ7QszV/fCC0wdIxQ1oRNxZ9LhwZjY0IsDUm+QQLEYZ5D7/qk9YbZhIrAhYDvF07ji9HW8YhU
SWM55lKV3rONGSR7kLJoyI9QWon4zX/vjYYe2O+5ra9cLgb4lSYM6b71ARWqRF4SkDz/MC4+qczB
0tn66k0eKSt6xHUI7O6gcx92Gx4Me3rTBOBx7YvIuVX/cB8CBAgCO6r6wEitsptxKKEGxrCAfXfI
09e6vtg/PPckno6wnhLIWbFK7CWSks81TI/VRtwuDpsiuBQ1ndt7p0OtHixZsTKDmRJqfwPEGTQ1
7Wqpvc/FfEPb+sj0S2WBs+EwcD0w5lkK+ND+/HOzazIzSFWnyk+vCZD7P0sEwzzg0fyK2xFSsJBN
2SA6vBS5nbuVmQ4uHjyHAF1Z38ppDzJsPwoYSILSEggO9LLWzuDKQXoHBkswYIRcSkyLfQMZrklL
9gDaxZ4hp38ov5z+Hav72MkmWQCGgpROJa4n4wwiBPk+rqFIKtXD1/fKuevrdKzVlcy1TtezGDcl
H3jA6jcFqHPX/oPyrXk6yuo+htKBshuCoiHeMT9BmWe+hDw7Fx2cjrC6H3OIaTSpiW+nBgYzEF7d
8la/cAdfWKt1DXyKdVoDCYnIXhlvIPRtuTGAhpj9S1R9Mhd7tf3ZTOq5Utj+XNVQ6bpLjDps5o+v
P/zZ7tLpKKtTXUKNa57Ae/XN4yQ3hm+EBNmC5ZF9cs2O7NV8bi8iEM+9y1BAtoluEarr62uxzgmF
tB5uEmU5x7bgd5Rl0TRpoQ1Ay9fzO/uxoC5u2SYDFHZdtOCSQMKaLyHAABqwtBcsj2frrv/1MMu+
Wr+UsFr6zzCrnV03uplmGfYE5Ex65wfI4U72mg57YkLfbXjvL9Vizq+gazEDHjsIHVfnNZnoWAC/
hypgtwDtwT+gZSWhT5Zu9TG7UKQ7P7nfg60m1wihgNRa7uFdv1sEkNvQ2V82ezv7PDPye5zV4Z31
mI/20jWDAuDb+Lyojbv+GNk/4vsFiCKCf4mmwIcA2g4yucv7/OcDY3TUGrjIlU+yzrf677Z8TNLU
d0oXDOcs+nqLLKv01xYxXAdq+sxCT3X1yTi149zNZzS2piTSrCdoLUf5/NHE4pDHvd/TLvh6wLPF
NGbpuotMmdquvXpAElJ0xITcgR9fyxASVWYcDrd5gNO9a/wFWJM+g+iJo0/8MlwKLfHGDdSn3F5S
kT93CFHahV3B0q7Q1wWJCsorWmIDQz2Aa5NM8a3OxNEANe/rCZ/bp6fDrJLdqs9xsYA664OB8kMf
Kl9AaahJfwzdoluZQ5ymheLYz68HvTS35UU6yUcVqWCiIrHIDfSRph9J8qY7j/8yhGUhJoF+318Y
MT01mthpJsAkB0ghkMwzTHSzoZf39TBn7hRsFgLRJeirg7my2qAsVXqn8wpvZ8V8ChYy159ZAntR
UMC+HunMmmEkRHWAJZng/q82Zl1YA9WS/2HvTJLjRvJ8fZWy3EONeXjWVYsAIoIMzhRJDRsYJVGY
ZwccwG3eAd4p+mLvAzOrkoTYjMpe9yJlpgyRHnD48B9/Hw/kuO1d3ccP1eie21b78P4wbz6QhpcJ
wMAhl7y6QKPJGiKzQ3PbqyLE9hErRh54MPaWLo880NsjWQZG6uJerItNBLW0Vd2yt0WVnDqtPEu1
GHnbaN9Y6RGr8C2r2OQt/Wus1VNhfWCy0ndNdDrVg+rR+7ykQRUaSmis1r/XD0jxbePt/yDjyLAu
tULAWanCWl0Cdh3O9kA1rC9Ny0N7tyi+JKUi/RK6ZX1kOpc9szoqX421uggszkLbkyAuwm6RDi5u
ETg6fX9tvD+EtmY9UANcDEqKJosTPZryLi0/vf/731zikGIsm+sF4YnVWyrLPOuog5t9ojoncY6U
1Whsu6g5Ui3x9mp4MY7++viZdLtC8w9ewcL8VEhTRFtl6yq4Z5t8QzPspdgnwZBurSNn0luXNb76
nw+4Omw72ozjuXgemALu6QFlQz+6iFB4Iz2/cXfpFgHOY0+7PM0vC4Ncob7QSCxoe6+fVlXKkiIO
aCSg2xvf2nV7N5j3+vfy0vJrWjHef4dv3NjmspvspeDf1NbdC27oTROFyIszYd3ZqPZJqJMmcuZT
ed85FCKEx47gt6zxV0OuTkY8PT3LvXTpnUzvUM4tbm2/voo/ikMfTAHKqdq/YY6/uRcwFOCp06ZB
N9frWU17U6ualudEmMTvBY1qxc37M/nmbqB5Cwtcx8BbXy2d7FRy7xB+kN7amLmOiGi1V6dj8b7l
hvplebwYZrU8pqoxjAxtbhqCPgkUZme0oRP0Ti1jp4XH4Cdvz9qfz7SaNadHBjDXeSZpOPnOFg5s
ha79n0ycBzODigLIJ+ty5Iq4onAUh4kD/diEVtB1N0s0+P3X8+b19WKU5VFf2DCJV+pFnrYYikN/
GFKBm6kExngj0Nl8f6RlUn55Qy9GWhbKi5FI73a2iFhqhSJ2XnRpIaiLtKpswUTYd4n0gjbbvz/k
Ww9HGSgaOxouIIDa10OicqDGVu9ymXjFTm8fzRQegfkzL6Ijs/jWIn850GoWrdRSG6UVQKbML5p8
sCoEpZPv7z/MW/OnaYC/bA3/mUdaPYyEXF4mnLrPurA50o1mgYCJlxXXSpp/SpZO5tJ1tiY53PdH
fvvp/hx5ddGgweahocneUoccnb6nufjoRcf21Ju3ysvnW70shQMQM4pRxM69seA+0QK5Ufz8Zx8Y
vvWgo2G6OWbZvHVqvBxz9d68oWkqY3lvTtFkCDOnw0ZXncfGKy9cG1WWqFeO2HDLb1zvgpcjrnaB
AtcCwQKWZKxcVPLOFh/ff1dvT6Ou0XWnAlbDIn29TOIoz+OoxVgzlqoqBVUKPToFfRLIFBlghKLb
+eAW13WI5a2e5VA5Q1TcKiTY3v8iby6aF99jdSALpnVEfRVbtahPW/k5y4adQ6rn/VHemE5KrQiF
aNhazi8tu2OJOlC9MMqGtEB/BbE844jh8ca243KEOYVjRN5gve1atOoM7hYK+kL7BNgvmIVzb0Zj
KD4UGSzV1t3RKvL+Uz234axWCYPSi7wkCE3DWSUPUnfWHKWh7x556230iB5K/sU5o/Y73SRw0BHF
3YxLJcoWz3ajH8an3D8W8n9zZsG+GR4WkI4GwOt1ZNhxlI2o7fiWLfpLlLtdhPrmY9f2Gye0RRs0
wfYFik5G6fUoWh/r4MTxngr7s4GiJzpcG127HObIf39K3xwIE0R1dM3Rfml8SkoPzTnB6eKgEdvG
l1HZBUI7qZwjt7a2zMsvr84DqMB9QOpnfW0bbpGE87Lua0SA69EKSi3zB+1TU7RnsXKdIXjkzunW
U368/4Br4QGK8UCsLJ3XS17V+mUrIBybWxIdSEJo7blzxfXgd3vzi3UybWkuB25cnGtb67AQtWhf
3jc7edLu3v8Oq0n+5Sssa+rFFa91rjr1ddn5xnwp44+98SlprzqAX+8Po62s81/GWR2iWavpijrH
3XNlv3zQgnSn+NnZIrJgB8M2uza2S6uYrW6O1Yboxx5x+fzFIyYyi63ZZJbzU3U/gqyuYBj53rba
2wHKoUuVza3YSq6sfDudgTYidplS0nUcWbg+JH6ZhdVJHxoV9Z8Fs619zB6GAMnsrYbUcZAdkCf+
stQgI6e6r9DvvdXP7TCQx+/Pt2eD7kU8JUyS9eEY2a2IzAQNMwfVzcS5a9StgZBPMl6//8bXZde/
P+uSktMx5pbA0etp16nbzOtlZaWn7kE/mLfDbtr2l9lWuUx8sU2vUN0VW32X1RsTR/hoAnTtnf3x
BYhvuBYFkOQlX38BZ3KHtkmazlfr5CLK7EdW4KmbV/eaHPc7L3uqEWzbfvJm+bPO3YPVT8iQqeKI
Jba6jH7/FsuVoBMRJBq4mgaYgGU2VyDC0JkLMkSDwp8FSgGF1W2a4UfVXCbTz/dn/lmy58V5th7y
+bx7seDLah4H9Lrb570G6olyTPOqvURFOqh+v/b+4/v4f6InNHjzKarK7h//yd+/UxXWJlEsVn/9
x0Xyva06CIv/ufzYv/7Z6x/6x1X9VH4U7dOTuHis1//y1Q/y+/8YP3gUj6/+si1FIqab/qmdbp+6
PhfPg/BNl3/57374t6fn33I31U9//+3xR5GUQdIJjHvx2x8fnf74+28E4Rfk4X+8HOGPjy8fC37y
4lFUf9vz5F31tx/V3z72+Rs//vTYib//pljqB2KnnufRKmM43DRcmvLp94/cD1QT6VwA2EMqzFZO
4BJV2Zgf05zlMwoul6vJIZzHqdkBMFo+080PhJeXMnydnAGOhPHbP7/qq9f252v8W9kX11VSiu7v
vxnPefIXiwZdE/jB5B2IWIO7p9X49W4JDT2JQgO9qkntk/yutvMqgmhSJuaNsM3EK0gFJFb0Se+c
Vnysa5pUDnla9MjJmSgNdwdWUl8ciqof8y+mUqPev8noz6U3MTM65VpF6jD+Ni1ZnEcdjpz1FSlz
F6lAS61ruVMiRdWBLqVoCV6b2VQv+JeqaMavqJQlYmtW4QKgSazO2mYINkE4jmdNQXfekTBl8LSq
674Ie7mfImrotqo15PM+NrSo96fBsavz0UhaGEq5Lb07tJhy/dxAKVULQprw2yvVa2J4xqrr1tqn
rGuBNWwGtRrCMzgRtvNFQ5MYgzwRiR3kdl0jllYYbnRw20TJdl2D1ME9yL/ua9RwFFDdE5r3Moyt
YefmUin8Rfa3Oq9L+no9Cpbz66TNhvHaGUxkLSNCjSNoFbtbwHplf8jSTDjIOrZ8vENX1m5HMI5C
VtvBa0bc7gIV/a2WFpF5kui5kT/QxlB58DxQXdtltBcnD7aG8PDpnMXC26p5EkbXaRelOcrLbsbX
6swh168kunXVxnWSTm7dyWsb6oe1Dl3Hsp/EjVnmg3lwR4E+XhRFQLf0IktstEzzfL5C2bxOT2fE
ewkJZK2uHhp7XPBsWS2hqZRhShlIgQTaJlKbntzg0KBEWhVoK6O057TeQRKB8k1AKX6mNrRIqilf
Bo3Dqrwxs3iwt1R8dgkSec00Iwwxt+7HKqla+0ZGsbSHAAfAo+081vo8mJTMVPdq6aG/UNj0wqDR
Nrvq7UQ7+HyJKLeSn+pV13ycqkqUFMOUqbg3FCHKHemIme9htsy8bKTjIKw5exOkga7zvk3DCO8S
+IQ5BI1TIh5r6rYy7KwxTJ2ARhwH1RxLtvYG5csxvIqc2coOhVugSoqxTIZydrusvYvHSpGHMjSI
AGRNg/hgRazjIspRlEQ/wq38siwxDjZmpIjPquiSK71OdIumIaF/j/NuwQ24Q/0zFWFDwxK0yyLo
vNFq9rHWIMNrK+ncUAFZC+g70h1oqJJFjPsBLnG+0CnWQhAyGfPpdBLYvJAhkRROy5n1kaSKNC8H
WdKwOiaOkwWRmC33NKfKxA1MQIb61jaK9npo3CrZzrUyzU+NyesC8uG58kz0LoJ5FcSM8RL9J5JF
TV6gdWbUY6LskqIdbkUkJRqvNlKTm9LxFCgXIS7nHi7lGO9R3M6pLZeaoK++TdXa72fEczegCSQ4
BaVBSdNTqULZRkXqfWuR9WStGDBv6ocoCZvuvK4tKO7KIoSihoY/dMt6BWUp5xM7S3L0+hpdqtQV
qEiADGduKrJmU5dOZCK0qQyIj1cJ2ouoO6JbWI0OtbgPIgKo1G2BK6RPckytIZCgYvogUgpLbqh2
sqkDrhBshyI4t+ptUg05up0K4Ao/hQgOeAyJQk4piy+wA8EgHVCsiYlypp421vVA9KfbTlGfdUEh
rQbOZRkb8Xk9l8DvkJ332qDU83E3aIJCSBfvHIpDWZsVCzVkImEfS92XikWthOKZQxQYmoiqrZRK
rt+WVuP9LFr0+k88LaaislEifTrTvXro7ifiJ/nBqXMAc4ki5CKroqKwqSZcA77ZZfb9GMId2ZO0
sMU21nLNhNchle6E4vLQ3WZtbC+Ew1b73I4TTDqHY1Ai2Tt2xd7IEjq5PcSoaRtX1W7Y2FIN7wY6
Uj+OSTGD7tJpELUqhEdPolrPwo9WLH4Y9lRf9LLHjxYxMgV+mWqRiX9ZFeN2EmNPv0NksqjdPl9U
W7MCPm4UCsVA9DwvlTPbLAEa5bozN7BoOCd8TxGjTvOYKu8NJAnMjVOPoDMbU+1loKToFCNDK7rh
YkYAvb3uhg4AaC0V2T+ECLI1wJybxjxTlZaUuOy8tj2bjVoOt5JvaN/Ec5jEfhi2Tn6SUH1Z3lWl
iCKYAkqMAEYI1gLNfGG2fgEqw2A3z2V6H7dIPdwTxq9SfqdiAQ5KtF5exl0/pYcc1oJxpo/WOJ8L
YYyftNGpo6ATjgmoxJn6u7I1+2ibudmoHzLHnXV/dO0kPClr1Np9krSo+TtKuZ2s+iBHCWCsMGcW
VpEVSGuPObzanRv2gPJshITlgeZe+CEjymfxBUzbrgaVgYr5th283oE5qqo/0swwtE3bT9K81sIw
8260QkOzvxlL548o8P+alZiVBKT+TbPytT35/HN/2pOERbDWNJ1AFxJXf9qTtvYBBjSmJr4GITD+
+9OedD6QMqKWluISPJJn3Yp/mpOa+2Ep71rMUI/8Bfobf8WcNJ/j9C/NSQwlGgTpxEBs0FoUxV6b
k4Xby6ZNKE2AdViEexWY509R0sZ3UQy0RF6MFBr0/oAQc753ZVP3p0ri2P1NQtZQ97WqLHS4dCBN
rlq9FyBepjE194WL2PfGsvq2v6Mza0StP/SMTzLJR7SbMAjRL/a0sbubWjkpl04VKj+jRgwp5AJC
G2TUjKsMdhZWhobBeR1pWtudhLFTIaMRhWW5z1A1opBuNlMUknq70jZqT0ICCJ/ilnuvLx0o8unA
db2T49ybV4go1g6NUGaTGGeZC6x6aze6+ZQTatQv8zEy02uknyx7Z9Z2g14qt0KNML6Ltqnq1qlL
dNLixtsgXdVe5qhqxwHsxN689bxylIGthsocYAJGka+oaUFescpLIt9R1S3Knijpn+SZYnR+0VB+
uGlSNQqDpsmMZmsks5D0GCpxjLisCvP3Emxunaeb2QpTCEroEWBxeiGmRZa39bS3NTOyH8Y2jcDP
lOY070uUl53DFPZQ8CYLKMRDPyXebZEo4KFaYnKcBlpf21dqUaqar8bgOhAvlmO1azy7EwfDi2Tn
16o0f6h6rMfg5UYEyhf+SjBJu0M7WNFyAaQF/XKshq0ze43YIfefmZsyBevne+kMGK1Bm8u+kq5e
AkZDtRiHwbshxazd2F4bzqftbPaExZPeNoK0qA17E+HmaI9F0avjVd1LxQ1k2A9FULSmDbgR1ox+
4jgJ3N7ebaHuUP/tpb5wtSy/mMJsrp/MsqVhXbenDgaKk3X1STVn2rDL9NlGX7xw7Z9VlFWwUrTI
cbYOVrCGRRNFcErSWqsOTqrXEj1mBZN+F3qhad1R/9cZIGosT3tSinkyD03iCvWkdwdZI1helG5c
VjtWVIao825Q4Ioj69R6RCfLzKAKwsMZ6r9qUY3huxkQLw79yiHivWtN1v2DcGPduNTDpIr3CfrF
C2Y6mcFODCP9keB8U/3W6MM+2vV5ZAnkuvOsJK5KVGjrgqFzNlolZXErRsA8LEwTIeZzoCdhvfAQ
c+/CNp+RXXjWo3ndNVOR+m6XZHAGjVoMysbuxeic1EK49bbMMjRAdbuZ+7tMcTRaH5zCHVHqMmst
/6bqUUXDW2Zn47Xn5GN4GiVVQQFQFhkI2ih9p1+2mlPMp26YzmjdLdnpjZ1GyFq3sxqZ90hZky6G
dUH1eQ/pSUtKywzqrraLqxiR+Wzbau0ovg6yrYaTKhS4IllUIvKcJZyj2yGs8lu9iZR5l8nl5iOW
pXzL7akFupuYrRW0emh+NWrPwTqshrjdGovm1GYse5UiWEBL6q5hPoXfRhM2gijaEjioqOe903tO
e9H2Qwl30VX6+sSzq7nYpWZIm3QsEJp4gqKZR76EO+N+gj1eGuiyhpAru6HHETNdTgi3Fd55Z5eL
XwQi0PQNmcCq+TzNetNsJB1G4gbmmf55zpKE9gWzw/RuxgZ2kgYw2EXivc+0QFReFgKXGTlKQuEa
5WWiEyA7IInviUA4jQQuXHqlgGXXRKp+YmnWj84E9nVSazI3TyPNzfUbXQMscRqPptNv9Xl0qEhc
Cj2+8Q8d44TGpB799a7J+20m2u4bdp+wTuaxEHdqWcibSXPjiuDmlNqnhaIp5SOk7Rj1dLgkxiYu
hyq/dkpMmG3OKQbra6gM7eM4G4O17arnzDpIhLgINA30X5qm1Vmba73GcW0MsCUoJ0TAPC/n5HwY
nOKnVCC5jJ6FAdVGM2hLj86pnwrYcTK+dmJe2LarakA7ICBQ7eDmX4dmbp/o7Gq+6Izdbe04HFVC
03rb7zO7UO+nQU/ys2QOs/yk1nVRbuzQicKPsxPScMCpM2tYx2NWoAuFaGF6M/dWnoKMg1+XA1Mj
dhKGO1TfadnfDMqgw33ekOLWir2sZgN/wc5S7bQnP43kOS/EO5hiqO2bqB9alV7fTEujXcF1AKoI
RhRS+BYLcJ/2RvtZFjYNDuaolxQXNQNeUgSHHoephrSVpv3snCklHPN9ZxUcB6mh42IrWMOe72Zl
nt61ZuGClsOH5rqy1aS1PkP9qr1NXCBAji0+RvqJLnUYeZ3eX1V5DQ+0fnb3ymfXz5RJNF12zy6h
7KXTnWVNNKlnVVqCIzAjoASHRYJM/9I3VXFfWXaDzrsRmZzPWeq4ECXBk/lql6Nyipqkl5ylkReB
K88VeT4+O6+A22R4qhR5hoRHktnzhfa7s6vSE7fp0rl39pbXJJD0KF+FWpCbYj5N8tpNdmVlllQ+
uaP9U1X6/t4z4RBvlmziKWdMdQOFevHDi8jFKSesEN3Dm4kv0menvWMlXpVlb+kX07NfXwCyzP0u
kyQ3YpkP1in6HIfWgOauWkl/ZXcFd5z5HCfIQw8+Joxl4geuEbXd9VilZADCVMm07+Vz1GF4jkAY
z9EIq1NQsNSfoxTCoOv0fnyOXgwUUd5aKBGWp3ZRkLqxgFjqCyE5j0+p5ExEUPXJQMooqdIuIA1L
nKSyjYagCVE6VpIJcl69dkeE7g/zc5TFrLlet46W5C6ilkYOT0tj8aRLZMY1O07ytie6AVcI1tcA
bj0Y9JkgkaQGHNy0YfCnMw7yif3G0uuAFf0QamlPt8/m8P/6Br9hzLtEeP/7kPO+Sv7r/3Yv3YI/
fuQPt8C0PoC1J8rMibUkd2z9zzCz8YEEBBKJmkmhgeWoeAz/CjPrH4hN01VJ+Rx5VsPEWP+XX+B9
MBdXgW44+j+o17b+kl9grtJP5ECozTMos3QQkeRKWuUBO0Rgu1hE0LI00/5SxSVBqaojZBEDPC5b
gQmjxN/NaOak6Rwt/qGGWVvvLYu4zJkStRTyuaMBxIzqrcHZIvqqdsEIT3C4tYQzKummEHMzgS9L
56BUlNja296AcCz92xoUT43oq++Glaf6RltNRaBwsoF3p8TN3BsVvnLAkdngILD1ZFAOYy6vElOB
tKbWXU9+0sviyd6kmZX1gatL5bvh4FX7tpyVhpgx5b79ISWYA/WEPzEVudTBVupzV+9M9CmzDbGR
8Y6gXjbtDChAQLQ9yEcL5tCZ7+dygHHOnuor0MZGK7dZVyQRJaIGGDhTgWgXKGTFYbVa1XiX2jJ9
zCazpgSxpdEJ1MpA80A02WzHWYiJO23OgFIgPTR+q6ak6AOij7k4M1EV3au1J0A5dkO7SaJKJwc+
YCVw7IvZuXRbojkJe/0JsHwOWj7NbHmu4vYQlLTaVASUhbvyXA9z2O9GWoU0JhRhpm1chIHvvQjv
h2+cyTsy7A2MiBQMxk6dJ8vdNiPRpkCxQ8W56tsq/BpqiZPuOn4L+cDcm+dz1TSTm9YFxpI5iQ0n
RHMvB8u9NiifGl33unBDo970Zdw0foYE8A86wIHC9XZU/yD+u4DlSuAtt2GvVONlA6/yh9O3XXcW
eqrEmcoSbz6IXG/0G6Amwj2dERwjWNMak3oY9W7w5G1aTkbNbweTThGX3aIu7DQ6EaM6xZsYK0w5
KGbWiQMlvoJOkiQOoJyCDkAQoNDiiJZZszhXYpM0ZxXZRXapSiseLntWDjjNzoPmY6deiniyK7xw
Ww1EHC/qrG7zC1obFXXLVifEiMkqbdWC2xvqX1hr6nDaT22cnYPggqjlhjlw7ogS77vOqfkfZmbl
zLW3aGVEkjIE8gcdZQ0V3kd0Ubku0fUqGiGtKFUTAkkkgmfF11aYpXUQJQ4nf1X14INd1wrtXWRV
JD66UiNnQJVSB48l9Yq0P1VTm97ztNL74hMGLgbFbCekEQyPCPpJbGRsbBMB+5ZWa9Eo+7JjTJ9t
hm3hqWVog8Swmn47VVMGgMeAU3riAVmbCM1CUwwcxCo8v4Y72m1IXJfhwfPqrN0u9TaPkVfIK6Bu
4VXm5viJbBcIvmGVxeV5TteVQ85Bqb7gpSicMlUrr4SHXEVAk3mrn1meYqibzs68SyeVyoOn1FQH
aUXVLudKM+iBmQ0z27iva/NjrC/kpDYX8FYrIYkLJtDIBlCRVdj7XpK2NlzWOe0+NXOUWee12lQP
tQLL7UJvOXmDQtDg45P6ib6JOVezQDc1dBcsJ7MsvxizHsPDdKOHlpKrbY9hOsMabIHulYnowPwV
WPkuT58DK47tMezvlaatdANDRlWcbWqrRbpvvAnKIJIAc3tTu2ZvfO7wEc7MFrH93dRRm3oi3L4q
z4ZZKc2TqtRD1UcJFhrx0NRlRJV00aKtZNpK0OBdDX5OKFxux0lyemIW2s12iuOFYoLAEA5O3anf
MmdI8tOOPyMkyBsdB6VSPGyAijQfC68n4PNRogdSgeaqQAr2Qy3dPewf/g/ZoPmTsnA1z4ksetR8
FhMcMywVMheeVR26uDTVi8nkkD3gSQkdw7CKfkTEK/R91xTjfGKSSGTxQJDMdpW6GCJqqZrRrQkW
Oofc3HvnmSTJSOLH3UpIzkHVxFTblBHZllE3wl0HDzGEF91HPyD/OreGqCzC63wNdtEcSQfMom7O
jk9etoJjjulckLliszzOnlkNN4aYuugqNEWGfFyb15VvWJJ/aWlDT+2lMMIh3qdTrsZLGD/O0jNj
TErjMo6Y342pOSPrXq8KbSO0vPzCIdYPu0Jo7qeqHtm3U4k+jR9ZU9c9jpNy1uFRW+2GYsiM1Eqa
pDS4EkX65HloKBCNij0HoneDGZfQPTE91gC4Ua9xQX77pARnzR/mytHOl7YzWE7eVORXnAqQuNLJ
oGHcTuPUelB1MpbgpslqnMtkGKEAx5M60C6pSO18zuRIIQf4TvcMOQq92GOQAvgy07JSdp1qdAmV
LHjPzZUTa7RhzyjHtd8rKqfNTT9adFvWz3GqplUVKiNSJcGEzLpk+mimYQKlusy5i/qxpjsY7mJC
EKiwlUXfpUs1r/upzkVYnDh5q5b+vFgPG8KiONNTpURJQL/4YNyoItaMi0F6qP/nz+G5uNMj48xz
YfHw+zKe/6p1yPuSRstNontKXMKzm/QanCcUMrK5vV7U8P4i7K4rwjEy3SOFL9wNcrKsPrDWA5nr
eQBxS7WmFBcutEFnQ01Z9sPRxKheKgsk4qPuznLYFKAnuQtSVt+mxVxA9TDHRziTg5gJlCpk3Pd9
GKvtwVKUkpSbTDt50ljRqC98Tk3epCYFfqfTEPXRDZema190c9g05wMiukA9h7m0dxMNuvF5hwNi
nymKQirWeU7jmuDUYVU/p3ed51SvGw6sBokx+aVzI+wNSXsBOWExpfrVkBB+vuS19c43tYii+LpU
s97bWs/J5SiDx3xfkrXz075UevSoliw0RyUZadWaBuvEK1tH39aKnskgqTukuTmkl3T21MxWvHMV
zlbIYKnafyM1ZYx+IigqOLG6usOpquPUuDbCEB4wgUmCC5bXWudUU6DL+b9ehZiWQhbMdhM/4L/3
KrZd/V//r02oZvn4WIrqlXvx+8/+4V7o7gd30YJ2qUnxlj5makT+qGIxtQ+ug9OpUsQIdoMCgxfu
hfNhyQSYLp7JcyELn/3TvdC1D/QH2SZKrgaJB5qv/pJ7QVLhRdJhET62dRNKD4YarLx148oSY+0h
OAAgpRgduaZNEx5TjvlFDG09xqpOJkbnwVhEPHz3vt9CeVhE+IErb+JvRGHVemNdmnRyGX66VcyA
4CoJvhcv54/SnZelOr+oRK2+wVrRgAvSTEjgJJR3FY/TGGibxk+emu99kAp0ohABP/rQK6+NSije
nMM1ivdIH+haAc5xE90c2rrbhBfWZ3GnAUR8qL7Slkz+F4U/IPPYdxCy9seq/Rd38OUbXQ281n7r
rLwTGCZE6or72rxSjfOcFPP7E3psjFWXxihMPC/BGJ28B7i6aZccgHlMgvfNURAdoBXU1inOXj5/
UZRXO0Rde0mXCSgSrsg5/akMzuVg6se0JX8VRORlLVeouSDTcN7x9F+OJKPCVdyGkcwLBMGhSZ6a
vnXSPSmXY7QxrI14mO7KQ3JlXB9rM3xrmbwceZX0y8OI7GPGyF2BRo+nEHks6BRqN9NRtZlfppOY
7FJl71BXt8hSrKYzJQIedgJuqgjkdkp829x0lV/4mb+03oFBNtWN9aQEx5rjV+WcFJO+HneZghev
sTLJqlO3Da81NajKJpB6iqXu0bUmXdvHWJhPpDp1V6Exhxd1SZzvLy7WZfwlXke8EPHQ58Phxfhh
Z/YkaECqtvO1R/mFcFQ8u0/vD/Jrn+pqlNWLnDm+G1dnlHHXPyxh43BHPtQ8HX3CI5eO62dfaDaD
QSQ30ZGxl1/9asevhl692CGbNEUODG2KB4FFFyV/eSeuRli9wiVMFucaIyTAfTKDXiVqcEw3Cd6f
xDcfhIZD7krkTGjyfr1SxmGCRGYwjKK1G+p5NvPw5f0RflX8Wp7kxRCr1yQhh2oDknebpZ2Y3gF/
/mZfgxE6hyh/ph9TqlxtOcoc6ckz2XCaS5eEo68qmftCEDqItNTXETYQXhKooFCm+pjs0JFh1t35
oHxETqVpSsL6Ikp+GvWP0Hh8f+KWMvsXa+z3J7HggxCMxPZYn5CRplgJoYfUz5NbrwtiV0fb6CrL
vpJwPXK5rI7E34cizAlOjf4ua71fZVbouVsxaYNFgWD+IITje22/qY0j8m9vTtuLgVZrYRCNi4Wl
pn7XJYH0nDNbytOxtI6cP8eeZ7U9y5zoGmCu1Lfn0R9k7BfmJVnFTat62/df0mr//DJzq20KrHKc
bZORsrC7wbm8ieP2iCl1bIhlnbw4TBPSy03qMERRg+ZOvwrryEt5a6ER7qaWHPXcxSZ9PYDbdoSE
JuyJyet8B00L4dzUox2U2Q8pjjRcvLUAXo6Flf3yYdSU/lK15GGouwETrVGS6PoNIaf3X8sbPSwc
Okunm7HI5LnrCD4aSdmoVUbqq/tu2pTWNo4D9Sfh+4DeFem3P5Nr72d66fnjIblWA/ssCf6qjsLz
2sCQYvOaqFtjkL5+1hiXNcmUJPXLc+WENuutfKwO0ZPnD1t5rnydt1RK7I/yO5a3tT42Xo66Wvuy
pZIB1U/e5iG9Nrcjekf2VXUKZyuwb9+f5be22cuhVou/r6N4GBQHuKjrbqtU7Pu58cdS+nP48/2R
1pfI73MJLgAv0eV8N1drdFISi8ppkfralbtHvvsi2outs4/8hSd0zHl5a0MsbIJ/DrZapJJ6BYuq
rMSP7ZYafTPQAEq3+h1VA1fiuN7icseu3hgFd6wP/CHgXetnI601WSRAM7/IN5R3nDUXoHE26aOE
RrZIbfxFd2WZy1fjrR6PoOoc5f2YUS4+BV37RHAN0r11ZAuuG4Z/GWZ57BfnFrlw2xVa+/xYrrZf
lDWyvfN1/KmeD769qW9ZL0famNYm4S9jrracrF2FokHGnPYiKO8I8X7VqSOLfcS/WSoRlrb0p7Nj
qh5vdHExpRgbmk7a3DKc1Rmtj6GhyJkprX5SbkLVR9DsFX+g3tXvd2hHnC4e77Gewbc2BaPaS7mk
46JzuvLyESQdJTmCzA8v9MMibWZt58PvT1r6x3yKN05uBqM3COLbwt9d+lNfvE49c6rKAfLnC/1H
QYF6SwsDQrib9zf6G5cdU0j60bXoyPtFjCCfqRyqSenAH683cxFtpuSIPfrW1YAo7CKqRAoaY3G1
LoXR16ombJb/ITkpLnlVCNyIjXPj/H/2zmNJbiTbtr9y7c7RBi2mEKEjdSaZnMCSLBJaa3z9XWB1
VyXBeBnW3dM3LVqlhztcnnP22ke0RE+jI2znMx4v+2Jn3EWba+N4YdPk8k4eWzLQfqP4+3UcTbnA
KToVWBat6cqBBA08pSqyOMz6NW3ypU+G5zR1r+CVlmjYr03p/dBbVG2njjUOn7SyPbaB+BYp6pWV
frFH2CXrVPNSsquvpmFUYkwai/Son2Qgpi+5/Fb6/cEKvn88N9YxpZ+rW9MXSDs3VXy0V+eNri2Z
ZtIScCVVbC1Dp3kWHqiJveWLPQ/H/2SffN/calF3OWSbvhM4cyLlM0F8qqimbdFk7n/ZrdX4mWZM
hVVLO/E+fIp28xEXWa9G6xs4xSbaXDvd1u6Yfw6jQfiduAuO5GsGUVxyuZN0WG+lq2+Fo3yIt4qt
b9V7Nq5xg0nmAwq0g+BRqP/mL5ggAHuynfm2AtMP0Y17jUp6cdsmcvfXL1p92KyjDoJinoRklQcv
CI+Ko7k3vvjC4n/kAhQc2VK9/D7YkGC9MvqrWMlvo7H6yiQVU0nRaLv4YVF9uB/OS4RGfapzm9zg
gOdS7/mfEX6HdpQ4+Rdj//EPuLTjaYQsFV1VZLDEq/2gqUmWysSEEaZEW40XeAc24z9pgkf+z41H
/nl6vdu6GxyGE1J3FAcHL4Fyqqz7j//+Opj35xj+pBsjwfjdk1sZByyIFV4QKpIMj5PemXfJQdv5
ACEXexVgDy8qSsvNNfz2pR2OCmQiiH82vJo42hixXdR4Wgvl62i+yvJdbVwBq1yenO/aWE0Qalfq
HM+q5Rpf7yVXTuzIE3BPIY2sHISDiWtL7NSba2Cyi/PiXbOrXUFBxxUlA822VKqixnLG8crMuzjz
LZOvh1cAN89lcN9NC+ozxqbqzOWlgPEFDFbKLLbt9qoFzaWPtFw5uTYYlBmvmYmc9WVKDU3sjJ/j
J9FLjqBJ553gLSkIkVTjt8U/5NrMuDR8VHhjQmNx40M0/Gvnog7bbqOoiLSqYMzRMmBC8/Gsv9At
7us87QidWVidLsP7bvjmaGrJPpPhMJuXFILmIKHO66/YRl/oxvtG1rj8WrHoSKhHiBVeQv3Y9Vfe
/peWLhRLKKC8/iXq3laze2ooRgkAWTo5wsblZbWFZCk/2XLOzgfgypbt4jZyy/jqK+sCWESEA0MW
YMm5QWNfNZ2gHBQKcXk+boKdBYUG0s4GhL6TPwqOecrO9dF4Tt8mFy2E4ITnLrCzR/3KAFz6isjd
ecXxCwDjrOaJXFItNzdy5DT6fOKE2kKOeRR8wfv3JwtkJ7IdGNWCBV41M5eVRNmPCR/X4LEl+vbg
TzaWYVeuYms+77ITK+/bWW2IeY3wo21ox5Bs8SHL3NnVduFTfYdmep/fLjQRZau8DLKdfrXOw4IV
OUvn8mpKbEmlrh+1v/yQ1cfltDfVSeGHKLfWqd103ujqjpY4hJioKNsJmp09jds8tfObzJ12zU69
j5+v3bUvvct++RXrTTTogygemWLGLfcKZN8/7R3d+Ubey5ZNQNAZKZ+4mn+5PKn+/tqrrYG3NWLe
pfNEqJxYokaoQdibXyPfrdO8q6+trYmjsx5TuaMpEesGFtYpeuhuhoeZvZzN1eXQ/TFtuj2KqNwu
z9cszT7uo7ZGtEj6oI6BSB8r81EJN351F8fjlYvLMltXkZF3n08Tl0n2bos1syDV04Q2UjWi/AJT
G/E1Dp/a6pp72KVt9u9loy11x+8bKknY98JIQ5MI0KA8l/WVW8Tl0aKUWNfJ+ZNu+bUBeW77ms2Q
vS4+KT6IE5JxAH6vjNflbvzdymqXgW9aVlXMaTGWrzkam7oO3I/3sUsxBz7J302sNhh9yiWK72lC
vwe5aRt4LLtEUSEUzef8/po917UOrXYRAalVJs4MW1Z8TaS7unz+uDvX/v5qfygxQpXnZcDEXLGZ
aHZ7zej94hQ2lnS6RjYU1dGvH960xgIpoRo5Ui85ShvabfdNaF+hSFz59stQ/LZW3jW0dPXdWsl6
K/b7iKGC+GAr/gkCm5MXPwIjdVr0Yh+P2+Vp8K611UzrK82EZkK3VIzoytv5SGjvueTNSlHXkbDi
x81dXD3vWltNukGaeKZZtNa1pya9SetNcy2bfPnkfNfGaqoFpp72tUkb8rbci4fsQfXSzUI+1rxh
W20zzL1rj2jNHU/h0K42wO0318/NixPy3a9YTUilpJpeqvkVxixRkyracpduPh7MC9d+PCv+npGr
w4nazBI5Ak2AENstMVltq27q64mIZWb/NiEXcx8wfJBm0Wr/MiEjeS5rChOjxVnvpLjzzvCSvWlP
7pKKuE7Sujhy75pbLbQmhwXSYwZAXeVxJsU8f/t42C4u5Hd/f7W+Zq0usNIU6I4s74S09ELN8KQm
soVrQNaLd3Kwsn+N3GpxRbBJtK5l5NSttDmTvfRQw2V2sB0Py418KYvRH7LNtej5tRFcrTJ14I1o
dRyCeqzj8p3bVvD48RheXMemQtgTtT2Zo1UMOZUERKMx3yicMECSbzW5s1GtftzI5avnouAhTcRR
u75rxz5Rlsgn77aUnsWn8W6+VbcoaTaZtxgB17v2kBs2MWb/EcvCjRnY0e215N+l3djCj4CrhKkZ
dPbXyc+mX+lo0JgtU2gPAW8r8hB6eo7VUx9cK6a6NKzvG1t9OGSz2ZwsHw6xJO4tT5lCz60rw3px
Vr5vZbVBTg16uxxlotN+Hg747LjiYfJ0RzkK3nQHEGd8CZz+fN0862LvFggyloYG7terdvWSvQw3
BLbE9NTEL2l/GufPH0+Zi8cZojO4ZqQXCc6v9sS8GdIZdTv3DCia22EbfLEo0ZJSXr8i74Nrz7RL
MSUsjyFH44nBm3B9eR7bqW3n5bBpv00H/dBthZv8qH2ZXsk3btAnbbPC/biLl0fx7xZXu7Hop2If
C4yiWoR2PX2HzmOXCNI/buVnFmi96b/v2GoXbi0p00qfCxU8IjZ9wBgn0ROfi23iSPfxg38rurVD
5v+ue4zca0+S5XD8qPHVFj3Br7GE5VKihcmxKMRTY1U7pY3dMrTcruKRP07WlQDNmsv68w32vser
le4Patn7IY1Oh3av7PT9csgFWIxfuwtf/ILwUkh/UFMHO/fXLQXszxRQOs/QRiiwm84OetWT4JB8
/AkvrwXVtAjVUZ+prKPFc5ovGTgukjHkOtgUDlX7HDrt8IzQhBqx+WGeqLMz4uk+1LVNEoIz0PVr
FueXDiOqkf76Fas9LZTzwfKX+uE4eTaU27R6+Lib1/7+alfJhXFQouUWFFjdmx+JL2lnXgmLX2ti
dZeL2uCfb74GM95AfCzjKzjnaw2sdi0N1FJcS4xR2RQnTYj3FPRem94XDzLktvB4LCTf63SlrkJq
qTuuPZ3TeeY2ezMPP71hSG6TF6qIMszekqW6Fr+9ONsR9C6VuiBJf4Y+3j1nimrC85dP5JT6D4X6
ID0VbEkIrkT/LqUUAVH/1cw6q93FbR0kA9PAz5WXxJ+8VpgPKPg2fRdumjhEgS/0R2jgDxYnhB0p
8U1W+04dBq338YS80uGfaet3He7LRgCqubzf6snpgy961CMnuoo4XnaJ3/bIdx1e7SIN4IauApX5
T//VeVcel1QjYSrsPa8l9i7dmd+P7uo04LvlJuVZLLLyRzaKjhy/iFg0lsF0ZSVcG7xlpbwbPB/N
M6wMGuplwqppZWvT2zAl7n/wiSjEBH6vGdSvr/aMCiVrB6yI2lL9c5t/VkcE4pFypZGLYXHrXSur
bUOSUDtHIRPhX/WytX7WYzfyysdg9MBCc4WlXMHrNhKPgdRwmhAdr+2DwxZ9x3r67/q82mMyXSml
uaUWKk1OYsEljBp2I//6cSOX75b/6rMprgOZCa6owkytnGOep5fFcCjfmPvGtbbYDSyvU4q8hI11
9R62TIvfFoOFBRWoAahx69yrzIL7s4o31pJtMsZOqGpXlvUFpjiFXTJvYMpZeHisqwBJHbXjqDGA
colzmBfK6ItBe2jbpgz8CJCljiC/a0Rzo01JglEaWAy5UGd3zKzJiUKkjQqe044omOVukYDYMFGl
O3hN/SO4KHN35VMsb7DVmFCIRhUwEQJN+U2zMFtFOycpn0Le+ts/3X+rfWyXzrXE94U1+0tDqxMe
w+6kN3Ji8+IMQpNCemiJbsCV2f64R+pPU8Jfu7SAiZEjUKPyM1P86+4wRUE1xMGYOXkpo+v2g2jK
vVkUU9nWWtUnljPlbWW3PQJdzhtBfKzlRn+dOJgGuzcSWcfFZg5G22hG8whYoL4PayS08B5GzD8V
/3OtsFAcxeybzyXAnRvcIU3Nzi2h2edxNwJxIs1qmtV8P6qAHMqyV5xAl5QcRYY23Ec6m0qEV8hN
pxDplmIh/8EBaHbAEQLCrACbD8WoDO6IStgJRsileZMKblupkjuYFRr2GfEkaLVu03Z+7wCSpaBV
HY3NmI8/sWojkDipSpXWGQoTZ0qgl5JtzNS4uApAJmByrUnFaJYoL3ImDwAhgmwfRdn0JYPPcyRN
yFs9NfTguRjQSNt92UoPfZopZ9OavlmAXDyh1iu3qVp5q0BwfWjzKLkFNU5eD2gDwheK4eZB7XeS
TjmJpKVw0PxsaAJbrftpr/Zq9S0Te/6rNNYate7pdKrNcNpJMOHQns8Iu+pGPslmPkPvmoxB3LVp
XX9u4Dj/MYDw2411KD+0nWRtpUxtbkHDiA1AiLp606hELLxKl0ZCG3M3zjYBlto20gIoRhP6diiP
UDvBTp8zqGm3lCZHxk0UlSJRMr+2Wjg9wnQ3BhNs0zJJK6VH+Jun7aFGv2xspZLF9N0ohxLQB0Vs
2kmz/HQ4xVBLUi8wKTf1tBAk4lkKq1DbxFo1VcfZmHK52ZgQT2EVSPPcVVDAC1JyEKM3IGRhW8Rt
rMSeAkj3cy9IM+L5OXbbiW9m+4Y47cWkrCJ7auVhcDpwjNuW4TvOWaI9xl1k2hXFubuuMaC5JvGw
1aAIbHgJJvdylKd30JL0s6Gb6WdUiTiDVV0Ofo7rcFb16kOgptLBR8S10fxM2uXgGu6k2Ao99ALd
naYJlZcGnYwJotJZdtEDy2obA1hgFJmvvtArOlquJi+8OrfUp2ocooOgTbCGs1LbCFoTfTd0nyGU
9aZxmrgIN5Dgyn0Sz5PsdEZSP5hCpe7FSlIB7k3WH6Eg125ndN1NSkHIaGO4J+8U0VLscY7iszEm
lTuwNfg22R68S5C7e3k5JU+K0YO2HTL13EmCGTgNkYbQMcCWqi4AwWGfZlgQKnoinyp/SI8U0KLy
jTUMWYDWZeOTb7XqdoZvYdyUtd/dhn4VfwZoKN+YfS87ZjFRKpRDB56SrNppXTkP9gix7AscRMur
1SRvYJ2m6F06M8fMcTLkNzWfZbdJQv8FfJHUHyZtBOAULejFMbDaI7EtOd4CHi4+ZUMBWaqQMy9C
+bwrS1lhZA3tUybn0X0eCvHdUjBy30xCxdsM2ByorlJMbQAwza42AlB7XW3dsQWAeZIK0NdGEN/B
m8WlObPw1+s1a5/Fon+GyiA8Krmf3bAXTSchADqiB3p0UsVMcEW/VHbNQCa3YSP8UQU9zBmAyFtU
/MEWy29r6/dBdZ6SuQWrJ4YPPZgzNwpGcdcbU7ptC2BYVRe1W4jP4TbttPwURhr+e7JSQHFuB4ao
9Nu92WaSY1hZcwgTwLSx0YcbWa47r+ujbjtIZnyIZyYz8BN/M0QyYZNWzlSUGBaWgb4Cis4GyNH8
KGJ/NuxeDo1N0sbJyc8N4WEw9H6bWuP0XHWATOxSS6x4wxO7vK39Ho48+lJvKuUYTVk+byPBKl08
dVOuX74I0ERsgnME4O4h64T6RUTvFjhdqiubBraFB3qzPajFlP8xz2n/CTQzwGUgxgf46uF2MgJh
QVir4aehs7pDBEtbtUs4jZ4y6e1dA4HnVSw6coQDjAG3SNX0KdATSuA6JZZtoUTQkFu+9KR0uWZT
b9C9lWUEjriQASJreTi+1kImOp0sx1ruJEVh9ZtaAwAUFG2ZuFE4hA+RZEquKk5YBheTUtu+1Ldb
HevNu2F+HcoMzLMYj99UMR+2+ZSF0DznWvoU1GWqu5EZ+c84rVGfFKah9hTDSbxjN5e2aVWKHnCU
CtCw6oPyVFJH6/zGzbVZaj0hYwraxiDL+yCW04PQdAs9Eqi53lh550hTSfik7zNvlgbLK7U698Dw
Waca7RC4tdLS9sDIhHMPq/7Efbw4GkMtwj9u868W3BIIRRUuMWKuHbJcizahOcU3gFLM3J5CRPt5
5Ge3ZTxJew2cx8EH67dRSs102rSDvNjG41boWuNpNDkZ9EKBpjJalA4MzVnSchHGQSPYip7ie7LI
Aoa0bjZF3JXnpMh9u4+ZYHUHqkbq5W7PLjB+0epR27VaoL30RZhsQdaZb5QDoszAknKribXOFsbq
K8bQ3wCAmw9z2et7rVf7vRWb8CRCHS9YlL/JC8CDzI4Bv9q51GRehSWxnaUs+TFSFBStCtzHtEtf
/cBIjnOiPyqcPbYaZqONHB4KNWs4BgCh5Ycq0Cljo7jIE0St2umCRUh8TlVKNfLKtOGGmDvFqlUP
dH60h+mHCBhaRrWZqZj8nssCdYqAscY3PQ2VMxXq9VlQzez7zFrwsrKAzz9ygzXBKR10MVb+7Yy6
TKE0dSSKtVhAriPspTpTOzT2qaNq2mYMj7JQ7CLh3y8MWFqhDG9Bj0mUaP56dTR5U3axGUDmmkR7
gJGRXxMsXoi30QTaS8rRfxZhrZoIiqCGmSmmeHLBE98H0zndWN6wAR2qHuPDtTDihZqYX9tbHkXv
3spTWvatNDFw2i26a+U027FLmdzGQJThIY8PqNP8Zyn1/8fh/S+lhcsX/X+DKxZcxdv/OFi/1FH+
9p5b8c//9V9YPPMfyO/AVYABIgPBa+lf3ivKPxB38CKzFIOpToLib2qFDEsPGzVqN9FLiKitCRb8
Ra2w/kFBm0kOCjmsQbn8v+W9sn6iq7pk8DBHe4VbnSJDw/h12sySDpK37Tmit8pm+h4dZCd3IU86
4q1wv1RSlWeIM619Lai/eqOv2116/366Zg2htnwUCzeZsshW6iSzZUO5Fua81soqLCbNAYSZpXfx
njLO9napAccNwCbc91TjbJZur6l3ljDOu0fpb/1aLXsr7BQ+Hi3O2VNO3oyVHptuo+mOj1q5j7bv
Jt3dn3/4PZDjZyTzo/ZW3y8mHD1FEVy+6TB4M7HFTXTodxQ2nLOQQu3ese6zJwwxB088+rAfDPta
qeXFMcamBLnSIvHRV+EzXbdGo5WF3J0UDocUa3pYaMqVeIu8ijn+Oa5/t7L2FwxGPS3bnH42XkLo
ZGNR5aDssPw0XexNHF4gPwuPCcI8yQSYNCc95N54Lm5hif17Ucnffspq6sLoSo1OjQGKRU14nxVD
7IlGq+/qUBU+ffx518sTWRYrnBpaglkir7y1kF+d8b9QVbDhE2K3DaKmL5TgU5cV3aXevIWQZ0N+
3gaE0a40vBrvnw2TKZJI1ZBBJZz16/qMequOkmYAoXHq0b11gPLtYESaE22RbhBYNnSn/55uy2tE
lHWg9LeWV4HSPukIq9W0LN9Lm9lN7hWX67czfvL3nNf74vQqb4YSz/LZgXS8kfA/QbZ2jQSwDvCt
fgY6qF8HwDQzzDWyMnNbt3ebxlZI+C9nat841lu2N0FyukueBEQuyEkQn87HX2AVR/vZvrbYIVCK
rlPDvfz7u/NcUzNJzXzexWb5Iql7v3wq2isT+dI3pvbDlNDMoTNc28MVATZJra6Xbp+WjgkYoK+/
dmnObbe70pmLH/VdU2tbOAj3JlWLRu5mKGF+pH9Ym/mEIgjFhXLuXGGLRmbr2+MWbaVTPP0p6kyu
hKOXmPa7rfLniBoLopYBlS3q+38dUTUVifgAVGQLIdtF4fSfFVLXbmKXmkGGuCSPRYPdbtWMotVT
PkQqTNR9u5d27W6588m7awfNatv92Zt3zfw8GN7NDwWFPSRZPl4RRYAM/5gxOvh4Bq6Osn+2QLCY
qzgub2sbDVCenTDpdMRIwq+amNh5KXjj4L81DRaV+jHwnz5u8NJ8xGfurwZXUz5UukbX+6l2Fx/U
NDTcYTi2imB31rX7//p2/rNvy33MMNCnUSCyOqbbwCQ0l3JoiVv4n15GUWC2jT8Ve8C3z9ekMpc+
FdE0RKELPec3JXhBJBaKdpe5lSW/BrD67Dit9x+P3bponB6BYDV5ayzFLtwcf7vqlJGW4m/y8yKH
q+cXlIc6tXlO8Wz8+ezYGncdNoxjvC2Btl45oH/frn5tfjWgfgMyNe7oYxARodCl2n+ylFDeR60/
//FxV680tTb3hMCHCncxyoJIiLHRfemnTFHZ/a9aWddlpEaI+ElADS1Id4nwYCkHS3n8uAmJD/Pb
nvTLsBnLv79bxXWAC000iZOLyeUENy4X0DaZJSxm8JbpndZqVuiMxfSHUAF+LtVpOsIn1krbnBBV
hpmi/5A1rfSszgptuTfjr8IQWYdEAWXodFY/7NtA4u4pCakjVoPiWanZbgys4XaKDN6hyrv6QDVn
eJ6B4tt5bgyvKVzlO60oUIVWDUipfBA2JJQKp0d28TmIqmH6A+heUSok1gJBUp2uNwWiJ2W9vHdz
rkbxXQWk2bfbwpBdynZUsrdh8KPhMbLP0rk6m5NcPcpJ2+4wNLROhtBPbtgnw8YicX/q4lT9moix
FtlWA+KD/Hy4CRgCGaSd339K86q0hWmcN5hudMgESe2L9tRJ0vek0rtd1Q+zY021clvmk3TsxNSC
RatHwPkrkp0JETyXnz56QoSLYKzXxrGjXJwUNj52BxUnnUMM1/+UiwExIjnVbA1y/YOGvUTn1G1R
QaFPsug8kUggW5JSZ4Db68kPtNxNh8G6qWuLgEouY4clTaZjVnnozBJA2ZoUw4M5iA2M4A6mAHZw
24Af4cRl4e8rgEoLX7d3/BmysZ7K9UFFnrwbM0PYN8i8vMiv4Y60GIe1SI8Ax1ja0RxxlqVyJzC/
C7IGhhb7GIowpewQdIrucI8ouDT30mujiPF5SZy+jvhynWdjHDc6dnjPs5FJg1OwhNHuAXF+EHoh
ehorQ/qCb0Lqih0e1MIYRrZaNAi20roTXRwOh3MWGK1nUqH4iBVI9FVIi3KnjzDGw7o0N9FsCc5g
DMTsMaGwo74Vn/G7rl2dCQnve45z7CmzongzlCrAxnNwIhwb4nQybGzO2tamRLx/w9iIEnsLQN4W
Qwpid0MZOn11qKfOTorO/KJALLeIj1eBmyJYdOtaKLazQuwqaCxx30tqcptlZfWijeZo+2UdnSoV
PHkZte1NJ0ppbYetlP0QSjF+wco8gLY8NO0xToUSopsQVI4uIDUUBb214cLOcNTT7JSmRuFomOnB
JB3lL0ojlmfdJ/IJlch4xP0R3lLmp7tanEhgTKGAsVxRbsZ6Jt1kZCHBmkJAyDXP6uuMW6hnGjm3
SR/nPbkyMOEbx+xMBYSEDaVSIrqqCZZj0ANIOC0bgnB1Ex7jLGpJqGhJvMG1aRpurLGuuT0HiXQT
6FR2YrMxN2EHq7kKzvh9yN8aki5fRImkkNDr8yYa58HLZtWsbUWp+oOfa/E2w6VyH83lfOTzQA2s
Jz8iSVqEzNVQ7A+xJBsPoWTMZ13IopfGaIs7SxSau6IJyidlVtKvAOp4kJqVJtrkNYFxTyNrTiHi
iAVMr7kKVFh3wpfpYOZh+wjTQN2kTTpDhRZlU4FanVoewLvgrVX75OhXufIjwkIIUrSiGaWdKX7t
jr2h8iqcJfER/F+0k0v1WcHcklg2VPQ6LBXPT4rhSRFHtbVzdSYbrfgK+UixLYFGJnHvSNBFvTQL
m+1YDrM3C4PwFey7UdmmpaNyw2TK0UOz+jppUf2FZAUJN8ozSPIHThrrqltMLRTgppWPUYbbix0P
hsBJrD3Cw4eo7kuZbaVK9YioVd0WbLVOBw/bDcVxuJv1OjxZQtW4cujnDkkE5QD3vH2IRQL+aR7D
oPfl8KRVhUmY20y3jRDH2w5ssMNUzAlil4ltTKVyUHwDfeeoCIfZb9KIXSvVuEzV5iHH1sSd82za
YS+i3NRWlDJDCs1lXTZbPSb1S+DY3OplhytmEaAmzMyZLHngb+ZUMAsyu6XshpEwbWZZMAnNRsW5
4+m/EyprtFWZ5EpuyoIb4ru1n2Vf22iCNW2HsiULq8TVTvLl1OVZqeywEMWZt5mCDXYjGtc7Yry6
Fsa3FUx6dxRHzLGFSCqfEb8UJyFTmnPkF9Kd0mfNTgoH/zVn33QSnWk59yWc8DKqd5gcDA9tbYy7
XrHSnemP5m7Mi/Fgdf50l6f1tC0z4MJ1qo4O/mjBLqmN6twKuXXTjGFyR4GmcGLm4B8yKuEZny/h
drRSQihj2YJwr1JMTvrmaVBH69AKUz3ZQWWUDrZB9XdQ8dNtLdTJpxmZ2NcWsSgmnUmu3wotx1o1
pFgpcWG5q/2quFNGWX2ohM7wCr2uvL6q+099GqnPRtn23+M6mx91eZq2fdiEWz/2cZZKxNcWG0Wq
lwPoZ1w1sJqppqbfjtR1fsFgTN8liR7vfRB2Z3lU1U+UT9VOLoO7x2In1HejJlAOQwTnYFEg4Jjk
aVxLx8Kzr8h9YLxZO1qGs86kTmNolzNetJVl+Cdc3oZbNWsCyc5DLXbrvh1vsNnIXrmMlhu83Oet
XIJgDQi1e/kAPz/pcZgbhrkj48nvFHAiPwboRjx0f7lnplJZsY0a5JDkNOebyHj/UEAgypteEcUn
Y8iDbS4XFBSMfqp9xZVrAfHrTfoVymdJykfSmsqRYnl+rWuuPyruXiK+5lL90PTBfBtJmDfJqtKS
JcQbj9Hri09lzqPeAZkOox3fSwwv/QgjAni2nxSp674IlZi5poiDGSWJsXZPSXm9T63BYjla2a0a
j9U3ocss2YF9aAV2PAWTgY0g5PPa51yombcnU0KgtRDkbYyO1S+dXIP7Vkcls5s5pdByKLk8lIR3
jzU2Uz/KBgsRGaQLDjnQerWkJW0VcnKqsdQfYzXIHnikS5tgiv3bWDErb/kEKAIs8WiFue9STTTs
8nQM3UmS/WdhLv2Xbg76YyXp1qbPG/9QhwWFnJ2e7tNQwIOHo9/rgqrY591idJ1p0W5MxfzA1VPZ
txl9CgJtsezpALVjUUF59VjfJ/MM2UlsWIFG0nauUWftsZ775iibVYmZqaR8twSR/TiJIIUZ8XGI
FJJSwdjMBxnflWNb59VjYZntjaaH+aatpOqYDDlSZvJxEQf5pHDp0wffqZLJf5PEEtCbMYboXIMM
718ba26pdOfEHI8Rlm8OdaTRM/VUXWvr+Jid4i6sHkD4x/dho8VfIqb6NlMM4QVvleAG/5DkMbYG
7mSadVNZjvRJo4JIJHZURVu/0qeDahai3Q8ppYC52BPaw4jcFgotZSMxDGLhVdw8jGWafLbmqcps
Vst8DnuZyRDEjXn2i1Db4e9EjWneT2cxhvsfYMBA6KjWhifcutrU9puxfWutqtk3KS9Q0vZc7fyx
+iPzKcIuJLM5SnnR3MTJXLDhVlbvANtcJIZ112S2lonxp2Qs2rdADYpkI0Zlm9hiYpYNTPisfi6M
tsLzMLeanORwoyJKD2sFJK6MCkJQEpwkMiGHrgOm96YOrPA2Bt7/PWq0wofNRLq5NlvlFg1/Qjre
4mmChcY3I2sU3ZPk2nod6kmCzirL4yZLmvZrKSj9tsJn7tuoGdbXVhviewwlUcQX+SjsDH2eX7vE
qtwwj6sXrv/iN3+w1NmBQi/iTtjGu9GoxoM85g1Qr2QC7gAYo+gV7RCHBmmzOVJ29WjINoaFpWuM
cm1To5NRpDXHu0lJfgwBF9cgsEwqcGTlRcBLwY37cdj2kjZujZCjshLwXBsK6jWGolWP2DhQgWW1
/aPOs4aHT52frVJhsEqdsDkoWGce6+TUCkl2kw/icDQnKXxucdwAzE8ZDz+vvMfFhwO39EVsqaPU
k8SEZEmZs6QTLhtjY3WellTEqbH09FSgMHfxOAT7sKGIlUwslQw432AnRPlfrwgj+9ho7UNkd1th
NrmqS2P+KIZ9vscxOMZSKNPdIOT/zX1WUalVwkap6LmO6ZmHb+b8ZsZj+TDp3ehptVgerd5KPUOm
uADLaW6NmCQ/lIY5nuO4YqZTI4HCexTdaa4MXHgKCcyL2uDNYVjNa2XmJntqmH4hm8xuqcvhc9PF
4QsPkWwjp9nA40GRf4xTP1HCoxjLCsURs1FbdSfWpL7xJxbOg5pZj82IJYeOde+uq8vISyaTePaQ
c82Mp2KPdXnsxVIQfleGJvUmBC0efR8CrJarqnV4mmmOxJwnNR0x2ykrjQ+hDAbADuHCua08mw+S
UHfHsskZ+CnNgxutasWHztdIevBU/RzGtMamKGGLp38FkqK7eLQpe2ywgaP2c3MvB6aArsSIvCqU
5Jtc0PvSaUYDvGSaE/YN8E7yWkkPGgdVlvzYTqX+JuJtt6UQpTvFLWbmAkHjz4k/B4ehq+v7QVSH
7x0GjYMjt032pRO74jYDdPtitH17i5efuMuU9P/YO5PluLFsy/7LmyMNfVNWVQM03pF09qSkCUyi
JPR9j6+vBUamBQl60S30pi9zkmkR0nUAtzn3nH3WtkSsv5Xhug8G4TkQ0SPzSRV5U7+q2dShju4V
JBE/uCj2LupKqXWpbGVH00/E53AuTHWD7TPZkDZW5auhk8xveah3rhhb80aw5vC5beZ85xvE7y6r
rvFqDKZmW9cSsFuzIRXHGQdbD1+ENnGEMc7ucJMWXGkgcWU3+GDeCFoOFseU8KSfApz/8mbeF8wd
ovIS1xG9iGpnFlN8BgXLPI4UNC7n0E/vsbXAsy0r4uApTwplm2pytqllAvuR6r9bTTNhnkio7nTY
wXsSuNpbfE7mS5Mg1O3HZLrOjX7cxFUZ9I45D8m2JsH7YrKN7ougrTZxKeIQmlX+HgT4uPc7rNrt
IR6CazEQrV2fRdNvemuAqhMVEQSzZm8w4ADSkWAL41lhj5wN13jeIY7mksMNbfByccweUtIvW7/E
cNMJ57RMuU2Qf3MMWh3d2pqoPvgsX4clWG36Rpp/z2hULhbLe4ADikXBsRDk29Lyu9++rPm/6A6n
ajOJxFBjEgR3kjYEu6lKrF+BKZFEEKTA8sQxFO4r8KM74oWUa4tffK3DWb5MRp8bVkFeAJ927UFq
e0JxbbLu9aayvvoAOu+lqAzdLMOu0EbxpNwiJBTdXgwUiv8S08iWsU1yMk2FNF8Fs7wV+wnWHyIp
5RBoQfutCQrMM1A081aBDRRGXhyrfAzuwjLEbjtAYUTUpQ6/1TLEqAUrGW2j95HwU500yTMtXDOx
KqmD0ol8nN4p6bbGVauJ886iLIoBai1/0dvKwl0nzq99Lj0btTPLy7SPVEw0xSTb6R2JCl0IJezo
Jc2xwkipsEOU5otYydJdMqXCc1WkkcCNdBJvx74aYHWTHrWbRJ422PUK+wkWvqNicL7vFC24TXBM
uUn9LLnCHki4qaV83CQ0j9zGWRU+cZHtuJL3Eg6N3NXzbtbxeezMF/Td0pELV8Td3O/pPFOjm6oa
UBNZouLlgU9aS5Hb/oestOZDFrfhLZWr8tZC7HWZlqP5JPRB+TL2nZo7Qh+nT6k5aLu4aQkIYC0i
ouyExEsV3v+SVwkuSbXFVw0sPrfmpEILlpu/9FLvvxecQI9RVnU/CrUVX7DmDS97q1c3mFxhUiNJ
o9dQc/jWW0WzBcCceuUUl/sUpvSx5FzwsLoe99JczDes3PHIpCZA9a3pohpGxMXkrTXbrIVuci0/
kXd902SJW1eZuh/iHDNcUR3VbUml+aBLQe8lSdQdsfCKUDWjH+SOpmV4L4aEbpNkHMyswlPZiEeu
XRyHdiTwuW0yD+OPWMnnm44d+WuhlTz8NEu70Te1W6s3B9fvIs2dVZJyihhOTjPV6kOqm/PBkvv0
GIRZdpfIubLtQF899gNGtnYT+O2Wxkv5u9HN2lfLDIavauv7WyX1VVvqYmubBgrO3eE4Na5eNOQQ
Oz250bqZZS3U433OgfhFpsncqfVW2FbgHvZzhcnbTHPswYgy+cGqTGUPVX+4AwusfcniwnC0sQl2
oyiMlzXyhT2IUoQMuoLQx5z9+QJXTJ/LkCD9Zt8LtxL2gJdTbOKMlJTtJhUwkC0YeCeUSvgU4d18
MAvJurEGObxpKh0vHV0cH6dcTff6MCZ7oPi5XZcjObFQZBX7QpK7MsLQPZxZ/YgPUPKTVErOJo7Y
Uc6r1puGpLwhubt4B0tVdEXat/xuVX3qzmPW3aLEq19qaUJN2svVtkYvuJnRBuIokpvZVpYa+bvI
ZnoIoiHb9u1EX6lZmRaAIx386aRHm0TK2AUVAwUHG7CnlRlRStUXlyZtO7dtFwQ36NmaW7y0cI4N
Z3BafVna7TxwCegsfy+KbfpUyRJKzRnrLZyslI1iDepjoZv9SzMo002GtPG+BDa/oWSTPenGFF6R
WYq2KCkTTx1bbOrAYfyQtPnSn+PUnvqyusIh0D90cRzdBz5RGJ55OOUGnIdHJSAtOwVcRhvic1fu
JuV6LDVceNU0PBBiWWyTkXboBDXfci8iCBfr+WoiQXkdZkLixlUiet1cm7toJFsfGGJ4JYbFwL/n
S9Dj8KA7VmObb+e5oltdiimeh+2oOrhxKcj1ld68iBBWbpowteyEu5ZbCVaz16RQcHH1EnZRyXYW
K31w4ADEC7sLwh02coJrJUSKEUa+WyudfhdiKNqqKSQPkaz9zgdNsWV17AjYB+JdK5i3sxwLV6HZ
qlcaImqqBoR8e7LUlY2IuLyThXF0gkwi31xngzvhLeGQwc32Ri+Wt30dl5dWExvbmJjHlgdZsEOf
HHw/KSLlgx6v7iRTL9uh4H+pYeNmCusCQa/q4qobOMxYtCCRUWLtnv+KqzC46wW9/kqTdODR8qA6
kaa1XlkXxib3jYZ74fBTHopkRzIccMtcW0cJLc12zIThEIlRfzEzj7d0jtdcywody16c70YdoXgQ
KFx6RjGubQx66AFQZx/dLT49myjEc65LtOEGqy/NS7nXupUxtE4kk1qv03ogKyIXl2EmBe6YInGF
Uts6vuq3N6BdLNscCT2Soe6cIlKimw6t/a7EL/cCYWFzFZbyvKfrJjkjXloUFu/K1ZgEoDVBnEWb
5FKBfV8aKlEoxmZBgdes78T0ptd/FIrFJfBn+w9pdAYys7cjrYvz9B3hrU0dhgnws8i/juKXc3Wu
zx9FWilmSswtLSM2GEDot3N4VJMvUDPd3PgxkmzxM4BD8b0Gq1ow+vuh3P3J8Jam6K+0ARR3qzfZ
ZtiGyUHlaqJ6VUz+lcgRQaa06ip7nifbqNJj5KNrD6adyBFVNmeKox8KwAvkQIOX8qr2w8bq/Q+g
0ubXuMKVriYhNA3k4Sc9Ymeq9SemiwKtcKkDK7Co1koh2hmaLmzG0m0jrbPjyvwuS/4mH4td1hdf
2rrIzxRITz0UxGX4gggURSbo+4eiURwT8lIq3ELGy04Y0p1Sj7f//NOB+kebCFiOfo811FYcC+yE
COTcwRFhUyx2U9lWg6ageNOuOjNRPhSW+UyySqF+YdvgcLP6TCWNZo0WjoWrJJfFcJsqh1m7+fyB
PmgqliH4y5HcGLqMYu79S8O0Ey9YnN3dWf9ZxoPNlhjkB06ZjSnS+NWl28/Hk09MC7ogJXCWyxuk
F/P9gEUwU/0r08LtX4LvyssIXjnyfFyZEDyocHgRCHvzBen46+Bm9uj58fxj4jb38rPlFmeWwRrh
smw0737MMqXeVLt9LWz7oefH1G7xtIhj/O1wKPflhqjhOtyQxrMjqgXHBSaU3poX5xEdJyatRk5C
XOxQaEJfz6c5qWIR37nCpZnkAQXPlzA6p3U6MYt4zEXBzrMatKG/f8g8C8uAunHu5hi9x/1RS+6D
6Rwb5tRzvB1kNVXbmWYSwmbKzcgCWlPEJ/OcAu7EVOWmwUvSkBurOG68f46gjfWkHXyCTG3+KRX0
Jvjl5Pim8azBmqJlQ35pa/HMLnZqUJa5wYayyMXWVJhhCBqzU5ghQ9UoToQqAoep9GIYxl9B0V1E
kky3hXzmpF1r51/nJY0AOOUYgEtBNL1/VCHFOxgP30Vc2goooK2NtNNv9GuwVpekRUQ32wSbc130
Z0ddL81ZwKu1ZdSlI7ylCom6UDsunnZEL7tmX12fx2m9nuWrqMJgf2Pr4UkNIK3vH7Ura6lLp6hy
00vKrE5y0PfKNtzV500bTkxR5j/6Udo5ED2Jy870ZrErbSZMMy0orwLK4Tg8hvQj+PeY2TrZJrv2
nXMvdDnGPzwa13awEppkwUJ7PyAgo0QPl0db4HULAW3YLAS0c8K7E+sbuvrimcC8MXi498NMCY25
ktDQE1v2OBcXMaWSAaPluD5nEXRiMRiSSd/AEgFiw7t6g5UhiJFKptYtRGsvh8pjlA5HQtwHTZOJ
Xme0t239D/Emy1pAvCgrqI4hg6CNe/94sZjNopLyFiNpevKV7Ckeld3nh9KpmUEpEPgILSscTatw
MNaaJDWhOLtCSQVXl60nKvlnxjj1ld6OsVrSvR4WUhTllSvLyGCi4hDWl6Q1P3+Q1y+wnnIyc01m
i1TgRa9GEXCELbUurVyl6sSbejbSb2qVl9/jPkB+lWEq0HXj4FQjGVpcByKPDOToNsVcOiV6q4MZ
DhRiGwRG5PvHjdSaBnCAIMdAOY0NvKyxOtM8f5iWRq4+vPQrjRbkdOweBLTyuJBEtfgjG3LtyObW
3+V1abrtXPfePI7yVdLmcuZMUi1swg4/EQxsGwfTYY7XIEEXL+m+1/iavmn1JvhtpmJ1qcAp+IVt
sbgLLM3/1rdheNOSGPA63+9sTNF9ezGnvgpCq/Dadsp3quTHR6EuMfUAmiTeS/lAy2DjU/oXdGzE
o6DmdiSpFzIEAtcy1ex+lgcFd6jedKa60n5I8VQ+SpNKiSsoyvBaSQd9Z4xRf6fVuvSd/G38EA5k
O+bJtA56FAOgmgJU/hKlFHaD/ouOCsD7/NOenKNkkfhpMCQ+CESxlM91K+fLylQX8Vynk/yM+vqj
tp+VxjrTABjQ8Uv7zfuVhtlyGul5WLn9JjkuWK1hG7v614SGrd6zfgeOvotcy53OhISnnsxUuJCI
hIQEQ6vV5wuyIJWCVtLoKHxr0uYwFOPPz1/eqcX3dojVsii1oVbUliEE5ckcC0R8L7P05Q/GYFPE
YAHmNIjz92+PfNPYNwntuz7NwXr2Uie6bdTn4qyTT4ItCbsVcC5LXV1yUtAROLXNNAlTVWwbO5Su
g/jMJefkGIaMVRT+O8vh9f5JaADuAYANpSsjbZvUQ0h3eqA/fv66Th2OtJrJeONonPzKapAyDgny
lKl8PRyl3XI4hrvy7OH4unevd8S346wC06QshUGteGHo7NL9DB28uJr36Ua+ybboAhzjgBhZ3GCd
tBmeETy4nz/mqXe5gPe464hL58xq5lHjk9OE5BWq3cu+va1RkIAJ+HyM1xN+/YyWxPFFdwz/XfMu
k6DL4tjKcsLF4G6kj6G4zd3YNZ4xodsCcBjcmhVMmOOK7kKUFfbpVb0J3OLcDrK8zM9+yGopC77a
SbHJD1Gus6fejXbAZb8Z3nhYTKCnDTpIfMbOIbxOxa2L3fbixA14EMOl9/NVsAYpERX2Lc3u3eFJ
Qmve7/BTwZ9V2Cpe6kWb4vnzV74s5g8P+mbIZU97E0tS5fD1REWuH6SBLVg/DPExN0HmWNvJP/dS
T0whrE11izs6YR5Q7PdjdUKYMoHrv1aKP+6DQ7vzNz2MVmSYGMY5pkTFxfl3L+3L+L+CX8XNXw/z
tpNveYTVI/I2Wf2kUlim634fefBbVa0YNkc0E2uHfsqcz1/iqeu3yeVWZT9j7/+QUZyG0WxQ7LDR
bMOHZd6m7rgr990x8sw9XrFXizjTxsBw212XTrotdue6BE7sQgyrkc7k+q3ARXn/bvPSn8VCzEt0
Z6EDatrJdeqnTe9kgA+L8HsHfkHW883nD37yi1pADzkpADuujwpVJ97wg4z0W5Vbdm3W29lg9si1
cOYieeobktlBxa6g85KM1WmRDOhsxzlcenLqLRLdy7EM9p8/yxpovcTnJmQrReEIB7OzZmpFbSFH
xszq879JhR3tVAeBnXgIH9p9gzkd3DDXk68zNqL97MU2VM7+SFLH+/xnfHylTCEuCNToCV9Ibr7/
kOaCJa8DgcZaCDGxsDXVwcnnwx8MQrKejVyEOr5OBhiNTi27Jfknli+i2dtjj2Ag+GfAAd4nT/Jm
kOUS9mZrEUO9RWLMILF/hR2rXeBFpSWG/QePQv4Q/oyBmdqredebUYjDiTIVBF3AMS/zIHqYG+Gi
PJs++dgFtDwNN1M8LmWVe/fqRKilFs3NkpRt3fgBb4wRJJNrPSeHAndyaG/f0aFjQDa0Xu20j+fY
XydC2vfDr47fLszMyegZXt0CIYh9bgwu0MUL3S0u07tqU+x7bFIL1vv1Ocz1x7OQMBpzWMJ1AjVD
Wz25nM34LRsAdrOSCl5dZC9SHABbqKjuqMOZHeXEYFh7WfQZEU0tiIf3k0abtXj2TaVyzeKJThm7
TR/qcPSmc5fxE2ct3bdvBlrNTrVNNFmtOPjGjfVClQxeYH9R75pNhqlTbVPnf7R+fj5VT31E4ifs
IEgEULMQl4d/M1czoS/TFj0JDbitbPekafEOark0qq7/sz/0ng4hn4u7qW5B2QDt+nz8EyEkYA6i
bQmGJLWMdTZOEVu/MM2odv0rzN7t4Dh40YW00ZfENQeW5bTe4oZpXic3DU6O5+Kbj7EG/uIKGiKK
NcAX1nUNXwqlQgOk4YrFi7LYJiPUsEr4VP2Ra+eZM/lEPo7RlpVKpMG5vC7bVMowciaPqZvuR1d1
pJ26b3nBQJC2n7/WNRN12eiMvz6qAan9Qz4OtWitBpTbiVphSsoemhxP2o5OSUJOJ9V+roH57ICr
uVvVc6lUCQP2QuvNFi0USrlBmeE2061h0elTYNyT+nYy9FsDup3aaFupQ/v/+YOfWKvvnnsVcwR+
J/toblI3n7lM06uQdoE3JBrQnPTMUB+bxpd3vJyH7MBs9usUZBir3ShFdfoaGs9ug6ecuY/vDcBT
W/W+9xRHtMUfkmBX3rnu5rNjr2Jkcc6QCQSMnV8SeNBQaAPG8opt6SmHFFfe8Pgft9xzoevJN/zm
qVfBQJSYWl+NjBxrL/0s262KLCH53llfP/+SJ4KOd293tTFViTEIqso4E+GVQcq6FFzzrMn4x3mr
k5RUqHqATgKEba1eJJJwJcmVJPt3zTF0qi3aVbe1rW2/xdPqzIXj43WS8SAxa+S+FKLjdVCc6FUU
iybAgwGrNl3wmt/dwdyq34eKiicutrvuyv9qOdHeOIzbDBNp/ICTfQ27U3DPeUp+2PyW34JEWiU6
J1xeY02Tsh9yCI6ZGxmYlFihO8NKrsFU5uFOoFfxH37Q1WiriTONFjDAmSxpI3JzrP1bQFd3Udvc
//eGWc8b+qXCWm5pyOrj/YCyDbk8JNQ4j379yUBAhMkJGAR6q60mTIZxrCtcTSscxfOnVt6X4cvn
Q3yMCJZ3BjGI3KRMVW4dFPcSDcNQSzOyhjIFHOMaQSoe0ZRWdsJteRcvdpze52N+uNashlxt5AnG
xhKkOHq7jfbJmCZyw+euaB+2kNUQqzcHjRy63RRlrl/RK9rqfJxfMlqnNjyX0Tszkr66o5UUdKxe
4/11+a+cWeCbT3FNKyr8ys/f2uu6fXejf/9M61h8MOYpMEteW+Mt36jT7aC2x03zfd5HXujKN8o2
ucm9pchNu+b1SJ0x2bDCb3pvcrFT2BgPn/+i5SV+9oNW0TmrTUf1wKOr23q5LMKaFrZ/QKZYPbfy
Pn4EkjhWWca3jFs8CKfA7etp8/mTfDgJGILyJQBmknAYda42jtz0y9hCd+Iq5rw15MqVmvF31tMe
8/k4y8xev7ElaiLdRUSorylVcVyYUwMC082t1K7SvVriz6A9K/5z2PwOtDNeLCeeihsFCQpa9tGH
rA+CgP7yIJDizC3Lh1nDsiS8S43nz5/o1P7BIKRfQEQASlhfXQAlVElOEcil7W4ubIW4unFeuVhO
AS6VyyFT7/pciCCd2EMIpi0ShyQvRFIY7ydFWHOp4DafMvf6S1W3003h0AOwU92WqAgxHorCM1qb
Eyv93ZCr6R7S9TMTWtdUi45omO25Hl0NRLCl/EMbUDjNiw/u3w+3mvFRIwvVaIChSHw0ltoRTym7
a+//5Mu9GWUVl7RmKVUIbDPXgNTDXQGGAYh4DH4NTG3G7/5F7QRueCal9fE2tnq21VJr1QncK6RW
t5ucYgdF0s0IKnNa5A7FMfMy4ssFFNc6MW62boQFWH1msZ8KyN693uVDv7mQ0rqMTBIc6PLg86bd
JweqnPb0hXLlMlnPW6kvM2O17Ln28h8T2QsiiSVKejMg3ic1ulfWiHwr1nZxrDfyQdmoXrmna8mW
nuudcAXAfbpc4EWS5/8IvXML5sRe/e4nrM5cTAha6vv8hHS/iBnaHXcj77yY4eQaefOkq3NXlDu6
ieYqd9XiRaONpuZapoOvL84Flif3tr8HWuOKMrTEI3p0DN/Fo9x/nYUbyarP7NYnx0DsBjILEB05
5vefLZ5ldRIbxliKaWn6Nc4aOwnP5SdO76BvhllNx0AfFW1IGaZ1B89MkK+xjT2kNqww0O6jh5Eb
rxPOzpnHO70O3gy8mpbBqAE/obbqGvfRUdtUW99V7fGgHBb3peDsBf7k3Hgz3GoKDiY9ZzUmZG47
xle+dF11oVvFBDLdGbuW5Xd/WG5vBlpNwtwcZ1gEbGxdeczrBPeNYiOYN1lVO36onXmLJw8iA86C
KFIMgTX1fpLooZ6iZy3Ac9Ui7Rt0PEvn3HVOz0PqDNRaVZmU7/shRJNWd0Wtc7dK0qvJ1x7Hxtzo
zeh+fiCcepIFMobaB4U729RqmAKXunRJbNC84FRwzyuckD8f4tSX4SqDlferFGKtQNLbHB8sWhDc
PKMonTTmtZi0wN7N0AXPv29yaf/5gB+zGBw3b0dcTTqoBkolzMQhy+JazrhyL11iTXTd70KTCpyC
KiL0hJ/Czbkd99RXezvyahbGAN2rqcZbWyI86caHxviRBGcivFcJ8XqqvxlknVyMJ2nQO5Ubb/5F
PqgOpeNfanYncq5huJR72X2wmemZ952gPfMpT80WtCyoHGVSq1RT3s+WPBjpvm65BKd0eu+HSs2O
Yu6P5/bgk7vj23FWu+PgWxLNFTnjXHaHtLdnIpVm21zpN1QYJye5mfbhwTyzg5x+OJVsLVg/Qujl
n785sMNcT6cux6SBvsJDkM37sdJ3n8/Mk0uBgvB/hli9Pws/gKnXyIwYk/y9NYedEggjJifKdeTn
e11tzqmlT87HNwOuX+QUjkKQDbzIAHLDkB9ixdpHvnUmSv6YgV5WHBMCbpwM5G8dmaMUM/TRegXH
6Qdtt5TyZ6dDn3GuQnP6I/090GpbBIkAmMhkoAaDlMC/ltIzj3L6jf09wGpr1yZlQvrBMYxfIPYH
klu3P0y/PTMRzo2ymmuNoGZaoBfZgie6o/F0WjAHuwUu/ycrFsA6siCVg2odzki0XBfGQvSr8wej
hFCVqu7nc/rkoywAdFSmnFNr2LrS0bLehazVGZ5a2g5OI1zPyvAnz/FmlNVELscRzE/Dli6E2c7Q
qi+jdk5wdipUUd4MsYqMhqb3G8Vnc8MK4JA3iaMU1QFLClcpO+/zd3ZyFr8ZanVA6RMyyTFlB1ej
q6TPHEw/z3yVkzuNjkqLkg2IkrVUC+VGkNUD74vJ5YnSLqCeKQlQjsbvE/zmP3mcvwdbfRwtiVK1
7hhMs65KVMxQOz4f4PSnoTqwSA4JulZRipZZ2N1JHKs0ftgEFCxObqsxMpq+P/PiPmojlq3Mog1K
01UwkOtwRbaKibwKK6bfkNeAGBRvisfk21/OhqqdXRmOiCpK/lIj40nHh/5xyXaE3/6tjvgfLv5/
IVdd5uP/n4v/ULxAxo/y5i0S/99/6j9IfO1fugWGl4qHDiZXXQrM/4Hii/8yFt4x6hkMntHWsfry
om7D//NfgvYvMmOQqE1iGGS5dBb8DcWXlH9R3MdgThRpq7KWppv/+7/fSa+a1f9/K8UiXljNWn4T
Ug2NoBdxN3UgfbXKA4BNRloG0FO1KT8Uihlyx5pw5rFHdQY/k/VmIsA2EoJHdO7atdw10g0/XtkY
2Cdta1gmSw+/uc2tqHpUh246ZkYLJ0gXKv1CLDWMyWYNkohkzckuFobsufRH5QmmkwGAcNZ/T72q
06GUKzemrhYXVSBZj7Ia9RvD8odLqM0FZh6q3nulrylPaiB3X6vOz+95r+ozu2x/28ahufHrMfjq
Q3MEQGXN/WJPpx7Dbqp+JJrp2zRN9jZbQOxgJlQtHH6QMnEWuGJW05ECb/YYjlq4b/gmd5Tl28bB
3E3aVCq2u3UyZ5eYwZsJ7d/wAvJCKW1r8s1NNwTBrVwUhksHsrZJh8zfwqtoHZoJ683cDdUmjOSF
BtKPF0Y1Kd/EXpXu4rqsvKzpp+04LlBN34+/Zv3kT3t8fdCjQUF0hCoAH6GAG4n9rvDSsccXra8H
blhlA8khR0YHTyUBGEUgLWLtArmkpn8iVvwLjGRe5k6wLc1wFAGDLXLG5XNX+OVFEybZdQ8Q26b2
Z+0CKRLcjA6yELSVmm4hWJdbTQgNV5SS0tgWsAiUzaBi9rPYDd4JXRGDoLAa5SboR+mYSrOmY+VV
1c+Q4YQQ7zb0lLRqjeUviFL9Vhqy/gL0UOW1s5bfFFo0oXVoKnU7YVz1qzHxwQmSGmhP1KR3KsjG
Bj53p052WPvqbtTa7gGCTrcBARgg9ReTm6qwVMFOAYYdZLlKd6qeTE9dKs9QFCsJaDN+ePmFKJU4
Gnd0D/S0jEf7dI7lcTurcr6N/E668luzuVKBWMv2gPqzt41xGLyyi8rHJg0RvcZjeBvMSvjMhMIe
Swy16l4MZPXx9W0XkiJc0CNjbkWrKz0T+69bMROty2Fo84MIjwFsjTWP9lQppecLRXRRdIriNnqD
PZ0ewA1rq4RWAGMmn8Lcf0wGv3SKkl7QjZ8o8uRFlloiMJ7qmEQo3ncgbuJm17UKPQghRn1XpaQk
zA+zjxYnPliI9iDH8PfkHm+hQFAfY6Bzl3ot1dumyQHjAAbcFgrAQAkS0HXc69W+S6Z8j7Z8ujan
ofNUjq/AKWY1AsEEAO9Ho4/VvSlWpCOtSgDW2kpS54lyII52p4Im2oxxkWCxFFh7symKxjUsfDTC
TkouCLhb7g+amHOBaIRsm6QFUhpYQxFEtEl9lMQB0fCsaRPEUJWO+SEcYKE1yfykCA3fpCvG7Llp
8R9Ixo6XOUAXfVbbWoKKxtO7hWUBGQmGRNypLWsgmQDWHNUimzNP7aoe+plSgd7IyXI+AkPStK+J
MkJEzajkQyDuxua5F2X/az3q8je0t9X3xm8pu/uCkX0pzNr4pVBLgr/IuY+LG+ZgD00Tic85RuGV
V/CE1K1jOR4uQ8XXArsVJ8u3kcKUz5oeD/sGwI7mmZXaWoe6iLrKiXUx3YlNV0qg8pLwFjhYcNOX
seHh9uVfh6M5m5upmcxyU+Vz8mvKo1F2DIHaOUCoeYAxjM4zctPWlC4DyDvbirrvVZHUKtASrX9M
1aH0Ei3UQKmRr8/trhatB6YzVuZKnKiOamTGNxg9SWWrgjI8xCluF54pzmSLaP/XQCEZwIpNlga0
lFFn8mvyGFW2QZfAbSM0i3NVIKKMKqbwtogtPlRTMEMwSzKPicHUTxrfPAaTviAIAVRe0Z5rXkmq
IF2HZafviljmsyWJ9TOhexQxYtQPvwZdsChZBy39bIEwPDRiHn8fZiiwQBmXDz6LtEAEUSCFdtPo
/LO6EndFM0etl4hZqOCxQuOr3ZQsyqGHU0ejeroVxYbv/boqBwoz26DAD89ERXLNkmi+JUYU3i7g
YmaYQhU2QVP0OCSKf13I4pR5LEqf3HjJXzeYg3/Nr+C3NEYV3qq+MfxCAxldDLCkr5quC36a+jJa
ABx8N4Qdf2aMmJWCAumjWjY5k5k6GH1+UKPRv06q0twWejMrNl/dPJplzqdr69IDTGNu4fOyGEW4
Q7CNUKUZsO9M2fr5uuMEhZFuVfD4nlnr0YWZZhEOV3TYXcLNwNsmjvA0xOFqO2CVdhXIyfhQCPzb
SdaU4DgFxVGBzm1x9xYsTlgJc/sQiX1eiSyrif1eNEbrktXAj4n4C4d2zA8B2VKnyTp+NR1fPxKh
4LWrPSsxMZgApAmW2SMq9ReV8xE+5oDFqMlDBgV73+ufHnSFWQE8zboEggXNePnHiTWEt/UEZdSs
hmETMwEdVS3FnSHWw2bg7XtFwBQasroCVibyQ4MarpzRQOFSWx6GNWAhs4IuiX8FfimpFdFfpGnJ
UVTTds+JwCWj4Yc3esV23SbWcTmf7zFryw9/PbQ+LX+3ZCbNBsbzsg3mpW7YJvAN/oSm1l/EImxx
fAW7DQo2TCyKpCrbdSERZP8VQWWTwBHb8CmChMmH4aZwMcS46tmNYDG9AnmZ+WQb087NRQ1w8LTQ
sRJfULd6a7Z3OW5Kuxbr1ftx6IT7STO6gzEYLVZtk3RMsPR7CFpLvxWySrluENocMz/wd2kaQJYq
gQZD6zBppSzQ7lt0zF1w8W13XTIU+zYBT6tL4JySoayfcz1Mb30VlreqNVwPemzyIIOXOeVmv/9e
x8lTIJfWfvItelssqdvNEAW3LGVpZ/iD7EGRDhytzMdLZcyADFmiv++GWL+okXreNjNyVMyAot/w
WFU3q0XJyWk388xJY9qJpu8pcLeugJO0PwSyHQ6sWZB5MgBlHXDqZpJmE75TBgDfVKSFq9RqFBza
elO3TeJCbDAvO7AJG0A81WboAvmnPKa44Wih5SZCFxyibIg8jQd2xC4dnlIOvStY8dadwEHYeZkR
hBfYYo+/SiuSbE0IzEetmrPrRqzKH0tR9YsZCdUlYPEI7HomNhcptLudUSZmBm1SMm4LUZQXnHwu
3kphZIDsoxL9gKciitKa7eKnKU4mO1uT/Jb4+yVwhRyDEiSso6WOmML3YTxiPJPlNRTaqdJDijqG
tmwRgeKpWk0AEGgYxGaQn66x3sx+qEyspdXMCCnxin51lzZwh+2UA+IbVL6u32tTYHwvfA2SW07+
89HKpYASQ1H7T3patbUzddDi7GEc0GNivwodscX9lEYeKmSPQSQKpt1Jon/TFPg3aL6s42zdFFrh
atqI0+vQGRTVzVFVH8XWmpD8WVHSYcoryrMXzCN3iID+r8RpUSr8EsIqPrKPzdE2KTUl2AxaLgnH
1817AJpI8ru0CFHjTNJvsvn/cXdmSXIj23adikz/KEPfmEkyExB9RmRky2TyB5ZJsgBH54A7+tlo
DprBm5hW8NaVqu57uk/vV/VBKxqziUAA7n722WftVb9zomVJMiVYsEPWierJDG+b0lSJ0DmYqLkE
KzYFVO/RsnBZz0t4ASsYeTGgWIitsiTWtMxGs9rINAiYDGLUJNqEoldfYYYFDofekVcK7UgTG+81
/AIX/9dm7Rd3YKfN2mK7pEGpSZOTNQ6WkjhhTvhjlCZqkARojLMzICKJ9jJAE32AqlfCGXOC7Frq
oXwYsigAOqTXizWQ0bvNfadpgXrW0cX2RB7Glg+iJe7rripOM+v/Ibfqdae9bNkY62rIhIzNGctv
2BXsDDASh6QPZqqyaapDd9PVHp+4M5rGvd2sQXeqdOmOXMepq5MqdPS7qKz659C5a5+M6QrWSoU1
w50pJMS94Mj+Zi/M+26qwAQXNQahdXWlgTJPTOfP0XP6H9qX9rFy+8mHdmRn036Y2hIjtrLEse4t
l0atNaXHtmtB5Tng5C+LJZuvjs44MtjCVlsvGIMUoh1pzKoMKjP2C6Akl3ZqOrXtqDSJhE+rxdiw
HAzs69hPmBE2VZltNDDwaRtktvFpdSHefr+N1jTBzG2WSWOmJtT8Xqfrqc7mKD8wGDxl8KnW1Iyl
WegqqXzfzj5ZRNnvp9CslvsV7VG+h+BAq40f6kw/urKsCO4mLXW4SHYdY2t1S3nHSAqYr9yAP7Ol
JyS/R3Ky3ic3WC61Rs2KZwdgc6IKS+X7sJ/WZwpaPW4Fsb76WBiKN62WCjDfzNAaaadTkPmbJgOM
c3DqkiQ4bgFVHTspR6KzaxU128wGXXwwV5gsB9eDv7eb3ZQE38LkKJwUmRYD5VEVVEnbr5Aq5mjW
nMYyNYuk7zITpJOdg+kN24W1uxhgxndYAY/ooTxYRtoY+xz3db8pM9k19wRKjBBop3ARUMJz927s
Av8byc3+Zyj7ao3raK5+1kEuvlQUld9WhkapRWdvvKunwf0+RpGq4sEjfzsu2rVxNr1BgNfBF/U8
H8PK4NflpsDSWU/9z9rQA+FAbdXctax76SYcy+ZtnKtg41sYzzfcWeOZopbw1cZVxw5+Lzi+fjC3
7ZjKn9m8tv6GKZwMP35RV29ZXRBHzgmLo/BCEVds3HwA4epMfb+no9+/+8M63o+9Nxc7Uh4GMjDE
8qUQA+vfqkvwe77LBAwly5gnaWVWM+HPzTqdMxj+nFJ5dpJVUJQTDtBEBYl2S6HiqPCCqy0X+JC6
m+cHfy6MJ9cRxmfU2e2rqlKi90boro9KrdmjUZrTE9BB8ZMnwAe21EbMLOXVnAQqLJkiCu3ydTH9
8es0d8PPdeKIdSMJXGaCJwqQyxxGINXasMXTZQyuFK5RgOFyhAcEov+GCMnu8XLlb2FU17g14PzA
ratK/xth0tOzY3jmU7Do8F2DYz9kgUfgAVmhj/ChnWRtPGcDHC48FFPnvypvlCJunfnWJlbRdS5H
mOUl0sxVQRD/2rWuvYX174axZ8niW9ABiS+FuzwHwhDvqpjJBvCEd545zFxugHmQgwBQG7ItTl2k
TYbYccGDCmTNKSrgmlmmi5jDjEN6y/put9MQtwTNgiQXKj+ZguuUEiRyLtu63Pokf4yoAr08BHY4
3uW2nH+60l0fUwDfO5tPYkDT0ePON2GKr6VUOzd15oMCmvjkt20PP8ZTW61k9Fj1VfA+15l4s+oU
NEENptRLp/EatoJiyY/gD1YWUNZeTRceleLRDuYBEJpuktxfjGswW/WdFdXexhsIkKjMXn94xtAR
NT4Xx0aZLtUXBPsmL/NzU1l5Mhm92Nt2H3EUbKwTp3B9niMwUolqV0AHMvVPYgmLZzsXWDRnJQ69
gaIPBTWNo8AInky/Mp6nTK7PMmz9o1/zSGkLY2VlJXZqvxd915+lotaYEM/uCe6FJZlOwymlTbpL
3Q4YGGXvlT3Lf8hZ5b+Mt/KZXeN22OZ8bNY+rJvQWuu4NFEoXMLAn9pxdb86wdLvulz7G6N3LA47
WdQ+8jhGUJy5KwwjsPHSjNbGnsdiY2VFkSCD98cpb91t4UXrA6HIxENKq7yAT023RSeLEwke2SEL
hbymlgO1EiAVXEzLyYuXUKZr4meLRylnDlCR64kBpCbHSpdnIMonMA4MNQrnM/W8+liNFN8wMtc7
ozTcO0c09mUheeZgh7I+cLCydWyCyHiOGumWTEVEpEfs58mGfx6vQwldhF2n26XUqZ9NKeCRlnV5
hv/ZvTjENrPReuv0YumO4+yqVXoNDT/76raZsc3JSL+QjT7S2K4M7+I0BWRVteJYzgBkQthNX1hz
m03oQbjbmhNVjtmvBAF5NVpKartyiolMDatknhvv7Oaz+B4GIrpv5tsd1PmVA3xclaRwqIV+fVa5
/sZvRfAUwP7+4bJunfzUFheIXqFxhxB0K1iWxnobgJvHrioazoA3tp9viDunpXr7VS0Vqp/joFqK
j4bcnz1IYioaR02IXQ5qrmsbX9ZcoX+FJeV3EDlJAWP7TBEk7n6JA2zi82fIBufFpjG4r0pQEGvZ
8mNUoXllK5Eg0F5N5BqyvJ34l7xnlhR3Mr8JNVl5q6RuMlkzzxSb7DzHwavSp7DwsiePWuUMfNX/
5slGvNjIL99CbMbbbir1xtCu8aIdB5FYIbuiqxV72yP6pSqlGwft3AzxMnUAtuZGnTIzmC5tkEc7
xzAAg/htd6Yu1Dgfwn2fERtdO5M8Z1PrXpZqXj6Vy/Q1zrTsWzOMDh2jljVVlsa+bML1HuIIC60b
DhHw6ql/yVpv/e5PNOR1W+cUbOH8vcSaQL4SBaoTIeNqzNh9fKvdINw280vJQfu5zLkPOOggeqIb
Hqhm++NoM24aq9LWnLgLu3vWjFGfx3lBGDFCPkbTp/JVHZKDyyQFYMlBBgcoSGrYIFe66fuvnsZ/
qMFzbX82z736+bO/fLT/5fat31Fylcjy/r/99a/0Hv74yRvygv/yly29kn55HH6q5emnHiq+9W9t
i9tX/r/+43/6+eunvCztz//6nz9+1IIxQN0r8b3/SxOGeQTM7v/31s1/rz/af/kf/8a3/L1vE/0W
MhlvQZEADmS6t/GGv/dt3N9AZ3n0NwjTpj9Di+iPto37mws2g5FUsFo3CpRv/6lr8xv5VgQk8p9F
9DCO7v9I1+bWkvk/1hpGXRnwpnnEvE4E/jD6x5Hkvli0YfpyjtFDhAAcLdv7wLNpseSOPBWDkldv
aJzrZBND8afr9PC3X/LnhhGGqH/9y/ntpk9FwMXBWP1XAwps0IDwLmuNQ+EMH/6gw291V7Zn8Cv1
qQTIrBIj9UUe03KSX4AJrffDnAVfifloThM3+5gINyIpOMukbRz61dFRXLtrRrzoslAyGmGFJShg
UrD5aqSe8a3v4Ag+gnDO3YtbKMtrkeuZqIlLn+cnC030l8wie3BbVClZFZHImwql0s+neOX8PD2z
CK72zhp8+RYEQcNSxt7zrEa7+yHH2iaNDknNDdugS9wW0u/Gbf2eMjcsjK65Y0JSpDubrRHsv67c
dIeYm/q7rFy4dWKKt3q6soHzhJZL5utXapLQTTx2WpeBSoOFl8yhotTj42TN5d6gJt55w1DtoGb3
96Gto3nXkGwSAAewyW5IsZXvGhq/2wIC+WZw7S77qrxAnQ13hA9bLp4eHsRC0sYlG5TtMC/urPo0
ouIIwMVgEAkXs+kNNYUnzS19JJhCtRxRkRs/I6HZXVwoSTRK4IKG0WzDH5rnIhkDmzqjcZ3wYVK2
capLR/9kAhn3dSdT6+uSVsbMqZnPhtgirzL2rZblUUikqNgcIswovras+zGfNWthCXO+WtFxgsKC
EU+HY95nnUXwWiqHr0rCflhSMHux1af5FyNU+VPKknfftCsXrqra6Nlq84i+jBuVQNdZ+LtNlzZj
j1zSWnDyaNpAgbr9SPQNvefgWvZ7i8W0OjdGTh3puoZdoDzZXg2wu5X5Fimn7p5kGAk0Pk+MF+II
xcfYd3O+46ZaKOyE05sA+NEutihABmzizvdf6jWcOCiAsu72i5fZ87vygybc5A5JRmQN2PLHQI7f
Xeh3BWNrWXpKc18aCYAoUuECBu2GLXzU7kcb9dWpXLXYFrpFIQjDsarjYRnlcHbrG09rSfPBjVd0
sCKZV1Vbe2+17Z9rz5mP8tIkKyhc9qswL3XtBXeuaNPLsArc4pNdv4YqdO9XtMJX2m/hF2Ur34yt
KkQMqrmth1jXxqzjaqI27ONeB0F5ppBscKywv+6QptWWnIoVCVSX26xpixCu+ZB/8u/pFVi38bIy
7PqNsYNy78pcwh3mzCRawqL0koFCH6fwk0iZKEc7N6vdmHtcycJaokR5Tbnr3dp4maH0bwIK7g90
a/JVcDTcrx6nzCO+HLkPdA+Lf0rVAcIkgSptQbjSQKjQwZqdNidoKVq35LVRAY2DfFmquqcL0jn3
LQ3EOzeKgmfShQglGZvibFR5/exSHW3WNuQQX/N8n5vJsS4MnqH6TIt1bnKD3hd1w6G1RvlmBW37
qFYZPZFYwDHdtrR/GkjcYZw4St3vVukASdIMgG4G03APqWzHU2SVaKy5hAtfLdU2hJ13XKTsXzlr
Fns/EuEPsw7NUzmGuUvK39Cfs36lv1zRprvqsBifu8KQb3WZltVu1bC2YzIU3LfWWsyTofN0h52A
cebOXBNdOiYRBTUpj06T02kv4XD3iqu4FsFlFHl9n7e9MdA90La/XXD/7hgUqU7FONDKc6A60xB1
D0V/i7UICHhrisb4RgmWPQbsFAkSq3msh9XdTjnnYps2OWxy+xINKrqQi9heCEqn8IiM4DNzovzk
ZHp+8U3lHOs8Mh5YauADdVZJ7TDJOzsbKJXmytrzfHFHL76zg8PPU5iF3nebIy0tSkNscttURMDp
5TTWHKmkZROTlyt+iZnn4qCkTzyocHgzq2verUtTP1hplvMIl0AnvNRH0gkJtiCiDaZl6eYnFtH8
O/xucalS+oFjU0/7NfODo1r64fcpWuV+Qa7YZQMP8tTDF521SPk0tX2HbKV2xSTsI2IbQTz1gsUg
rrKs+9l4i3lBxJEnoiCRZHJFXqRXNPq1t0bzHKEu7g0Y/gnhIc21nshjWmqXtWFyxauUlfUjY5Fe
4paa/0zT27KT1o+Wo99Y5oHXWF8t1VgP2mojnu7O3bVokTqhysjjJRDTSXFTvgOcqz5Q6dV20Mt8
XUV1SxpV2Tm3nGmzinF4KsuMZCmjbtuTS5O2iYksLc9T6qQ/DDkSoUGIgXEgeaJbiRatvCSdugnx
mlhEcgvh41rgO8gV6bZW63oXwXp755I+uJH0JxK3CLLXxpDud/a54rVHEH7Qg5m9jUUOur7T2ePA
Wf40VzDXtV4c0mybLDHktLDhmObGWVv7IJRLY3q1poOakQTIgofytC5g+9aOL87J8bDA52FEc0hb
igLzjHxUoL744xe5jpFFNLlvmDEBWIQ5lq2FmO4J97lhd2N/JAwzsalR72jW0JoGUHJQa8kMDzkS
R/p1uEKcmcxRkrp+uLDij1RgIfN2lqZnbFWnyFzFiZiSfl9CaY3iYRBAsIoMzVdzccrBJaStr+Z7
eArF78q/ZRcQNUbckmmD3y5cSdfENi+RO3FGJmroRBwdNIJGjXGzzumL49Cd4rb1j05JI3hta+tZ
T8AKC0JHkjnrUwKVVHqIQNHsStObnsvKDJ5rN7cS/DZuTNgN7kYxG2itS5uUXS42FoeZ5xA5P+4s
UdL3N6O3sLWmj2AYvWPne9S8pph2KNSSjKRbn4WJubt+sNfvAc/2s9WlK0TCPHjNiPC6uEYxvUuO
uvTbB+gqDN+duq4uTmXaq4egi5yHVFX+exAtw06TA7KpbJf8XdG72yXK9LtRdfVHP3fOXcohY7eY
w3hrLerXdBzD7ejb/c15QsivaMR1HgnfHMIQnQ7vwl2+FMUDCHrqw3GojrJP6692pKMn9Kdii4Lo
Pc8kom6zjAsWra06FHmlTvUQdXd6rYllLO0awZldyQQndhxbQuVoipl7v0Lp0NpSu37O5T2NrfYk
Wj1uCHlxNtzU9rXDdnToghS69Fx4G1EVxbEVXXhtCa3atzw/W+H39o7mFCDf2Yx03E0DTqc13ZVr
9SUN2HF91aIME03Bo5r91FqHz7kxe3f9DJq58pvxVAXYUjT36UdTi2AblQNNL3O85HXFth0UXwbD
/uZW5fytcGx7v44hmapL5z3KDsSUY2bivbLM7sn2xoVzsO3t0hBg5DB0xsMgjflgFmLapktp3A+t
TcplO5o0khQ86tJtf5h973yZO2yLtzH+YyFbMjeMhTNf1jQOI3jYEYkIM6LHCKDJZVbBiuCplvXL
Omb1JdKLe7cYq/bohy1qy5AUnDgmu/OdCr3pXQXefJaU0WOMhmVdWxoOdxKg5hfbkISRoime1jD9
rGFOXHu7HE+kKWoE9CzXWazSRUD3lOHZCdr6oPJFnCt/Vm/g2wiHm1R9xlOjtjRZaQRNKd2Ep36K
5HXwaHVsRDZ6M3qyBBGaeXPLMc+2T1ysZcdWUDKAbc05Q5tNr8D5rOacNBHrsKqIQG3CSSXYC6Z9
bvjESlCWYVPIh/LO6qfgjukU9ynX5vLS5aYRC5OzJNJKCxhIYgvYm2jz74REeyfWVEIGx6waN6vl
d9+zfMzR0XNSTkgnFg9mM/VngtWb11V0ixtna1TtROYMD6QGa8oZGp0F8SKmEcRK+DVn+NFk3+8R
9Q61JegxYZoL3/N84ZMhfis6+44cH62xnr6nqyO+LKmfk4ShefSoVhBs6b7L+sNvs+iqxBheVcQd
FKuss1+xmHs/LAo+kbThvPwYloYXQjruzzofx31EB3uBNJay1zluoTlK1uNExx+BszPS4B6Z17tw
8bvvZN1NO2ud5XkY1p4M+iDIy31resYbFAaCy0QPMcUTot6mbFNHTzdkv/HgtE8kdRT5njVNf8+n
uX+08Nu8lwsHS4IvlvICO9x8WZeq+xCmqz+kE3B07v3GYTGLgjlL7HFovCO9gpB+Ox2AfONWIZHC
/7ww/od5l19F+a+qHJcnFdG/mqQMco+qxnEQvxbNmuwWxA/u7W7Ji5gwFB4zm/NeGdu5K18x7wh3
02Zzfc2abhBx2uvmijX9Fl+Vk5izx7DQD3vdoMdvuEoc3f+dl3ubEPgHDcElGJt5Xqg8nutiP/3z
HInEWdHJrLsFu5KVGsk5oxqS0wMWJv1t6UGSW2I1f/fKtqdN3rn4vwGTzbC0EOG/uhmFbJLCx939
89f1b6gL6Fm2DW0NQKj3jyh2Io3mPPeNKa6VV3xkjnBIYmmr5WkwnOEc2bn1wfxXfinSavr3xlBu
b/kfLgmwOTpiNzZACKT0r5cEvYAaO+/mWFtF/4DP0HqJonY8/HqH/18Lajf6HTf1nz7Km2j3hxh3
/1Ejxj3J5se//M9GfPxZVfvf3/eHruZFvwWBw+W9Mdlt/peP4A9dzfd/C5k44rzHs+PZzu2G/Lsf
OvgNE7VN4geaDeN5uKn/pKw5WKwRoqLIs24wfWhofxcW/5Cz/rkf+h/0LR/CGdg66LQmXH77hj//
610Qcn83q2OXZNWSR4oOTNYgUdkkM7bDcRIOfcBJiOUdUDY5XWV051a2s61HKyRkUK1vy+hMlzEU
1R0d+p46US0v9H9B3bcSAECjqvMSdhDwb8GEGPn6NNFO5Me5T7wz++2YkTmNR4TM86Lw9yoY9dNQ
B4p60ReYE1rLh/ZaS/PY03j5CCZcItoWhD2aNZPTMHbReJoKK0GVHeuK7sFMtvWmr4loFzDtzvYg
PReNyV6o38o+6TDlosAxz3AJce4mVsVJShsZNJxo8A6OU4V7owYClfip17xk+RR8EFCu/RhTQPEt
7KsJW2qp3zLpp1NMl9PCXrSE7qcS2GaTmSpz1+JwZsS1p14gXKuVcW1ZyyGvfXF0CfH75GwMvWnu
/e8o8QW2RQ+dnuZXdR/ocLwvHG95bZ16WThLF+3CCI/Sn7LAh4Ys1ARfCxwBfFeruucxa8KETMo2
oWk39HGBXnmyOb94NyO4gBflYSPLaEw4cSM9XyeO3xdljBUsq2PMovQUMrV+6bKle+wcuOL+YK77
KR3qRBGuc08Epjz6maU4qTnNsW0mn5ki3+1wCFWhuBITvVzyFu6Wgxc5kZmgNekiLPnktt4LjKFJ
pDFW8+bxWDslJ7A86C9Q7hWWGh3sLQKjDxqCJ3Yco0uape+PM5affdoTEBlH9uKhsxkZfc1m+jp0
Zht72eAeMCxwgCqIrMXg2iKPtsNrr1svkWS54dSvULh0TRK12Vpb01foLzeNbCY2K+knZSSZqchS
V21u7CWeIl5OlVn7gF7FrgqkE69Bag1g7Pvud/bnEZMErJxEOJNzV01DfTStakF4a72DKkTxttQO
jh/a5fvSjupHwyP/NzfnWxDgOIISnOZQxR1Wxgvw//BCzhY0iTFa3TfteQJATq6J6wpFoqtsvkJ1
y27Sp/uS1XaQhAzZsUelE4np47Dp26o72srlBDRQ05HVva5JjohElqMVdaSIhfmV1CD61wRlVx8E
UvgHs3PU7+ukuzcnLNOLMBTOEUSo+e4mG26xRE0vs10SGY8tU2/D2m5eHDw822BxnbsSw9FpGKzo
1OFBeA2caX205lEkgeWVdwpD/dDtqGabBSS+12CsvDXaTJrMuDRvBk2w5DgBob8QJZZyZ8bauTXH
5g6foocHVmd5QaGNmXyacI5mIkW57vmHX05HF+P/1pQKP+Pf3IbZzQhqsG2aaXqzsQ43t7qivVva
+Ng1VugzNFP1lWRbXgEGQP4MowErLxhNJgiK1nkvQ5RiusH4Q9kP37S8eS97LKSZcnjtVM9FHKY4
TMuCL5S33tUvq3xWdtUTCgfu9ts3+wue0s1QkU1AdKaSd8zffWcm0txJmXKetiOW0U5lJXKL0Ua7
jAbrWUQRbNwGiaHaBcswH4jSbl/qiS7+RFj0m7zZdnskSjJkLX+68wZj2kVNEd3lEGYS3xMrC69y
1qTj2F/HuaMMysmZUWPacle6AmKNSa5zns0FVyDxRBF5m3o1Xxl39Y6i8+3TzCLwZlVm8d1y5u5Q
GIb/zch77xuR9crbYAyvtgSMoqa7jlFt+IQDAmMlQrZuhq9zWVVXRu6jxzA00r2gZH2YsDS8adsq
PsoaQ2+Y0mr/2xXFaPNU1h5XtMhuPmtTceW4jec3FRbuo0a0ByAuQ9ldy0jTPJ7Cil6FhgdxzxDC
EGF4QpBN/XZ69GnxHst14of9+jzcWyNXYlC9mfLE/OKmFa0VPr78jR4EHubJsd9DY8Kluxrr4Vdn
sRycP0z5ZRfdXAAEKt4FN49fUFARV5VY/MTx6tu8YZ4/4UZ1NiHy/jPoIi/g4OrhH1CLrRJGCNKr
O650fvVEWyTrOvq70Yr7zqyHev/rxs4wmt8aKkwdZaXDuzFXnhHHwcFgFsxBZMGAZ/bXy9McHfAg
y0F9LYltOBaRyn6UPr+P0YiZzWYWzhaDNBdR2w6dUy2xcIcDz8bScqaIazGEHxLD4ImzuftqCoK9
sefaeC2mumaPLG/d8KnV8+fUMXqTuT7Gb3IFeBlZhrN3YqhClvj3ti7JE/yR4yCvRn7K356jEt8G
T3UXcQnYN57NMb91iLwCP7EMRuOOZjfv0+NnTRjjcainXOG21jnvmeBI1TcJRXu9bkoUrHATNXS/
u34pjASH1KwPmPeaBHOfYyfKdOyK5Eok850iqXNjy9qXu5755u+1bYD4cgfHPluRdPfYayMjniTb
zWyMzlvYDZSaOUDw29ptbGc1d3nCjFEaixF5KCGodb3w4tZnT/SCISffGe59z8kZz3CwTFGv9rt6
LXGadtlw8k3EOwIcGUWM27QMHo0m4sURK83b87C2ZAx0hmtiNF3w6ply+uoz8PFFZH1Jzw6wBAan
yeiYAAmQYx1DXIfClP627Zz+XTd+68YMvHpM3SypTEzMM4dpZAN+EiKYl21jNMMjPFz72JnMndjz
pJ+aLqqfDBIEfwbOMn02vIMfaLPrA1aO/B2B3MTxzU1Z8WG8iVn1h3ydC7z6tlkknV+knylPl4d8
Yjp35JwEr/jKMxL9JoxCnIEc+whVrbhvS7tnPVks73Wq1+yZIdfiXKd9dO+ytH6bOts4Zn3I5M6c
j9a+puH3Rfv12MSI+zy7eZbua8MsdnXd4pgBuFV1hAnX04XhsuDaFNn8ahVt9LlydQNsjUFwto0a
MbwvB5pikiwFe1enlj4Rbzpdl9lDrk/5Ujig7ZeRAG7kR3tGwpkLoEUZq8zGHmpIDFHjvQxYobzY
MycONN66nhj4WU856uqu1Ei7Rcohpp5Vu/Ox8nALDSmIA+Z4a4bQtClJmhHml0F2HrXaMNCU9NvV
3gR9J5KxAHDoDmtwxFqf7QsW7oy9zVmgB8/27+4SdT/oBbaXYCzpNw1OqzG/iPRr7xuzz8m4xoA+
GEJza2cenUP+nn2Pwsr56uNL0Bt22uA2Z0GLVvd2WsYtrkpC7Qv/4tdteq2Mqn3gFBM81hjeT5Np
Lc9DGC12PJhje3QwJr3ZxVqevaCaOuw3DEly+/qhsStlOLzP+VIxHVcoX8aGhYN6A4uzfSGHM3zK
gQR2O4dE+ssQipocN0vrTyDC5RnPZ5CMnSG3tDXk55CvxnuFHy7cEUHdOZ9LF6qT7Qg+/DYIY0Oj
lqxFVsJwwBLORjSfR1WWnwbhnawlGIojxu+fWg5HP6B0jkmHG/IhJcTlwOknuk8duAzjQiRv17FS
yVZajN3JYK9dVd/bbV1Tq0yB+dD5+DDjrmvVnmYZpqDJ52DdGLHt4xYmEHwjwrZ4LppG3bWLDTZf
9NHecTJpxu20VIfOLgkl9EhOLcaiP3SlxmwQWgy0GUgCnmkZD9qroZXknofrpcJe2E5ENVTsyyy9
AqV3Co82IvKhXIN6q0PpbNK5tu7WujXfeZDsfSjN/jQh9R0EediHUFaf3O7ZY9uj2M8oWMfp1qqf
5qV5Qvckcq5ytN5jeemfinw0HqfCWb+wdXRbc+FYKIM2f9FwtDd0Q9SD8nI7Jt5mfUpTH6bXbaSK
bHRaP6IzN5K+zmPah+PZtml9NYp5uqBwynunlfbeph/9kq+5uQ2ozC7cP5kTaz+YfgA5ada4oqN1
TNMquxaRbWy8cjIO1Wo025FU+QN53GQAT2AC16BZf3RK2bw7w9+paXnDamLfRlepw7IxuAht6d/N
xl5/GsUCcMlogrduWlXi+/ros07EnTszfRmO+nvrLNlH6GYVz2kRPK3ztB4YtMMHm5a1YmiDwOYW
7/3RX8ObW5fn+nFcI9HuM9vJf7dYAModg5TRt0oHVZ3A+RQPpam5+QrsRgo9z8g/i/JmNbKL27RK
PrIjO1jarq7hYasXVTXSlV7za+muxXO/1P5TmTJox17uuvNpaQznMM+z+xTZhfyWpt7MwJnyaeJW
WfRijM303ZB9R12FNMgU3Ogn6Si6B/opZRX3Nt7yOHV696UQa3VtqtV1tuU4EzO8zuz4RsTYi62l
k0TF6M6ozJa9MDHIMoulpPUhLrc1jQWSbrEvK1KUH9iTer1FTxclRtOl5IShuvbFknK+jJ1nnzQO
BLxfzH9+0kBr1EYVkkpjoQK9Fl6bPlIAFxf2vkA+dQtj0Xsjy9ozPX5kVbnUzz2h9d1tVkTs2Qa7
10E0wf4WVfU1tJc1ja1FOPcYHJsApym5YQRBDu528MkvnvOh3w0jxrL/Rd6Z7bbNZFv4VYJzT4Hz
cNENtKzRsjzGznBDKLbDmRRnUm/T6Ov/KfJi56MkO5ad5HSaOYCA5kUMRHZRLFbt2sNaaw89VaA7
hlEk60kkJOG8po/RzMeYaKPWUnJ/4qDsOgfZ7n7V9Vb/KgemghiEYtmnhm3JlzhD4qmmxfksCVPS
n3gRnw2Zcnnlr8GWlnE+kcLQboeNY1GLVopS/VySXjmFmFy7I2vjWWc2DgHFcvhQo4xaVjIMsnh9
0SDkfeULwGGGZErsFSDLYG63RfXQKIAah6AofcwG9R5apieCkpz4gl3e4+4Z2F/LUeiLB3LfHwvr
jfmpJr2LPKMeuEuTSpt4QgxYT8NMlid510MEIpBk0JM4dwp3lIRV8VjopbFgkq1ySnvmCofYaYor
kAGExvRP4pA1MneJ+rY3gvohgdOFRCZYkQmqvaBI4Mjr5JPcqM5XEQLleWyWiNdmhXOZFlhcktdJ
eSLncWHSw9aRT9O1SB4/tStEmdRUNq5VI2lgJmXJp5hSx+063ERUfLycNC4I8vyjIYbGhqqIJ517
fplzkkH4tqdZ4hLnxUWkzyUhF+agzJxpSn/4IVO9fu9w4NLBoFWS80ot4msnE9NiQixEG92m7Bg2
ZZx8UFTTmbYlZXCyNqgMOeDU1QxKBCvTm0FCFZeBXJGK93zBpQk7OuBWubY+i43uXtRSXs+A70fv
aznR3lucDoLsXm3EdmIJVXkrKDqCeNj88N7JNZmCtxs+eHWMWopFof5C5aHP0DPwLooaRruuUFLU
srV3I/mefmtLYnYORb6cqaq9GZVR6JjgqnxY3jJxyhDiL5SDCHnRM19Ui7GhGvZd6artVYX/uixQ
1gajmnvCmq0bGWfEdCJkkzY/81zJmYmh7J9rXhSOUtpaT+ECG87QSOsKMLGgjCRyS0u18Lx5nXvt
qPXDZuKXqsXxlVWnRa1ZY6XO/Ts0F9LTBqg2jNxA1oFbiPEKJw/ICJDfhVTWzjQBTTkJ2lamr52p
LCItTS80Kp8Tugg0zVBwvegWelx4poItHfuOLI0TCRyPa9fFnPJsOk5dLeKgS7w5jdCNZenqOcXi
UKfbt2oD/y2NUaCnKfmS9gGPyYUKkvvX8UbeTIA/58taLsOZJHnmR2HdQCNBX36pVXZ7mUrhep7J
rjhvW7245dysx265Tu+ydRFM/TCscfkyh+7zJOTarwijWs6w0QvvjBJENSmLFmAUuJ9lXSf5QynF
m5mty+pNJpnuzG6w/AAfE9S6/IQOOWKeT1rCx0tAXRpQr9K6i4yEhp2+LEw3rQQJJ0+K+CZBkmac
1DAL2o3pXJKiKCamFwszQxLLie+ZtQYPVfKnsVBq46ip3UdFQ60Ubng88ZTWvIZsSqCQiirt2snZ
n2zKVvucpRuLM96ia3BbyTOb5NIlkQs9dbuEVJXnxlgrsbIiJaqF3rY22Ys8uMcDt07UyMwuaCaZ
XYQyVD8OLV1UR6Uruh34LJmEYWsjIM1979Zu4F0rWmbdel6jI95iqXeRLMHkk1pZ/+LFvH5zTTlL
gqIJ3qkNJrFkoUYRRf6YFj44BXpZL9qNU8/LdcweFxUauTRqsTA2rXhF7BCDFgacca9A0Z4XSh7e
aUIkzIAV0wGBJOpHIV8rD27qEVV7tnQdQRbq9qR/leYy1Da1Foe2pZUTp1KUD7AIioeEZvYTG/GN
pcqhbFOcEYVrIc5TEkppYOHjSsEtVGN3qiclxG0/jdwlhV/rpgQsfv1fUNPY9vn9OUZ4BywukneT
x4fHbBUe1DW2f/sEFjYG1CQU06DqRz9fXfsu8qKaA8SH0W8hA0JPFrET2H8qakjaQIMaCsZY7Spe
FENeFDX0gaihdghcGKwx9Q71d4oaQJYPKltgkVFRN2QQyxT6wB934OiXxT61zTZmjh3Dkkg0DgzI
nsn3DVBzd1FXVQ0kkWQCCzwypqmfnpEpHG+0dIHOwyL1AaSmWrxMigiJicgClRWeep4+jetwlpvm
lUr2F7jAGH3VW6us7jOFMqcZ0JnT8R98TTzFrI0tE+9Gi3XSJQkBMEmE0Ua0p7FRn0t47XKU3ZJP
Wgg5cbS7mQBZ9Ek1Yezl8JL+mJd1jvCs407go07hXs9htkwiX7p0S/3Kt+0uzTONC+Wr4XhfrTq6
DEWdlNwafmyUTtXGX3XEmCQzTgWLcCPJL2S7PZFjwrfICaY0CuVDsAkKtATXmpaFf2NDFkFhRL/2
I59DVD0rbZK1ql8tRcjFYbGZmyXCS1IOWy4VypkGhKposylYqis7T6daUQKQqKBOGEBHk2s78Bdx
gYOrWfZINt1lK5AXD7QHX1wvWhdHN68Fd4h1OodFd7HZuNPW1GddyxB4Q7d6pEwpzX9KQn0uBtks
87Lzglz0cINEtxPCF1T0U+q0cDVNrIsEW1CeGbo/K3RzwuOZ+vuADFg6A2g3gcg6b+jCrgT5GCkO
cejFBSi15CpfexMpqO+kWIbqDTe52czX6/YUx3bWUazJb12IuYKTFzej1GiXeiA8Fq72SXeSUekk
02ATY6SkMa7mjRR5tAZLPzi0MRWsdFnoxaKSOH71aBZXKA4VjjgX/PhaLMv3GzwrU4xGiVpN00oY
xRJoRlEf4yo5Q7jFk1APb4uiPTfBK6UGR48FmxHA51WqigQ0YBQ2mUT5SSg/uUB31q5+UiqQ6xV5
M3LMbOHECu92TTbbuPNtadLY8tiI2q+wxKaBluGR1+NUcBdeIC80vbyrHBGq72Yq2ZsZDZfHShDM
jSi7aqJgCrJvlfv05AjJBo2pWn4w9OpTLmP84RmPNZYMyh7stMyyo6Gz7ohS9qkCOTHIi/eNX35Q
nFCaa2jknIiw+yE8TsQU56tIN/nQt1ANNCoVnJ5Gco3GptUo9/Lbtqk/ZoK2UFJyRoGLwpdQ3wFs
CmkPaKDAMsxLIZXWJ7UWmPwwU7n4DATdrNBWkBf09wymuZXeWxUBkJ0K+tgVlfQk7/RUFRhJQ4Xi
91DK6GUF0jk7LxUKPHqV3DQbXRhSGPiS1zQI8gv9Js9J3NFLLJz4HVgvddfsI8qIBATA8uNIUWbo
jExAHXwOhfImKPQGBDFgSY6zEzjOj01Qn3lrj+g1HVEj+NiI6wfwj+OU6sSGVExhj8gfTEXDpw2a
gF5JYonA3IyFL5CDbCQoa2up7NijxIeqSbdS7NbQMs0vWSCeIf1inuQViDy/nQYZ0tmJd0Z/4UWK
TE0T2id8oROfUg3ZZesmrJQzMII3bmSM8zY50zJ3gof+RYs1xgV6ILn5p0ozR4hTjfS2OfMKbebn
whTyEAU0/bHINzqlMXEq60Y4zFJ9RC+LSWgnKB/581xKkI/K51aSzcsqvoxz2N85PkVVetR19Lnq
hl8szR/rsf0BQOHEqVHM8im3Jp5PUTA88/yKJspReIka0DIxQ7a0NNU1fgrg8LUQYYRsU58nTUDU
IV83svmljvQPelOeoWpyGZXu3FfW6VBrDBVAvqKPE1U6U6rNmWnz7hsdXCZCTzSDqzJXAnQmWss4
6/iLGZRDw4iW2oaM4O+7DEvvPqOv/dfikES0rd9/Zxj9f7GPXhCV3tCPnjEDHc7hMsH8vU/+s196
AiP8eKADPtN9UgIugx1Fk+74pbvRoWAOHJXtN9pSqX41QLiCcVU+AM4QJHGgbK+uxViY0HZv/4Gm
DOROSw4xue2P7nNu9WJufvb0v36wtxSvt+McfPefkrloGGaiG/nvPP+rMV48vzkANdKVE4B1bC+0
GV9Og6IOQCV0+nVbjhZu17FNA6rXFm5dv2lAWBCAjPF9Gl6tBlUGhAO7DBJnR1XjOrZp2PbJ6/zb
fhOhDGhcpPCuccF/uB7MgWbSOxYk0rHNgISae9/HtwaoX4hAnfabvhvxYDtoA3TjJTr1ybtlsLvj
UVmF/rtBkgdgH7EICsv84PF5+/Sc6qBgu8c/um0gdwi6vqtAEQc8OimgV29fkwYytlLhw93mOLo9
0D0+oXQ/G6B1gMOusene5Hc2/2AVaEwDbQ2oqz7bCO54VJtAesNz/olr8POjURogxaVgCHZ+wFa2
+OU0kMPYcppNAJi769gsIn1T1d0S/U4o/+1pkAfgR7tTb/eu306DSpanYz3L+6PxKD2E3tMgWThC
JhkjgK/b65WjpCoDS9GgspvMRnftjuIj2hQS+oZ9TYMyIEvWHX0cttuLeX25J3QsJ+4iSeD9LByf
hbTMrr9VPwspKwMA8WCvEUPYXq8Xgz7QZYRpTXFvGY7PTRAxbH2ngUwt6seoN+hkdl8uA400bScR
8XyCHN/z0/du96V6mEZjQHGYDPbTlhdfLQOCJygT1IK1/UF5dDaBHLvIl+u7EGSNs1JE64bG87vr
cD2oFul+VUOTg8L99tre8YiMIz5d1y6+n1kgmYBhpDhhvF4IBmUL2ghTDDm2B8dj7Jge/R5cJmCg
oSO+wT4sehU3cDhiJGjc/ORKHd1GkHk/vZMpsojSDQax63Hxo2NBU7GXwDIspGefPj8ux5nTvesx
0281SJx+NPsAE/M9dfbydOisgcZWYMXsjMHRbQpJVP+A40xqEb/YELt0SnfxmAfTsP2cCdd3EdsR
WUOZrhy9PWbZGGAKTTzmrlzbXa+en2QCWk3svGP1mHW1t8NM1AD0ly6Dew9AfBVL68bAlIgZwJLs
TMJu9x3RWvhRu5ffDiI5GcEKcwC8SBwd7AWTvaLR4IrU4nFaxi7N3DezQhKZgBwX6Sl79soiED3p
mqHKkAyOeBb6eotdco04emcSdv++mgfybLjVJCDlfRZ655kd0aZ45u/2OynNAS07u0PwJ9l2naSC
yG/QfPxIF4T1Fiz0+8aBpDpw3u7QfXVCYByxGIi6/f46+DcWy3Mt88T1wodtFdN7zF8IMf6fv/BU
6ns7wL6EN3/42/9QpDz4vU6jcTfy47Nm498P0pDbVOqLD59Sq9vb7P98/3xv73xwr6eHevrPmQdi
K7t3IQB1opP7b7kjqv/jPnt8WVzdnn7fv8UbWcnnpf/LQZFYSlb5y3F3dZreA0erTRK/Gnmb4eo7
8nDlHpL1oeQTr/Qddo+We/cjXc7dLup7h3G+/vZX5oHMu6H/WvL0lbs1uHdo+95hmnjf/nn4MncB
Q9+Bl6tsFbvf/nXwpffp6/5jMyOgyPM8effA3JQHiMV94PcHb/Jy3unf3qXZ+o5+ucoOVVnRUOgK
HH9g3NW3v76snkbqloq8y4z1Hvoxi1fRl/L+8JXuMAt9B7/2eJWP705X8aOXHd5gl874EzeYsiS5
CUvmnPaDB6ZxX2b7s3d5vTB3lcy+9+hMwerdCWgdmFmHL3oX5PW+Abv23eWqDA/fwy7N3nvwx8zx
1gdzv8/U9R35l00qn8/l//DQ+6mKcs+Bl7zC/N2UM9w7sMJdcEK83ndOLr1V+e2vp3G2vssOXNN3
4OuEbxwdrL59PNV/5F+q6/Scb+zuKj60vM8Z877f/OTxtVF/hvD8eugfeX7P1fe3/uAT4OxHf3bo
63a/cR/ytf7+vwAAAP//</cx:binary>
              </cx:geoCache>
            </cx:geography>
          </cx:layoutPr>
        </cx:series>
      </cx:plotAreaRegion>
    </cx:plotArea>
    <cx:legend pos="b" align="ctr" overlay="1"/>
  </cx:chart>
</cx: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81C9FD-6A15-4751-9813-7389507C61D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pt-BR"/>
        </a:p>
      </dgm:t>
    </dgm:pt>
    <dgm:pt modelId="{F315B013-5C90-46BB-AB50-DABE6BEF41B3}">
      <dgm:prSet phldrT="[Texto]" custT="1"/>
      <dgm:spPr>
        <a:solidFill>
          <a:schemeClr val="accent4"/>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Coleta de dados e conceitos padronizados</a:t>
          </a:r>
        </a:p>
      </dgm:t>
    </dgm:pt>
    <dgm:pt modelId="{38B32113-0151-44D3-91A5-9969C39C2402}" type="parTrans" cxnId="{FC85A61B-D307-461D-9BB7-62C512296A38}">
      <dgm:prSet/>
      <dgm:spPr/>
      <dgm:t>
        <a:bodyPr/>
        <a:lstStyle/>
        <a:p>
          <a:endParaRPr lang="pt-BR" sz="2800">
            <a:effectLst/>
          </a:endParaRPr>
        </a:p>
      </dgm:t>
    </dgm:pt>
    <dgm:pt modelId="{AD1D0E1B-1936-4965-BF82-969AB7CDA2D3}" type="sibTrans" cxnId="{FC85A61B-D307-461D-9BB7-62C512296A38}">
      <dgm:prSet/>
      <dgm:spPr/>
      <dgm:t>
        <a:bodyPr/>
        <a:lstStyle/>
        <a:p>
          <a:endParaRPr lang="pt-BR" sz="2800">
            <a:effectLst/>
          </a:endParaRPr>
        </a:p>
      </dgm:t>
    </dgm:pt>
    <dgm:pt modelId="{EC0A05C8-EDC1-4B01-80F8-7E9868FA5609}">
      <dgm:prSet custT="1"/>
      <dgm:spPr>
        <a:solidFill>
          <a:schemeClr val="accent5"/>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Checagem de dados </a:t>
          </a:r>
          <a:r>
            <a:rPr lang="pt-BR" sz="2000" b="1" i="1" dirty="0">
              <a:effectLst>
                <a:outerShdw blurRad="38100" dist="38100" dir="2700000" algn="tl">
                  <a:srgbClr val="000000">
                    <a:alpha val="43137"/>
                  </a:srgbClr>
                </a:outerShdw>
              </a:effectLst>
              <a:latin typeface="Poppins Light" panose="020B0604020202020204" charset="0"/>
              <a:cs typeface="Poppins Light" panose="020B0604020202020204" charset="0"/>
            </a:rPr>
            <a:t>a posteriori</a:t>
          </a:r>
          <a:endPar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endParaRPr>
        </a:p>
      </dgm:t>
    </dgm:pt>
    <dgm:pt modelId="{DF1D6BB7-EA6F-4E30-ADA1-FE5A705F2D65}" type="parTrans" cxnId="{DA6B5F05-36AA-478F-A3E7-9B68C2C1C8C4}">
      <dgm:prSet/>
      <dgm:spPr/>
      <dgm:t>
        <a:bodyPr/>
        <a:lstStyle/>
        <a:p>
          <a:endParaRPr lang="pt-BR" sz="2800">
            <a:effectLst/>
          </a:endParaRPr>
        </a:p>
      </dgm:t>
    </dgm:pt>
    <dgm:pt modelId="{50FED5A3-529D-4E18-9724-C3AB844F6147}" type="sibTrans" cxnId="{DA6B5F05-36AA-478F-A3E7-9B68C2C1C8C4}">
      <dgm:prSet/>
      <dgm:spPr/>
      <dgm:t>
        <a:bodyPr/>
        <a:lstStyle/>
        <a:p>
          <a:endParaRPr lang="pt-BR" sz="2800">
            <a:effectLst/>
          </a:endParaRPr>
        </a:p>
      </dgm:t>
    </dgm:pt>
    <dgm:pt modelId="{99B994D4-4248-4AD1-ABD5-6C7E82740F50}">
      <dgm:prSet custT="1"/>
      <dgm:spPr>
        <a:solidFill>
          <a:schemeClr val="tx1"/>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Compartilhamento federativo de atribuições</a:t>
          </a:r>
        </a:p>
      </dgm:t>
    </dgm:pt>
    <dgm:pt modelId="{3F34F7E6-1C71-4C9D-A15B-8458B6ABF615}" type="parTrans" cxnId="{30AB58AA-3074-4C6A-9B3B-498E0F63ECD9}">
      <dgm:prSet/>
      <dgm:spPr/>
      <dgm:t>
        <a:bodyPr/>
        <a:lstStyle/>
        <a:p>
          <a:endParaRPr lang="pt-BR" sz="2800">
            <a:effectLst/>
          </a:endParaRPr>
        </a:p>
      </dgm:t>
    </dgm:pt>
    <dgm:pt modelId="{A6569309-3A44-4BEE-879D-B92BDD878BF0}" type="sibTrans" cxnId="{30AB58AA-3074-4C6A-9B3B-498E0F63ECD9}">
      <dgm:prSet/>
      <dgm:spPr/>
      <dgm:t>
        <a:bodyPr/>
        <a:lstStyle/>
        <a:p>
          <a:endParaRPr lang="pt-BR" sz="2800">
            <a:effectLst/>
          </a:endParaRPr>
        </a:p>
      </dgm:t>
    </dgm:pt>
    <dgm:pt modelId="{03904667-A481-4F28-848E-EFA8A4755AF7}">
      <dgm:prSet phldrT="[Texto]" custT="1"/>
      <dgm:spPr>
        <a:solidFill>
          <a:srgbClr val="00B050"/>
        </a:solidFill>
      </dgm:spPr>
      <dgm:t>
        <a:bodyPr/>
        <a:lstStyle/>
        <a:p>
          <a:r>
            <a:rPr lang="pt-BR" sz="2000" b="1" dirty="0" err="1">
              <a:effectLst>
                <a:outerShdw blurRad="38100" dist="38100" dir="2700000" algn="tl">
                  <a:srgbClr val="000000">
                    <a:alpha val="43137"/>
                  </a:srgbClr>
                </a:outerShdw>
              </a:effectLst>
              <a:latin typeface="Poppins Light" panose="020B0604020202020204" charset="0"/>
              <a:cs typeface="Poppins Light" panose="020B0604020202020204" charset="0"/>
            </a:rPr>
            <a:t>Autodeclaração</a:t>
          </a:r>
          <a:endPar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endParaRPr>
        </a:p>
      </dgm:t>
    </dgm:pt>
    <dgm:pt modelId="{214E946C-DCAB-4F97-8FA3-8A648F279A52}" type="parTrans" cxnId="{5D43806A-1B47-42F6-A7FA-D8BBBCD3A376}">
      <dgm:prSet/>
      <dgm:spPr/>
      <dgm:t>
        <a:bodyPr/>
        <a:lstStyle/>
        <a:p>
          <a:endParaRPr lang="pt-BR"/>
        </a:p>
      </dgm:t>
    </dgm:pt>
    <dgm:pt modelId="{F58B5638-5EBD-4DC9-B2B6-F360622C3143}" type="sibTrans" cxnId="{5D43806A-1B47-42F6-A7FA-D8BBBCD3A376}">
      <dgm:prSet/>
      <dgm:spPr/>
      <dgm:t>
        <a:bodyPr/>
        <a:lstStyle/>
        <a:p>
          <a:endParaRPr lang="pt-BR"/>
        </a:p>
      </dgm:t>
    </dgm:pt>
    <dgm:pt modelId="{F6E47884-EFB5-432B-B0F8-170ED1EAC581}">
      <dgm:prSet custT="1"/>
      <dgm:spPr>
        <a:solidFill>
          <a:srgbClr val="C00000"/>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Atualização cadastral</a:t>
          </a:r>
        </a:p>
      </dgm:t>
    </dgm:pt>
    <dgm:pt modelId="{F1618614-ED81-4D0D-A461-2DEA1FF386C4}" type="parTrans" cxnId="{9CA0EC4D-E145-4DBD-B0F9-CEA433DF7809}">
      <dgm:prSet/>
      <dgm:spPr/>
      <dgm:t>
        <a:bodyPr/>
        <a:lstStyle/>
        <a:p>
          <a:endParaRPr lang="pt-BR"/>
        </a:p>
      </dgm:t>
    </dgm:pt>
    <dgm:pt modelId="{9A82B330-358F-4148-845D-B9F218DEF29F}" type="sibTrans" cxnId="{9CA0EC4D-E145-4DBD-B0F9-CEA433DF7809}">
      <dgm:prSet/>
      <dgm:spPr/>
      <dgm:t>
        <a:bodyPr/>
        <a:lstStyle/>
        <a:p>
          <a:endParaRPr lang="pt-BR"/>
        </a:p>
      </dgm:t>
    </dgm:pt>
    <dgm:pt modelId="{BF141035-1391-46B8-8805-EBB601AC6C0A}" type="pres">
      <dgm:prSet presAssocID="{8F81C9FD-6A15-4751-9813-7389507C61DB}" presName="Name0" presStyleCnt="0">
        <dgm:presLayoutVars>
          <dgm:chMax val="7"/>
          <dgm:chPref val="7"/>
          <dgm:dir/>
        </dgm:presLayoutVars>
      </dgm:prSet>
      <dgm:spPr/>
      <dgm:t>
        <a:bodyPr/>
        <a:lstStyle/>
        <a:p>
          <a:endParaRPr lang="pt-PT"/>
        </a:p>
      </dgm:t>
    </dgm:pt>
    <dgm:pt modelId="{682E8DA0-CA8A-42B1-A542-ED94E8AF5616}" type="pres">
      <dgm:prSet presAssocID="{8F81C9FD-6A15-4751-9813-7389507C61DB}" presName="Name1" presStyleCnt="0"/>
      <dgm:spPr/>
    </dgm:pt>
    <dgm:pt modelId="{5A33022A-9887-421C-AB4E-475C82D2198A}" type="pres">
      <dgm:prSet presAssocID="{8F81C9FD-6A15-4751-9813-7389507C61DB}" presName="cycle" presStyleCnt="0"/>
      <dgm:spPr/>
    </dgm:pt>
    <dgm:pt modelId="{BB216EB2-37DB-49C3-A3A3-CB2E3032668A}" type="pres">
      <dgm:prSet presAssocID="{8F81C9FD-6A15-4751-9813-7389507C61DB}" presName="srcNode" presStyleLbl="node1" presStyleIdx="0" presStyleCnt="5"/>
      <dgm:spPr/>
    </dgm:pt>
    <dgm:pt modelId="{10F469CE-D37E-421E-AF49-8EB79CD5FBB1}" type="pres">
      <dgm:prSet presAssocID="{8F81C9FD-6A15-4751-9813-7389507C61DB}" presName="conn" presStyleLbl="parChTrans1D2" presStyleIdx="0" presStyleCnt="1"/>
      <dgm:spPr/>
      <dgm:t>
        <a:bodyPr/>
        <a:lstStyle/>
        <a:p>
          <a:endParaRPr lang="pt-PT"/>
        </a:p>
      </dgm:t>
    </dgm:pt>
    <dgm:pt modelId="{7F70E187-A010-470E-902B-4730520AFD09}" type="pres">
      <dgm:prSet presAssocID="{8F81C9FD-6A15-4751-9813-7389507C61DB}" presName="extraNode" presStyleLbl="node1" presStyleIdx="0" presStyleCnt="5"/>
      <dgm:spPr/>
    </dgm:pt>
    <dgm:pt modelId="{7919C24C-E819-4E17-AC37-FE5E59FB9B35}" type="pres">
      <dgm:prSet presAssocID="{8F81C9FD-6A15-4751-9813-7389507C61DB}" presName="dstNode" presStyleLbl="node1" presStyleIdx="0" presStyleCnt="5"/>
      <dgm:spPr/>
    </dgm:pt>
    <dgm:pt modelId="{B616742E-9D07-4A1F-9833-F0FCA20E7050}" type="pres">
      <dgm:prSet presAssocID="{F315B013-5C90-46BB-AB50-DABE6BEF41B3}" presName="text_1" presStyleLbl="node1" presStyleIdx="0" presStyleCnt="5">
        <dgm:presLayoutVars>
          <dgm:bulletEnabled val="1"/>
        </dgm:presLayoutVars>
      </dgm:prSet>
      <dgm:spPr/>
      <dgm:t>
        <a:bodyPr/>
        <a:lstStyle/>
        <a:p>
          <a:endParaRPr lang="pt-PT"/>
        </a:p>
      </dgm:t>
    </dgm:pt>
    <dgm:pt modelId="{EC26112B-D4DD-4D4C-A205-27DA4EF1DF42}" type="pres">
      <dgm:prSet presAssocID="{F315B013-5C90-46BB-AB50-DABE6BEF41B3}" presName="accent_1" presStyleCnt="0"/>
      <dgm:spPr/>
    </dgm:pt>
    <dgm:pt modelId="{18AAE502-F09D-4A98-95A0-265062D92478}" type="pres">
      <dgm:prSet presAssocID="{F315B013-5C90-46BB-AB50-DABE6BEF41B3}" presName="accentRepeatNode" presStyleLbl="solidFgAcc1" presStyleIdx="0" presStyleCnt="5" custLinFactNeighborX="-3656" custLinFactNeighborY="-8196"/>
      <dgm:spPr/>
    </dgm:pt>
    <dgm:pt modelId="{32E80ED4-D396-48B3-BF0E-9688EC76A2A2}" type="pres">
      <dgm:prSet presAssocID="{03904667-A481-4F28-848E-EFA8A4755AF7}" presName="text_2" presStyleLbl="node1" presStyleIdx="1" presStyleCnt="5">
        <dgm:presLayoutVars>
          <dgm:bulletEnabled val="1"/>
        </dgm:presLayoutVars>
      </dgm:prSet>
      <dgm:spPr/>
      <dgm:t>
        <a:bodyPr/>
        <a:lstStyle/>
        <a:p>
          <a:endParaRPr lang="pt-PT"/>
        </a:p>
      </dgm:t>
    </dgm:pt>
    <dgm:pt modelId="{4C205DB0-9950-4B64-9FF9-4CED2E29608C}" type="pres">
      <dgm:prSet presAssocID="{03904667-A481-4F28-848E-EFA8A4755AF7}" presName="accent_2" presStyleCnt="0"/>
      <dgm:spPr/>
    </dgm:pt>
    <dgm:pt modelId="{6D3A97DA-FB39-4223-BA1C-E66409120BD3}" type="pres">
      <dgm:prSet presAssocID="{03904667-A481-4F28-848E-EFA8A4755AF7}" presName="accentRepeatNode" presStyleLbl="solidFgAcc1" presStyleIdx="1" presStyleCnt="5"/>
      <dgm:spPr/>
    </dgm:pt>
    <dgm:pt modelId="{39626E9B-CED8-45E4-A56E-70E609F95B52}" type="pres">
      <dgm:prSet presAssocID="{EC0A05C8-EDC1-4B01-80F8-7E9868FA5609}" presName="text_3" presStyleLbl="node1" presStyleIdx="2" presStyleCnt="5">
        <dgm:presLayoutVars>
          <dgm:bulletEnabled val="1"/>
        </dgm:presLayoutVars>
      </dgm:prSet>
      <dgm:spPr/>
      <dgm:t>
        <a:bodyPr/>
        <a:lstStyle/>
        <a:p>
          <a:endParaRPr lang="pt-PT"/>
        </a:p>
      </dgm:t>
    </dgm:pt>
    <dgm:pt modelId="{B4503FB0-BA66-4170-8695-36B611A89E31}" type="pres">
      <dgm:prSet presAssocID="{EC0A05C8-EDC1-4B01-80F8-7E9868FA5609}" presName="accent_3" presStyleCnt="0"/>
      <dgm:spPr/>
    </dgm:pt>
    <dgm:pt modelId="{30248299-3298-4454-934C-E2701AEA2466}" type="pres">
      <dgm:prSet presAssocID="{EC0A05C8-EDC1-4B01-80F8-7E9868FA5609}" presName="accentRepeatNode" presStyleLbl="solidFgAcc1" presStyleIdx="2" presStyleCnt="5"/>
      <dgm:spPr/>
    </dgm:pt>
    <dgm:pt modelId="{C6FCA3D1-290E-491B-AA04-CE9F37D1A58F}" type="pres">
      <dgm:prSet presAssocID="{F6E47884-EFB5-432B-B0F8-170ED1EAC581}" presName="text_4" presStyleLbl="node1" presStyleIdx="3" presStyleCnt="5">
        <dgm:presLayoutVars>
          <dgm:bulletEnabled val="1"/>
        </dgm:presLayoutVars>
      </dgm:prSet>
      <dgm:spPr/>
      <dgm:t>
        <a:bodyPr/>
        <a:lstStyle/>
        <a:p>
          <a:endParaRPr lang="pt-PT"/>
        </a:p>
      </dgm:t>
    </dgm:pt>
    <dgm:pt modelId="{22F06809-5900-4350-92DE-AB466994D515}" type="pres">
      <dgm:prSet presAssocID="{F6E47884-EFB5-432B-B0F8-170ED1EAC581}" presName="accent_4" presStyleCnt="0"/>
      <dgm:spPr/>
    </dgm:pt>
    <dgm:pt modelId="{3375613F-90CE-45F0-B42A-1CC161B0885D}" type="pres">
      <dgm:prSet presAssocID="{F6E47884-EFB5-432B-B0F8-170ED1EAC581}" presName="accentRepeatNode" presStyleLbl="solidFgAcc1" presStyleIdx="3" presStyleCnt="5"/>
      <dgm:spPr/>
    </dgm:pt>
    <dgm:pt modelId="{FB43772B-7B93-459C-8F06-EAE18F55BBE4}" type="pres">
      <dgm:prSet presAssocID="{99B994D4-4248-4AD1-ABD5-6C7E82740F50}" presName="text_5" presStyleLbl="node1" presStyleIdx="4" presStyleCnt="5">
        <dgm:presLayoutVars>
          <dgm:bulletEnabled val="1"/>
        </dgm:presLayoutVars>
      </dgm:prSet>
      <dgm:spPr/>
      <dgm:t>
        <a:bodyPr/>
        <a:lstStyle/>
        <a:p>
          <a:endParaRPr lang="pt-PT"/>
        </a:p>
      </dgm:t>
    </dgm:pt>
    <dgm:pt modelId="{E4538A2A-A707-4029-8F91-F2DB9B4B2EBF}" type="pres">
      <dgm:prSet presAssocID="{99B994D4-4248-4AD1-ABD5-6C7E82740F50}" presName="accent_5" presStyleCnt="0"/>
      <dgm:spPr/>
    </dgm:pt>
    <dgm:pt modelId="{207CEE7F-C446-4191-B1A5-91C1CCCB990E}" type="pres">
      <dgm:prSet presAssocID="{99B994D4-4248-4AD1-ABD5-6C7E82740F50}" presName="accentRepeatNode" presStyleLbl="solidFgAcc1" presStyleIdx="4" presStyleCnt="5"/>
      <dgm:spPr/>
    </dgm:pt>
  </dgm:ptLst>
  <dgm:cxnLst>
    <dgm:cxn modelId="{DA6B5F05-36AA-478F-A3E7-9B68C2C1C8C4}" srcId="{8F81C9FD-6A15-4751-9813-7389507C61DB}" destId="{EC0A05C8-EDC1-4B01-80F8-7E9868FA5609}" srcOrd="2" destOrd="0" parTransId="{DF1D6BB7-EA6F-4E30-ADA1-FE5A705F2D65}" sibTransId="{50FED5A3-529D-4E18-9724-C3AB844F6147}"/>
    <dgm:cxn modelId="{1F9375F4-9295-4E33-AA15-1301D0075C43}" type="presOf" srcId="{AD1D0E1B-1936-4965-BF82-969AB7CDA2D3}" destId="{10F469CE-D37E-421E-AF49-8EB79CD5FBB1}" srcOrd="0" destOrd="0" presId="urn:microsoft.com/office/officeart/2008/layout/VerticalCurvedList"/>
    <dgm:cxn modelId="{D879E01B-8E24-4335-ADFB-83BD0DFD1419}" type="presOf" srcId="{8F81C9FD-6A15-4751-9813-7389507C61DB}" destId="{BF141035-1391-46B8-8805-EBB601AC6C0A}" srcOrd="0" destOrd="0" presId="urn:microsoft.com/office/officeart/2008/layout/VerticalCurvedList"/>
    <dgm:cxn modelId="{FC85A61B-D307-461D-9BB7-62C512296A38}" srcId="{8F81C9FD-6A15-4751-9813-7389507C61DB}" destId="{F315B013-5C90-46BB-AB50-DABE6BEF41B3}" srcOrd="0" destOrd="0" parTransId="{38B32113-0151-44D3-91A5-9969C39C2402}" sibTransId="{AD1D0E1B-1936-4965-BF82-969AB7CDA2D3}"/>
    <dgm:cxn modelId="{5D43806A-1B47-42F6-A7FA-D8BBBCD3A376}" srcId="{8F81C9FD-6A15-4751-9813-7389507C61DB}" destId="{03904667-A481-4F28-848E-EFA8A4755AF7}" srcOrd="1" destOrd="0" parTransId="{214E946C-DCAB-4F97-8FA3-8A648F279A52}" sibTransId="{F58B5638-5EBD-4DC9-B2B6-F360622C3143}"/>
    <dgm:cxn modelId="{9188FD6F-8B89-47E0-9F13-883BD71D7668}" type="presOf" srcId="{F315B013-5C90-46BB-AB50-DABE6BEF41B3}" destId="{B616742E-9D07-4A1F-9833-F0FCA20E7050}" srcOrd="0" destOrd="0" presId="urn:microsoft.com/office/officeart/2008/layout/VerticalCurvedList"/>
    <dgm:cxn modelId="{2CD43CFB-B52E-4CDC-A18A-DD74E51548D1}" type="presOf" srcId="{F6E47884-EFB5-432B-B0F8-170ED1EAC581}" destId="{C6FCA3D1-290E-491B-AA04-CE9F37D1A58F}" srcOrd="0" destOrd="0" presId="urn:microsoft.com/office/officeart/2008/layout/VerticalCurvedList"/>
    <dgm:cxn modelId="{ED12D2CE-B59E-4858-A8D3-EF4D7BD972C5}" type="presOf" srcId="{99B994D4-4248-4AD1-ABD5-6C7E82740F50}" destId="{FB43772B-7B93-459C-8F06-EAE18F55BBE4}" srcOrd="0" destOrd="0" presId="urn:microsoft.com/office/officeart/2008/layout/VerticalCurvedList"/>
    <dgm:cxn modelId="{D94C5654-5206-4CF0-B8BB-38952CCC18F2}" type="presOf" srcId="{EC0A05C8-EDC1-4B01-80F8-7E9868FA5609}" destId="{39626E9B-CED8-45E4-A56E-70E609F95B52}" srcOrd="0" destOrd="0" presId="urn:microsoft.com/office/officeart/2008/layout/VerticalCurvedList"/>
    <dgm:cxn modelId="{9CA0EC4D-E145-4DBD-B0F9-CEA433DF7809}" srcId="{8F81C9FD-6A15-4751-9813-7389507C61DB}" destId="{F6E47884-EFB5-432B-B0F8-170ED1EAC581}" srcOrd="3" destOrd="0" parTransId="{F1618614-ED81-4D0D-A461-2DEA1FF386C4}" sibTransId="{9A82B330-358F-4148-845D-B9F218DEF29F}"/>
    <dgm:cxn modelId="{30AB58AA-3074-4C6A-9B3B-498E0F63ECD9}" srcId="{8F81C9FD-6A15-4751-9813-7389507C61DB}" destId="{99B994D4-4248-4AD1-ABD5-6C7E82740F50}" srcOrd="4" destOrd="0" parTransId="{3F34F7E6-1C71-4C9D-A15B-8458B6ABF615}" sibTransId="{A6569309-3A44-4BEE-879D-B92BDD878BF0}"/>
    <dgm:cxn modelId="{C77DB3F0-8403-40FA-AE6D-BFCBEB129212}" type="presOf" srcId="{03904667-A481-4F28-848E-EFA8A4755AF7}" destId="{32E80ED4-D396-48B3-BF0E-9688EC76A2A2}" srcOrd="0" destOrd="0" presId="urn:microsoft.com/office/officeart/2008/layout/VerticalCurvedList"/>
    <dgm:cxn modelId="{5BA14550-53B5-417D-9137-AFCD3AF61D2E}" type="presParOf" srcId="{BF141035-1391-46B8-8805-EBB601AC6C0A}" destId="{682E8DA0-CA8A-42B1-A542-ED94E8AF5616}" srcOrd="0" destOrd="0" presId="urn:microsoft.com/office/officeart/2008/layout/VerticalCurvedList"/>
    <dgm:cxn modelId="{25211EB0-EC69-475A-96D1-56D6659DC50F}" type="presParOf" srcId="{682E8DA0-CA8A-42B1-A542-ED94E8AF5616}" destId="{5A33022A-9887-421C-AB4E-475C82D2198A}" srcOrd="0" destOrd="0" presId="urn:microsoft.com/office/officeart/2008/layout/VerticalCurvedList"/>
    <dgm:cxn modelId="{CBCBEA22-8B28-475C-9CAD-50FA6600AFED}" type="presParOf" srcId="{5A33022A-9887-421C-AB4E-475C82D2198A}" destId="{BB216EB2-37DB-49C3-A3A3-CB2E3032668A}" srcOrd="0" destOrd="0" presId="urn:microsoft.com/office/officeart/2008/layout/VerticalCurvedList"/>
    <dgm:cxn modelId="{7731EA0B-957A-47CC-97EC-0993F9B50A22}" type="presParOf" srcId="{5A33022A-9887-421C-AB4E-475C82D2198A}" destId="{10F469CE-D37E-421E-AF49-8EB79CD5FBB1}" srcOrd="1" destOrd="0" presId="urn:microsoft.com/office/officeart/2008/layout/VerticalCurvedList"/>
    <dgm:cxn modelId="{378A9B90-0BCE-41DF-804B-1156FE94BE4E}" type="presParOf" srcId="{5A33022A-9887-421C-AB4E-475C82D2198A}" destId="{7F70E187-A010-470E-902B-4730520AFD09}" srcOrd="2" destOrd="0" presId="urn:microsoft.com/office/officeart/2008/layout/VerticalCurvedList"/>
    <dgm:cxn modelId="{32E5F00B-AC07-4407-AB84-0EF462846AF6}" type="presParOf" srcId="{5A33022A-9887-421C-AB4E-475C82D2198A}" destId="{7919C24C-E819-4E17-AC37-FE5E59FB9B35}" srcOrd="3" destOrd="0" presId="urn:microsoft.com/office/officeart/2008/layout/VerticalCurvedList"/>
    <dgm:cxn modelId="{E8BC6448-EB52-4BDB-AE9A-58390DCFB50A}" type="presParOf" srcId="{682E8DA0-CA8A-42B1-A542-ED94E8AF5616}" destId="{B616742E-9D07-4A1F-9833-F0FCA20E7050}" srcOrd="1" destOrd="0" presId="urn:microsoft.com/office/officeart/2008/layout/VerticalCurvedList"/>
    <dgm:cxn modelId="{1FDC3219-5AFE-49C0-BC6F-62F4124DB53E}" type="presParOf" srcId="{682E8DA0-CA8A-42B1-A542-ED94E8AF5616}" destId="{EC26112B-D4DD-4D4C-A205-27DA4EF1DF42}" srcOrd="2" destOrd="0" presId="urn:microsoft.com/office/officeart/2008/layout/VerticalCurvedList"/>
    <dgm:cxn modelId="{89A12456-9B39-4379-A853-737305E3F22B}" type="presParOf" srcId="{EC26112B-D4DD-4D4C-A205-27DA4EF1DF42}" destId="{18AAE502-F09D-4A98-95A0-265062D92478}" srcOrd="0" destOrd="0" presId="urn:microsoft.com/office/officeart/2008/layout/VerticalCurvedList"/>
    <dgm:cxn modelId="{FA562039-E843-4D8B-9633-8FB21A40950C}" type="presParOf" srcId="{682E8DA0-CA8A-42B1-A542-ED94E8AF5616}" destId="{32E80ED4-D396-48B3-BF0E-9688EC76A2A2}" srcOrd="3" destOrd="0" presId="urn:microsoft.com/office/officeart/2008/layout/VerticalCurvedList"/>
    <dgm:cxn modelId="{00854FFF-CD0D-48B5-BB58-42A0D5978824}" type="presParOf" srcId="{682E8DA0-CA8A-42B1-A542-ED94E8AF5616}" destId="{4C205DB0-9950-4B64-9FF9-4CED2E29608C}" srcOrd="4" destOrd="0" presId="urn:microsoft.com/office/officeart/2008/layout/VerticalCurvedList"/>
    <dgm:cxn modelId="{CE6FCB26-7028-4521-B5CC-E97F8CB9910F}" type="presParOf" srcId="{4C205DB0-9950-4B64-9FF9-4CED2E29608C}" destId="{6D3A97DA-FB39-4223-BA1C-E66409120BD3}" srcOrd="0" destOrd="0" presId="urn:microsoft.com/office/officeart/2008/layout/VerticalCurvedList"/>
    <dgm:cxn modelId="{7F805003-C0EE-4CB3-A3D4-FB87DA6D4034}" type="presParOf" srcId="{682E8DA0-CA8A-42B1-A542-ED94E8AF5616}" destId="{39626E9B-CED8-45E4-A56E-70E609F95B52}" srcOrd="5" destOrd="0" presId="urn:microsoft.com/office/officeart/2008/layout/VerticalCurvedList"/>
    <dgm:cxn modelId="{D311C510-2452-4A20-9CA2-A473D258972F}" type="presParOf" srcId="{682E8DA0-CA8A-42B1-A542-ED94E8AF5616}" destId="{B4503FB0-BA66-4170-8695-36B611A89E31}" srcOrd="6" destOrd="0" presId="urn:microsoft.com/office/officeart/2008/layout/VerticalCurvedList"/>
    <dgm:cxn modelId="{7DE39FE5-0DA0-4113-BFFE-8AEB4FA48F2F}" type="presParOf" srcId="{B4503FB0-BA66-4170-8695-36B611A89E31}" destId="{30248299-3298-4454-934C-E2701AEA2466}" srcOrd="0" destOrd="0" presId="urn:microsoft.com/office/officeart/2008/layout/VerticalCurvedList"/>
    <dgm:cxn modelId="{168F0DB1-FD30-4C26-8B91-9A71AE961581}" type="presParOf" srcId="{682E8DA0-CA8A-42B1-A542-ED94E8AF5616}" destId="{C6FCA3D1-290E-491B-AA04-CE9F37D1A58F}" srcOrd="7" destOrd="0" presId="urn:microsoft.com/office/officeart/2008/layout/VerticalCurvedList"/>
    <dgm:cxn modelId="{EB674586-D5FF-4FF9-9DB6-A4778C093EA0}" type="presParOf" srcId="{682E8DA0-CA8A-42B1-A542-ED94E8AF5616}" destId="{22F06809-5900-4350-92DE-AB466994D515}" srcOrd="8" destOrd="0" presId="urn:microsoft.com/office/officeart/2008/layout/VerticalCurvedList"/>
    <dgm:cxn modelId="{C6E2C874-8A56-4121-9B8C-EEDA5F483292}" type="presParOf" srcId="{22F06809-5900-4350-92DE-AB466994D515}" destId="{3375613F-90CE-45F0-B42A-1CC161B0885D}" srcOrd="0" destOrd="0" presId="urn:microsoft.com/office/officeart/2008/layout/VerticalCurvedList"/>
    <dgm:cxn modelId="{12555CEC-B101-4A28-9716-9EF39D512917}" type="presParOf" srcId="{682E8DA0-CA8A-42B1-A542-ED94E8AF5616}" destId="{FB43772B-7B93-459C-8F06-EAE18F55BBE4}" srcOrd="9" destOrd="0" presId="urn:microsoft.com/office/officeart/2008/layout/VerticalCurvedList"/>
    <dgm:cxn modelId="{40E5B3CD-3F80-4B42-95D6-B38BB9D43BD4}" type="presParOf" srcId="{682E8DA0-CA8A-42B1-A542-ED94E8AF5616}" destId="{E4538A2A-A707-4029-8F91-F2DB9B4B2EBF}" srcOrd="10" destOrd="0" presId="urn:microsoft.com/office/officeart/2008/layout/VerticalCurvedList"/>
    <dgm:cxn modelId="{0C3F3E8C-4801-40DA-BA0E-7AEF8040A258}" type="presParOf" srcId="{E4538A2A-A707-4029-8F91-F2DB9B4B2EBF}" destId="{207CEE7F-C446-4191-B1A5-91C1CCCB990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1A9832-22B5-4B51-B8FF-1B1B54FF2B3B}" type="doc">
      <dgm:prSet loTypeId="urn:microsoft.com/office/officeart/2005/8/layout/hProcess9" loCatId="process" qsTypeId="urn:microsoft.com/office/officeart/2005/8/quickstyle/simple1" qsCatId="simple" csTypeId="urn:microsoft.com/office/officeart/2005/8/colors/colorful1" csCatId="colorful" phldr="1"/>
      <dgm:spPr/>
    </dgm:pt>
    <dgm:pt modelId="{3791A1E7-2156-479A-AC5A-2BB33FDFDFE1}">
      <dgm:prSet phldrT="[Texto]" custT="1"/>
      <dgm:spPr>
        <a:solidFill>
          <a:srgbClr val="FFC000"/>
        </a:solidFill>
      </dgm:spPr>
      <dgm:t>
        <a:bodyPr/>
        <a:lstStyle/>
        <a:p>
          <a:r>
            <a:rPr lang="pt-BR" sz="1800" b="1" dirty="0">
              <a:effectLst>
                <a:outerShdw blurRad="38100" dist="38100" dir="2700000" algn="tl">
                  <a:srgbClr val="000000">
                    <a:alpha val="43137"/>
                  </a:srgbClr>
                </a:outerShdw>
              </a:effectLst>
              <a:latin typeface="Poppins Light" panose="020B0604020202020204" charset="0"/>
              <a:cs typeface="Poppins Light" panose="020B0604020202020204" charset="0"/>
            </a:rPr>
            <a:t>2001</a:t>
          </a:r>
        </a:p>
      </dgm:t>
    </dgm:pt>
    <dgm:pt modelId="{DAEC355A-35C0-4CEE-B29A-4757985B56FC}" type="parTrans" cxnId="{96BE273F-0E02-4294-A53B-5985D7FA162C}">
      <dgm:prSet/>
      <dgm:spPr/>
      <dgm:t>
        <a:bodyPr/>
        <a:lstStyle/>
        <a:p>
          <a:endParaRPr lang="pt-BR"/>
        </a:p>
      </dgm:t>
    </dgm:pt>
    <dgm:pt modelId="{AC287126-9525-4175-92A4-9B16A70DE931}" type="sibTrans" cxnId="{96BE273F-0E02-4294-A53B-5985D7FA162C}">
      <dgm:prSet/>
      <dgm:spPr/>
      <dgm:t>
        <a:bodyPr/>
        <a:lstStyle/>
        <a:p>
          <a:endParaRPr lang="pt-BR"/>
        </a:p>
      </dgm:t>
    </dgm:pt>
    <dgm:pt modelId="{DAAA4DF8-319E-4A9A-9E89-9A9EC90BD405}">
      <dgm:prSet custT="1"/>
      <dgm:spPr>
        <a:solidFill>
          <a:srgbClr val="FFC000"/>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Criado pelo Decreto nº 3.877/2001</a:t>
          </a:r>
        </a:p>
      </dgm:t>
    </dgm:pt>
    <dgm:pt modelId="{77672D16-0D5C-4337-A7B5-7A40CB3E6D08}" type="parTrans" cxnId="{F0638E7D-789E-4BF3-AB18-CD6CECEAD346}">
      <dgm:prSet/>
      <dgm:spPr/>
      <dgm:t>
        <a:bodyPr/>
        <a:lstStyle/>
        <a:p>
          <a:endParaRPr lang="pt-BR"/>
        </a:p>
      </dgm:t>
    </dgm:pt>
    <dgm:pt modelId="{02E160ED-6F8B-4574-8340-1032C9309603}" type="sibTrans" cxnId="{F0638E7D-789E-4BF3-AB18-CD6CECEAD346}">
      <dgm:prSet/>
      <dgm:spPr/>
      <dgm:t>
        <a:bodyPr/>
        <a:lstStyle/>
        <a:p>
          <a:endParaRPr lang="pt-BR"/>
        </a:p>
      </dgm:t>
    </dgm:pt>
    <dgm:pt modelId="{861ED751-7FDA-4476-B9C4-54757EABCF66}">
      <dgm:prSet custT="1"/>
      <dgm:spPr>
        <a:solidFill>
          <a:srgbClr val="FFC000"/>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Implantação da Versão 5</a:t>
          </a:r>
        </a:p>
      </dgm:t>
    </dgm:pt>
    <dgm:pt modelId="{13D41A0C-5F75-4098-A2B2-4EFAEC9B3AB7}" type="parTrans" cxnId="{8116E488-3B14-42D9-80B0-CAF3DB6E8DDD}">
      <dgm:prSet/>
      <dgm:spPr/>
      <dgm:t>
        <a:bodyPr/>
        <a:lstStyle/>
        <a:p>
          <a:endParaRPr lang="pt-BR"/>
        </a:p>
      </dgm:t>
    </dgm:pt>
    <dgm:pt modelId="{13782D76-0DBA-4EED-9A61-997C4905A7D5}" type="sibTrans" cxnId="{8116E488-3B14-42D9-80B0-CAF3DB6E8DDD}">
      <dgm:prSet/>
      <dgm:spPr/>
      <dgm:t>
        <a:bodyPr/>
        <a:lstStyle/>
        <a:p>
          <a:endParaRPr lang="pt-BR"/>
        </a:p>
      </dgm:t>
    </dgm:pt>
    <dgm:pt modelId="{BC98F634-1A2E-46A2-B4E7-FE49D898647F}">
      <dgm:prSet custT="1"/>
      <dgm:spPr>
        <a:solidFill>
          <a:srgbClr val="00B050"/>
        </a:solidFill>
      </dgm:spPr>
      <dgm:t>
        <a:bodyPr/>
        <a:lstStyle/>
        <a:p>
          <a:r>
            <a:rPr lang="pt-BR" sz="1800" b="1" dirty="0">
              <a:effectLst>
                <a:outerShdw blurRad="38100" dist="38100" dir="2700000" algn="tl">
                  <a:srgbClr val="000000">
                    <a:alpha val="43137"/>
                  </a:srgbClr>
                </a:outerShdw>
              </a:effectLst>
              <a:latin typeface="Poppins Light" panose="020B0604020202020204" charset="0"/>
              <a:cs typeface="Poppins Light" panose="020B0604020202020204" charset="0"/>
            </a:rPr>
            <a:t>2005</a:t>
          </a:r>
        </a:p>
      </dgm:t>
    </dgm:pt>
    <dgm:pt modelId="{8C47C200-FF8F-4574-9A95-B9B62B3E5ED9}" type="parTrans" cxnId="{6EC88BDC-37F5-4343-A51B-CDF0F08DD44C}">
      <dgm:prSet/>
      <dgm:spPr/>
      <dgm:t>
        <a:bodyPr/>
        <a:lstStyle/>
        <a:p>
          <a:endParaRPr lang="pt-BR"/>
        </a:p>
      </dgm:t>
    </dgm:pt>
    <dgm:pt modelId="{4C5BB36F-D976-4926-93DF-B7600DAFA3F9}" type="sibTrans" cxnId="{6EC88BDC-37F5-4343-A51B-CDF0F08DD44C}">
      <dgm:prSet/>
      <dgm:spPr/>
      <dgm:t>
        <a:bodyPr/>
        <a:lstStyle/>
        <a:p>
          <a:endParaRPr lang="pt-BR"/>
        </a:p>
      </dgm:t>
    </dgm:pt>
    <dgm:pt modelId="{8768A997-5133-4D3D-B8BA-77D57C39D563}">
      <dgm:prSet custT="1"/>
      <dgm:spPr>
        <a:solidFill>
          <a:srgbClr val="00B050"/>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Primeira ação de Averiguação Cadastral</a:t>
          </a:r>
        </a:p>
      </dgm:t>
    </dgm:pt>
    <dgm:pt modelId="{8F46361B-D1E3-41A8-BACC-8D7E93CD4F0B}" type="parTrans" cxnId="{60FB2E17-81E5-4FA4-B769-440FB146BAF3}">
      <dgm:prSet/>
      <dgm:spPr/>
      <dgm:t>
        <a:bodyPr/>
        <a:lstStyle/>
        <a:p>
          <a:endParaRPr lang="pt-BR"/>
        </a:p>
      </dgm:t>
    </dgm:pt>
    <dgm:pt modelId="{F6894B52-C23F-498C-BDD1-3C5262B7B2F8}" type="sibTrans" cxnId="{60FB2E17-81E5-4FA4-B769-440FB146BAF3}">
      <dgm:prSet/>
      <dgm:spPr/>
      <dgm:t>
        <a:bodyPr/>
        <a:lstStyle/>
        <a:p>
          <a:endParaRPr lang="pt-BR"/>
        </a:p>
      </dgm:t>
    </dgm:pt>
    <dgm:pt modelId="{536CA57C-D651-43A9-A0EE-F00BD2985085}">
      <dgm:prSet custT="1"/>
      <dgm:spPr>
        <a:solidFill>
          <a:srgbClr val="00B050"/>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Implantação da Versão 6.05</a:t>
          </a:r>
        </a:p>
      </dgm:t>
    </dgm:pt>
    <dgm:pt modelId="{AD120311-3654-49AA-923D-00762447BC9B}" type="parTrans" cxnId="{0DF83C8E-59A2-4D0D-8706-7B2406C64DE8}">
      <dgm:prSet/>
      <dgm:spPr/>
      <dgm:t>
        <a:bodyPr/>
        <a:lstStyle/>
        <a:p>
          <a:endParaRPr lang="pt-BR"/>
        </a:p>
      </dgm:t>
    </dgm:pt>
    <dgm:pt modelId="{D2F3CB9E-D4F3-476B-B2A8-EB446937F492}" type="sibTrans" cxnId="{0DF83C8E-59A2-4D0D-8706-7B2406C64DE8}">
      <dgm:prSet/>
      <dgm:spPr/>
      <dgm:t>
        <a:bodyPr/>
        <a:lstStyle/>
        <a:p>
          <a:endParaRPr lang="pt-BR"/>
        </a:p>
      </dgm:t>
    </dgm:pt>
    <dgm:pt modelId="{DCA78D05-5454-42E5-9965-0829C0F11EC1}">
      <dgm:prSet custT="1"/>
      <dgm:spPr>
        <a:solidFill>
          <a:schemeClr val="accent5"/>
        </a:solidFill>
      </dgm:spPr>
      <dgm:t>
        <a:bodyPr/>
        <a:lstStyle/>
        <a:p>
          <a:r>
            <a:rPr lang="pt-BR" sz="1800" b="1" dirty="0">
              <a:effectLst>
                <a:outerShdw blurRad="38100" dist="38100" dir="2700000" algn="tl">
                  <a:srgbClr val="000000">
                    <a:alpha val="43137"/>
                  </a:srgbClr>
                </a:outerShdw>
              </a:effectLst>
              <a:latin typeface="Poppins Light" panose="020B0604020202020204" charset="0"/>
              <a:cs typeface="Poppins Light" panose="020B0604020202020204" charset="0"/>
            </a:rPr>
            <a:t>2007 </a:t>
          </a:r>
        </a:p>
      </dgm:t>
    </dgm:pt>
    <dgm:pt modelId="{44270500-E9AC-4098-AF9F-DAE0200EE24D}" type="parTrans" cxnId="{C770FAFA-307D-4556-B1A1-DB01CCE3444B}">
      <dgm:prSet/>
      <dgm:spPr/>
      <dgm:t>
        <a:bodyPr/>
        <a:lstStyle/>
        <a:p>
          <a:endParaRPr lang="pt-BR"/>
        </a:p>
      </dgm:t>
    </dgm:pt>
    <dgm:pt modelId="{F5FF085F-6A39-4A4B-9BB4-FDE6CAFD095D}" type="sibTrans" cxnId="{C770FAFA-307D-4556-B1A1-DB01CCE3444B}">
      <dgm:prSet/>
      <dgm:spPr/>
      <dgm:t>
        <a:bodyPr/>
        <a:lstStyle/>
        <a:p>
          <a:endParaRPr lang="pt-BR"/>
        </a:p>
      </dgm:t>
    </dgm:pt>
    <dgm:pt modelId="{7235AA66-C764-41F4-9D36-229C62F4D55D}">
      <dgm:prSet custT="1"/>
      <dgm:spPr>
        <a:solidFill>
          <a:schemeClr val="accent5"/>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Decreto 6.135/2007</a:t>
          </a:r>
        </a:p>
      </dgm:t>
    </dgm:pt>
    <dgm:pt modelId="{906D8FF5-8C3E-43B5-9D9D-A614B7758FC1}" type="parTrans" cxnId="{2BA796B8-1690-40A3-9A51-CA00A7A0555E}">
      <dgm:prSet/>
      <dgm:spPr/>
      <dgm:t>
        <a:bodyPr/>
        <a:lstStyle/>
        <a:p>
          <a:endParaRPr lang="pt-BR"/>
        </a:p>
      </dgm:t>
    </dgm:pt>
    <dgm:pt modelId="{8A9F52B7-0EB2-4290-9923-1087400024D1}" type="sibTrans" cxnId="{2BA796B8-1690-40A3-9A51-CA00A7A0555E}">
      <dgm:prSet/>
      <dgm:spPr/>
      <dgm:t>
        <a:bodyPr/>
        <a:lstStyle/>
        <a:p>
          <a:endParaRPr lang="pt-BR"/>
        </a:p>
      </dgm:t>
    </dgm:pt>
    <dgm:pt modelId="{830146B5-CE91-47AD-BE08-8EA21F4AA758}">
      <dgm:prSet custT="1"/>
      <dgm:spPr>
        <a:solidFill>
          <a:srgbClr val="FF0000"/>
        </a:solidFill>
      </dgm:spPr>
      <dgm:t>
        <a:bodyPr/>
        <a:lstStyle/>
        <a:p>
          <a:r>
            <a:rPr lang="pt-BR" sz="1800" b="1" dirty="0">
              <a:effectLst>
                <a:outerShdw blurRad="38100" dist="38100" dir="2700000" algn="tl">
                  <a:srgbClr val="000000">
                    <a:alpha val="43137"/>
                  </a:srgbClr>
                </a:outerShdw>
              </a:effectLst>
              <a:latin typeface="Poppins Light" panose="020B0604020202020204" charset="0"/>
              <a:cs typeface="Poppins Light" panose="020B0604020202020204" charset="0"/>
            </a:rPr>
            <a:t>2010 </a:t>
          </a:r>
        </a:p>
      </dgm:t>
    </dgm:pt>
    <dgm:pt modelId="{524C5922-0710-422F-8A10-0057E4C4BAFC}" type="parTrans" cxnId="{9EFBF856-9E28-43E8-8AEB-8F61702384B8}">
      <dgm:prSet/>
      <dgm:spPr/>
      <dgm:t>
        <a:bodyPr/>
        <a:lstStyle/>
        <a:p>
          <a:endParaRPr lang="pt-BR"/>
        </a:p>
      </dgm:t>
    </dgm:pt>
    <dgm:pt modelId="{546DBC89-BEF7-41CA-BE4B-03F1514FD534}" type="sibTrans" cxnId="{9EFBF856-9E28-43E8-8AEB-8F61702384B8}">
      <dgm:prSet/>
      <dgm:spPr/>
      <dgm:t>
        <a:bodyPr/>
        <a:lstStyle/>
        <a:p>
          <a:endParaRPr lang="pt-BR"/>
        </a:p>
      </dgm:t>
    </dgm:pt>
    <dgm:pt modelId="{198B6BC1-53AA-4FC7-BC20-2DD40D5E7CB9}">
      <dgm:prSet custT="1"/>
      <dgm:spPr>
        <a:solidFill>
          <a:srgbClr val="FF0000"/>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Implantação da Versão 7</a:t>
          </a:r>
        </a:p>
      </dgm:t>
    </dgm:pt>
    <dgm:pt modelId="{9BF29ACF-5F50-4831-8A45-05D7A6AB6F77}" type="parTrans" cxnId="{C6DB4BBA-F8D5-49D6-B97E-5FA2374EB1E9}">
      <dgm:prSet/>
      <dgm:spPr/>
      <dgm:t>
        <a:bodyPr/>
        <a:lstStyle/>
        <a:p>
          <a:endParaRPr lang="pt-BR"/>
        </a:p>
      </dgm:t>
    </dgm:pt>
    <dgm:pt modelId="{EB42AD50-29AD-4D93-86FF-D8A1E6799AF7}" type="sibTrans" cxnId="{C6DB4BBA-F8D5-49D6-B97E-5FA2374EB1E9}">
      <dgm:prSet/>
      <dgm:spPr/>
      <dgm:t>
        <a:bodyPr/>
        <a:lstStyle/>
        <a:p>
          <a:endParaRPr lang="pt-BR"/>
        </a:p>
      </dgm:t>
    </dgm:pt>
    <dgm:pt modelId="{E9078B44-DDC3-41A6-8BE3-01C00AB31869}">
      <dgm:prSet custT="1"/>
      <dgm:spPr>
        <a:solidFill>
          <a:schemeClr val="tx1"/>
        </a:solidFill>
      </dgm:spPr>
      <dgm:t>
        <a:bodyPr/>
        <a:lstStyle/>
        <a:p>
          <a:r>
            <a:rPr lang="pt-BR" sz="1800" b="1" dirty="0">
              <a:effectLst>
                <a:outerShdw blurRad="38100" dist="38100" dir="2700000" algn="tl">
                  <a:srgbClr val="000000">
                    <a:alpha val="43137"/>
                  </a:srgbClr>
                </a:outerShdw>
              </a:effectLst>
              <a:latin typeface="Poppins Light" panose="020B0604020202020204" charset="0"/>
              <a:cs typeface="Poppins Light" panose="020B0604020202020204" charset="0"/>
            </a:rPr>
            <a:t>2022</a:t>
          </a:r>
        </a:p>
      </dgm:t>
    </dgm:pt>
    <dgm:pt modelId="{1278020B-BD76-4BA3-A456-E241A30DD949}" type="parTrans" cxnId="{D0B2AEC3-32A9-4CE3-80D3-64394FB72777}">
      <dgm:prSet/>
      <dgm:spPr/>
      <dgm:t>
        <a:bodyPr/>
        <a:lstStyle/>
        <a:p>
          <a:endParaRPr lang="pt-BR"/>
        </a:p>
      </dgm:t>
    </dgm:pt>
    <dgm:pt modelId="{BDB3545A-8D37-4921-8292-BA469FE84261}" type="sibTrans" cxnId="{D0B2AEC3-32A9-4CE3-80D3-64394FB72777}">
      <dgm:prSet/>
      <dgm:spPr/>
      <dgm:t>
        <a:bodyPr/>
        <a:lstStyle/>
        <a:p>
          <a:endParaRPr lang="pt-BR"/>
        </a:p>
      </dgm:t>
    </dgm:pt>
    <dgm:pt modelId="{D94B8BD6-0CAE-49C7-A1B8-FA9682DF00D4}">
      <dgm:prSet custT="1"/>
      <dgm:spPr>
        <a:solidFill>
          <a:srgbClr val="00B0F0"/>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PROCAD SUAS</a:t>
          </a:r>
        </a:p>
      </dgm:t>
    </dgm:pt>
    <dgm:pt modelId="{8C28B37F-9D67-430A-B4CC-25C0612ACD4A}" type="parTrans" cxnId="{E960C396-D96F-4AA8-8655-95C0D898C365}">
      <dgm:prSet/>
      <dgm:spPr/>
      <dgm:t>
        <a:bodyPr/>
        <a:lstStyle/>
        <a:p>
          <a:endParaRPr lang="pt-BR"/>
        </a:p>
      </dgm:t>
    </dgm:pt>
    <dgm:pt modelId="{E98D7CD6-F62B-4253-9449-3ADF115C2B52}" type="sibTrans" cxnId="{E960C396-D96F-4AA8-8655-95C0D898C365}">
      <dgm:prSet/>
      <dgm:spPr/>
      <dgm:t>
        <a:bodyPr/>
        <a:lstStyle/>
        <a:p>
          <a:endParaRPr lang="pt-BR"/>
        </a:p>
      </dgm:t>
    </dgm:pt>
    <dgm:pt modelId="{B4DBF903-6068-4AB3-9863-0F76A213C8CE}">
      <dgm:prSet custT="1"/>
      <dgm:spPr>
        <a:solidFill>
          <a:srgbClr val="00B0F0"/>
        </a:solidFill>
      </dgm:spPr>
      <dgm:t>
        <a:bodyPr/>
        <a:lstStyle/>
        <a:p>
          <a:r>
            <a:rPr lang="pt-BR" sz="1800" b="1" dirty="0">
              <a:effectLst>
                <a:outerShdw blurRad="38100" dist="38100" dir="2700000" algn="tl">
                  <a:srgbClr val="000000">
                    <a:alpha val="43137"/>
                  </a:srgbClr>
                </a:outerShdw>
              </a:effectLst>
              <a:latin typeface="Poppins Light" panose="020B0604020202020204" charset="0"/>
              <a:cs typeface="Poppins Light" panose="020B0604020202020204" charset="0"/>
            </a:rPr>
            <a:t>2023</a:t>
          </a:r>
        </a:p>
      </dgm:t>
    </dgm:pt>
    <dgm:pt modelId="{60F6FE1C-CAEB-41EF-B91E-9ACF326E958F}" type="parTrans" cxnId="{ECED5F2C-B5C5-4147-B790-E6F805313AE6}">
      <dgm:prSet/>
      <dgm:spPr/>
      <dgm:t>
        <a:bodyPr/>
        <a:lstStyle/>
        <a:p>
          <a:endParaRPr lang="pt-BR"/>
        </a:p>
      </dgm:t>
    </dgm:pt>
    <dgm:pt modelId="{7444C91F-E971-480D-8127-E515E893DF09}" type="sibTrans" cxnId="{ECED5F2C-B5C5-4147-B790-E6F805313AE6}">
      <dgm:prSet/>
      <dgm:spPr/>
      <dgm:t>
        <a:bodyPr/>
        <a:lstStyle/>
        <a:p>
          <a:endParaRPr lang="pt-BR"/>
        </a:p>
      </dgm:t>
    </dgm:pt>
    <dgm:pt modelId="{838A1518-5439-42D0-AB90-767A27678AAE}">
      <dgm:prSet custT="1"/>
      <dgm:spPr>
        <a:solidFill>
          <a:srgbClr val="00B0F0"/>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Qualificação do Cadastro Único</a:t>
          </a:r>
        </a:p>
      </dgm:t>
    </dgm:pt>
    <dgm:pt modelId="{4CE56C3F-174D-416A-8DAF-D2A91632B835}" type="parTrans" cxnId="{0AA3CBA4-A8E3-4126-BA4F-F27CF6C1C947}">
      <dgm:prSet/>
      <dgm:spPr/>
      <dgm:t>
        <a:bodyPr/>
        <a:lstStyle/>
        <a:p>
          <a:endParaRPr lang="pt-BR"/>
        </a:p>
      </dgm:t>
    </dgm:pt>
    <dgm:pt modelId="{A99277B7-A6E7-4E3A-90F4-E878E2ADC5B7}" type="sibTrans" cxnId="{0AA3CBA4-A8E3-4126-BA4F-F27CF6C1C947}">
      <dgm:prSet/>
      <dgm:spPr/>
      <dgm:t>
        <a:bodyPr/>
        <a:lstStyle/>
        <a:p>
          <a:endParaRPr lang="pt-BR"/>
        </a:p>
      </dgm:t>
    </dgm:pt>
    <dgm:pt modelId="{06BDC817-A9CE-4949-B76F-A0D7E38D1F77}">
      <dgm:prSet custT="1"/>
      <dgm:spPr>
        <a:solidFill>
          <a:schemeClr val="tx1"/>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Decreto nº 11.016/2022</a:t>
          </a:r>
        </a:p>
      </dgm:t>
    </dgm:pt>
    <dgm:pt modelId="{C2CCDE2C-7BC8-49E3-9679-84E858EBB78A}" type="parTrans" cxnId="{7AA3834A-65C2-44C2-B8EB-F2CF596F7A14}">
      <dgm:prSet/>
      <dgm:spPr/>
      <dgm:t>
        <a:bodyPr/>
        <a:lstStyle/>
        <a:p>
          <a:endParaRPr lang="pt-BR"/>
        </a:p>
      </dgm:t>
    </dgm:pt>
    <dgm:pt modelId="{B1A19319-9DB2-4C1B-9B91-AC47C5E92AC7}" type="sibTrans" cxnId="{7AA3834A-65C2-44C2-B8EB-F2CF596F7A14}">
      <dgm:prSet/>
      <dgm:spPr/>
      <dgm:t>
        <a:bodyPr/>
        <a:lstStyle/>
        <a:p>
          <a:endParaRPr lang="pt-BR"/>
        </a:p>
      </dgm:t>
    </dgm:pt>
    <dgm:pt modelId="{92A2C6A2-B691-48CE-8ED9-4047536D602A}">
      <dgm:prSet custT="1"/>
      <dgm:spPr>
        <a:solidFill>
          <a:schemeClr val="tx1"/>
        </a:solidFill>
      </dgm:spPr>
      <dgm:t>
        <a:bodyPr/>
        <a:lstStyle/>
        <a:p>
          <a:r>
            <a:rPr lang="pt-BR" sz="1050" b="1" dirty="0">
              <a:effectLst>
                <a:outerShdw blurRad="38100" dist="38100" dir="2700000" algn="tl">
                  <a:srgbClr val="000000">
                    <a:alpha val="43137"/>
                  </a:srgbClr>
                </a:outerShdw>
              </a:effectLst>
              <a:latin typeface="Poppins Light" panose="020B0604020202020204" charset="0"/>
              <a:cs typeface="Poppins Light" panose="020B0604020202020204" charset="0"/>
            </a:rPr>
            <a:t>Lançado aplicativo do Cadastro Único</a:t>
          </a:r>
        </a:p>
      </dgm:t>
    </dgm:pt>
    <dgm:pt modelId="{4009FA84-D7CE-41B8-84FD-E7E9F09AE117}" type="parTrans" cxnId="{8CB3CD6A-0B13-421D-92F6-93332BEAA6BC}">
      <dgm:prSet/>
      <dgm:spPr/>
      <dgm:t>
        <a:bodyPr/>
        <a:lstStyle/>
        <a:p>
          <a:endParaRPr lang="pt-BR"/>
        </a:p>
      </dgm:t>
    </dgm:pt>
    <dgm:pt modelId="{B497273B-B2F3-4982-B0BF-A0465905394C}" type="sibTrans" cxnId="{8CB3CD6A-0B13-421D-92F6-93332BEAA6BC}">
      <dgm:prSet/>
      <dgm:spPr/>
      <dgm:t>
        <a:bodyPr/>
        <a:lstStyle/>
        <a:p>
          <a:endParaRPr lang="pt-BR"/>
        </a:p>
      </dgm:t>
    </dgm:pt>
    <dgm:pt modelId="{925AD177-E482-46E4-ABAF-49A21FA2BA23}" type="pres">
      <dgm:prSet presAssocID="{2C1A9832-22B5-4B51-B8FF-1B1B54FF2B3B}" presName="CompostProcess" presStyleCnt="0">
        <dgm:presLayoutVars>
          <dgm:dir/>
          <dgm:resizeHandles val="exact"/>
        </dgm:presLayoutVars>
      </dgm:prSet>
      <dgm:spPr/>
    </dgm:pt>
    <dgm:pt modelId="{F4BE4F37-1D36-422E-A789-1242718B9BBC}" type="pres">
      <dgm:prSet presAssocID="{2C1A9832-22B5-4B51-B8FF-1B1B54FF2B3B}" presName="arrow" presStyleLbl="bgShp" presStyleIdx="0" presStyleCnt="1"/>
      <dgm:spPr>
        <a:solidFill>
          <a:schemeClr val="bg1">
            <a:lumMod val="85000"/>
          </a:schemeClr>
        </a:solidFill>
      </dgm:spPr>
    </dgm:pt>
    <dgm:pt modelId="{B911BA23-AA5B-4615-8550-5C43AC9C82B0}" type="pres">
      <dgm:prSet presAssocID="{2C1A9832-22B5-4B51-B8FF-1B1B54FF2B3B}" presName="linearProcess" presStyleCnt="0"/>
      <dgm:spPr/>
    </dgm:pt>
    <dgm:pt modelId="{AC19AC88-E293-4D75-9A56-4A25559DDB6F}" type="pres">
      <dgm:prSet presAssocID="{3791A1E7-2156-479A-AC5A-2BB33FDFDFE1}" presName="textNode" presStyleLbl="node1" presStyleIdx="0" presStyleCnt="6">
        <dgm:presLayoutVars>
          <dgm:bulletEnabled val="1"/>
        </dgm:presLayoutVars>
      </dgm:prSet>
      <dgm:spPr/>
      <dgm:t>
        <a:bodyPr/>
        <a:lstStyle/>
        <a:p>
          <a:endParaRPr lang="pt-PT"/>
        </a:p>
      </dgm:t>
    </dgm:pt>
    <dgm:pt modelId="{B4F2A399-EE6D-4FC7-8A42-C5EE367B2467}" type="pres">
      <dgm:prSet presAssocID="{AC287126-9525-4175-92A4-9B16A70DE931}" presName="sibTrans" presStyleCnt="0"/>
      <dgm:spPr/>
    </dgm:pt>
    <dgm:pt modelId="{9016D255-310C-4D61-9104-5CEF6CCE8148}" type="pres">
      <dgm:prSet presAssocID="{BC98F634-1A2E-46A2-B4E7-FE49D898647F}" presName="textNode" presStyleLbl="node1" presStyleIdx="1" presStyleCnt="6">
        <dgm:presLayoutVars>
          <dgm:bulletEnabled val="1"/>
        </dgm:presLayoutVars>
      </dgm:prSet>
      <dgm:spPr/>
      <dgm:t>
        <a:bodyPr/>
        <a:lstStyle/>
        <a:p>
          <a:endParaRPr lang="pt-PT"/>
        </a:p>
      </dgm:t>
    </dgm:pt>
    <dgm:pt modelId="{A9E5E381-8E00-433A-945B-2F9E70C5DE19}" type="pres">
      <dgm:prSet presAssocID="{4C5BB36F-D976-4926-93DF-B7600DAFA3F9}" presName="sibTrans" presStyleCnt="0"/>
      <dgm:spPr/>
    </dgm:pt>
    <dgm:pt modelId="{3C5D3E5D-2860-4D60-949C-7A6EE0F8547D}" type="pres">
      <dgm:prSet presAssocID="{DCA78D05-5454-42E5-9965-0829C0F11EC1}" presName="textNode" presStyleLbl="node1" presStyleIdx="2" presStyleCnt="6">
        <dgm:presLayoutVars>
          <dgm:bulletEnabled val="1"/>
        </dgm:presLayoutVars>
      </dgm:prSet>
      <dgm:spPr/>
      <dgm:t>
        <a:bodyPr/>
        <a:lstStyle/>
        <a:p>
          <a:endParaRPr lang="pt-PT"/>
        </a:p>
      </dgm:t>
    </dgm:pt>
    <dgm:pt modelId="{AA5283AE-B5F2-49D2-B484-27E6BEE67C7D}" type="pres">
      <dgm:prSet presAssocID="{F5FF085F-6A39-4A4B-9BB4-FDE6CAFD095D}" presName="sibTrans" presStyleCnt="0"/>
      <dgm:spPr/>
    </dgm:pt>
    <dgm:pt modelId="{38D3CB36-10E4-4270-B633-80D220C86CE4}" type="pres">
      <dgm:prSet presAssocID="{830146B5-CE91-47AD-BE08-8EA21F4AA758}" presName="textNode" presStyleLbl="node1" presStyleIdx="3" presStyleCnt="6">
        <dgm:presLayoutVars>
          <dgm:bulletEnabled val="1"/>
        </dgm:presLayoutVars>
      </dgm:prSet>
      <dgm:spPr/>
      <dgm:t>
        <a:bodyPr/>
        <a:lstStyle/>
        <a:p>
          <a:endParaRPr lang="pt-PT"/>
        </a:p>
      </dgm:t>
    </dgm:pt>
    <dgm:pt modelId="{91E56B88-DCD7-459B-9F83-14DEEC735836}" type="pres">
      <dgm:prSet presAssocID="{546DBC89-BEF7-41CA-BE4B-03F1514FD534}" presName="sibTrans" presStyleCnt="0"/>
      <dgm:spPr/>
    </dgm:pt>
    <dgm:pt modelId="{7602B8AE-FB75-40A1-A1CB-D722FF40B771}" type="pres">
      <dgm:prSet presAssocID="{E9078B44-DDC3-41A6-8BE3-01C00AB31869}" presName="textNode" presStyleLbl="node1" presStyleIdx="4" presStyleCnt="6">
        <dgm:presLayoutVars>
          <dgm:bulletEnabled val="1"/>
        </dgm:presLayoutVars>
      </dgm:prSet>
      <dgm:spPr/>
      <dgm:t>
        <a:bodyPr/>
        <a:lstStyle/>
        <a:p>
          <a:endParaRPr lang="pt-PT"/>
        </a:p>
      </dgm:t>
    </dgm:pt>
    <dgm:pt modelId="{B834EAA9-10BA-4891-8362-77A7E426BE6A}" type="pres">
      <dgm:prSet presAssocID="{BDB3545A-8D37-4921-8292-BA469FE84261}" presName="sibTrans" presStyleCnt="0"/>
      <dgm:spPr/>
    </dgm:pt>
    <dgm:pt modelId="{AFAAFC7F-EAC3-402E-A0AB-972D7A5C3466}" type="pres">
      <dgm:prSet presAssocID="{B4DBF903-6068-4AB3-9863-0F76A213C8CE}" presName="textNode" presStyleLbl="node1" presStyleIdx="5" presStyleCnt="6">
        <dgm:presLayoutVars>
          <dgm:bulletEnabled val="1"/>
        </dgm:presLayoutVars>
      </dgm:prSet>
      <dgm:spPr/>
      <dgm:t>
        <a:bodyPr/>
        <a:lstStyle/>
        <a:p>
          <a:endParaRPr lang="pt-PT"/>
        </a:p>
      </dgm:t>
    </dgm:pt>
  </dgm:ptLst>
  <dgm:cxnLst>
    <dgm:cxn modelId="{C6DB4BBA-F8D5-49D6-B97E-5FA2374EB1E9}" srcId="{830146B5-CE91-47AD-BE08-8EA21F4AA758}" destId="{198B6BC1-53AA-4FC7-BC20-2DD40D5E7CB9}" srcOrd="0" destOrd="0" parTransId="{9BF29ACF-5F50-4831-8A45-05D7A6AB6F77}" sibTransId="{EB42AD50-29AD-4D93-86FF-D8A1E6799AF7}"/>
    <dgm:cxn modelId="{248AEB1B-BC3A-4699-9DC4-056B8B3CE7F8}" type="presOf" srcId="{E9078B44-DDC3-41A6-8BE3-01C00AB31869}" destId="{7602B8AE-FB75-40A1-A1CB-D722FF40B771}" srcOrd="0" destOrd="0" presId="urn:microsoft.com/office/officeart/2005/8/layout/hProcess9"/>
    <dgm:cxn modelId="{18DB2DDD-FD83-41D3-8E8B-452CF1387F1C}" type="presOf" srcId="{DCA78D05-5454-42E5-9965-0829C0F11EC1}" destId="{3C5D3E5D-2860-4D60-949C-7A6EE0F8547D}" srcOrd="0" destOrd="0" presId="urn:microsoft.com/office/officeart/2005/8/layout/hProcess9"/>
    <dgm:cxn modelId="{9D6B7CAF-6884-4F6D-8798-EC90752D45D7}" type="presOf" srcId="{D94B8BD6-0CAE-49C7-A1B8-FA9682DF00D4}" destId="{AFAAFC7F-EAC3-402E-A0AB-972D7A5C3466}" srcOrd="0" destOrd="2" presId="urn:microsoft.com/office/officeart/2005/8/layout/hProcess9"/>
    <dgm:cxn modelId="{E960C396-D96F-4AA8-8655-95C0D898C365}" srcId="{B4DBF903-6068-4AB3-9863-0F76A213C8CE}" destId="{D94B8BD6-0CAE-49C7-A1B8-FA9682DF00D4}" srcOrd="1" destOrd="0" parTransId="{8C28B37F-9D67-430A-B4CC-25C0612ACD4A}" sibTransId="{E98D7CD6-F62B-4253-9449-3ADF115C2B52}"/>
    <dgm:cxn modelId="{0DF83C8E-59A2-4D0D-8706-7B2406C64DE8}" srcId="{BC98F634-1A2E-46A2-B4E7-FE49D898647F}" destId="{536CA57C-D651-43A9-A0EE-F00BD2985085}" srcOrd="1" destOrd="0" parTransId="{AD120311-3654-49AA-923D-00762447BC9B}" sibTransId="{D2F3CB9E-D4F3-476B-B2A8-EB446937F492}"/>
    <dgm:cxn modelId="{8116E488-3B14-42D9-80B0-CAF3DB6E8DDD}" srcId="{3791A1E7-2156-479A-AC5A-2BB33FDFDFE1}" destId="{861ED751-7FDA-4476-B9C4-54757EABCF66}" srcOrd="1" destOrd="0" parTransId="{13D41A0C-5F75-4098-A2B2-4EFAEC9B3AB7}" sibTransId="{13782D76-0DBA-4EED-9A61-997C4905A7D5}"/>
    <dgm:cxn modelId="{E9EEC7F7-859B-401A-9D92-F1121855E4DE}" type="presOf" srcId="{536CA57C-D651-43A9-A0EE-F00BD2985085}" destId="{9016D255-310C-4D61-9104-5CEF6CCE8148}" srcOrd="0" destOrd="2" presId="urn:microsoft.com/office/officeart/2005/8/layout/hProcess9"/>
    <dgm:cxn modelId="{3408BBEC-2669-4849-A389-A09A23139590}" type="presOf" srcId="{06BDC817-A9CE-4949-B76F-A0D7E38D1F77}" destId="{7602B8AE-FB75-40A1-A1CB-D722FF40B771}" srcOrd="0" destOrd="1" presId="urn:microsoft.com/office/officeart/2005/8/layout/hProcess9"/>
    <dgm:cxn modelId="{60FB2E17-81E5-4FA4-B769-440FB146BAF3}" srcId="{BC98F634-1A2E-46A2-B4E7-FE49D898647F}" destId="{8768A997-5133-4D3D-B8BA-77D57C39D563}" srcOrd="0" destOrd="0" parTransId="{8F46361B-D1E3-41A8-BACC-8D7E93CD4F0B}" sibTransId="{F6894B52-C23F-498C-BDD1-3C5262B7B2F8}"/>
    <dgm:cxn modelId="{E2BE549F-6C4B-4698-968E-9958C133C514}" type="presOf" srcId="{838A1518-5439-42D0-AB90-767A27678AAE}" destId="{AFAAFC7F-EAC3-402E-A0AB-972D7A5C3466}" srcOrd="0" destOrd="1" presId="urn:microsoft.com/office/officeart/2005/8/layout/hProcess9"/>
    <dgm:cxn modelId="{4454875C-2512-4D83-B907-F8C8730CD07C}" type="presOf" srcId="{DAAA4DF8-319E-4A9A-9E89-9A9EC90BD405}" destId="{AC19AC88-E293-4D75-9A56-4A25559DDB6F}" srcOrd="0" destOrd="1" presId="urn:microsoft.com/office/officeart/2005/8/layout/hProcess9"/>
    <dgm:cxn modelId="{BB0C4F8A-811A-4B8B-A40F-C17D05F37324}" type="presOf" srcId="{198B6BC1-53AA-4FC7-BC20-2DD40D5E7CB9}" destId="{38D3CB36-10E4-4270-B633-80D220C86CE4}" srcOrd="0" destOrd="1" presId="urn:microsoft.com/office/officeart/2005/8/layout/hProcess9"/>
    <dgm:cxn modelId="{F2654E55-FCE0-469B-A2D9-5FBF9A369C6F}" type="presOf" srcId="{92A2C6A2-B691-48CE-8ED9-4047536D602A}" destId="{7602B8AE-FB75-40A1-A1CB-D722FF40B771}" srcOrd="0" destOrd="2" presId="urn:microsoft.com/office/officeart/2005/8/layout/hProcess9"/>
    <dgm:cxn modelId="{700BC362-4B4D-4C7E-BAD2-6851BCE8AC82}" type="presOf" srcId="{8768A997-5133-4D3D-B8BA-77D57C39D563}" destId="{9016D255-310C-4D61-9104-5CEF6CCE8148}" srcOrd="0" destOrd="1" presId="urn:microsoft.com/office/officeart/2005/8/layout/hProcess9"/>
    <dgm:cxn modelId="{ECED5F2C-B5C5-4147-B790-E6F805313AE6}" srcId="{2C1A9832-22B5-4B51-B8FF-1B1B54FF2B3B}" destId="{B4DBF903-6068-4AB3-9863-0F76A213C8CE}" srcOrd="5" destOrd="0" parTransId="{60F6FE1C-CAEB-41EF-B91E-9ACF326E958F}" sibTransId="{7444C91F-E971-480D-8127-E515E893DF09}"/>
    <dgm:cxn modelId="{F0638E7D-789E-4BF3-AB18-CD6CECEAD346}" srcId="{3791A1E7-2156-479A-AC5A-2BB33FDFDFE1}" destId="{DAAA4DF8-319E-4A9A-9E89-9A9EC90BD405}" srcOrd="0" destOrd="0" parTransId="{77672D16-0D5C-4337-A7B5-7A40CB3E6D08}" sibTransId="{02E160ED-6F8B-4574-8340-1032C9309603}"/>
    <dgm:cxn modelId="{52787FFF-499A-4F08-BE0F-7E564A36D3E1}" type="presOf" srcId="{861ED751-7FDA-4476-B9C4-54757EABCF66}" destId="{AC19AC88-E293-4D75-9A56-4A25559DDB6F}" srcOrd="0" destOrd="2" presId="urn:microsoft.com/office/officeart/2005/8/layout/hProcess9"/>
    <dgm:cxn modelId="{BD522528-452E-4872-917E-B139DA0C6B25}" type="presOf" srcId="{B4DBF903-6068-4AB3-9863-0F76A213C8CE}" destId="{AFAAFC7F-EAC3-402E-A0AB-972D7A5C3466}" srcOrd="0" destOrd="0" presId="urn:microsoft.com/office/officeart/2005/8/layout/hProcess9"/>
    <dgm:cxn modelId="{6EC88BDC-37F5-4343-A51B-CDF0F08DD44C}" srcId="{2C1A9832-22B5-4B51-B8FF-1B1B54FF2B3B}" destId="{BC98F634-1A2E-46A2-B4E7-FE49D898647F}" srcOrd="1" destOrd="0" parTransId="{8C47C200-FF8F-4574-9A95-B9B62B3E5ED9}" sibTransId="{4C5BB36F-D976-4926-93DF-B7600DAFA3F9}"/>
    <dgm:cxn modelId="{7C31305C-D1E2-4C02-923C-D40EF9262509}" type="presOf" srcId="{830146B5-CE91-47AD-BE08-8EA21F4AA758}" destId="{38D3CB36-10E4-4270-B633-80D220C86CE4}" srcOrd="0" destOrd="0" presId="urn:microsoft.com/office/officeart/2005/8/layout/hProcess9"/>
    <dgm:cxn modelId="{1002A7FB-30C6-4312-9931-8B4B795D9C99}" type="presOf" srcId="{3791A1E7-2156-479A-AC5A-2BB33FDFDFE1}" destId="{AC19AC88-E293-4D75-9A56-4A25559DDB6F}" srcOrd="0" destOrd="0" presId="urn:microsoft.com/office/officeart/2005/8/layout/hProcess9"/>
    <dgm:cxn modelId="{16A90017-C6BA-4F96-9FA0-65456B7BE96F}" type="presOf" srcId="{2C1A9832-22B5-4B51-B8FF-1B1B54FF2B3B}" destId="{925AD177-E482-46E4-ABAF-49A21FA2BA23}" srcOrd="0" destOrd="0" presId="urn:microsoft.com/office/officeart/2005/8/layout/hProcess9"/>
    <dgm:cxn modelId="{7AA3834A-65C2-44C2-B8EB-F2CF596F7A14}" srcId="{E9078B44-DDC3-41A6-8BE3-01C00AB31869}" destId="{06BDC817-A9CE-4949-B76F-A0D7E38D1F77}" srcOrd="0" destOrd="0" parTransId="{C2CCDE2C-7BC8-49E3-9679-84E858EBB78A}" sibTransId="{B1A19319-9DB2-4C1B-9B91-AC47C5E92AC7}"/>
    <dgm:cxn modelId="{9EFBF856-9E28-43E8-8AEB-8F61702384B8}" srcId="{2C1A9832-22B5-4B51-B8FF-1B1B54FF2B3B}" destId="{830146B5-CE91-47AD-BE08-8EA21F4AA758}" srcOrd="3" destOrd="0" parTransId="{524C5922-0710-422F-8A10-0057E4C4BAFC}" sibTransId="{546DBC89-BEF7-41CA-BE4B-03F1514FD534}"/>
    <dgm:cxn modelId="{8CB3CD6A-0B13-421D-92F6-93332BEAA6BC}" srcId="{E9078B44-DDC3-41A6-8BE3-01C00AB31869}" destId="{92A2C6A2-B691-48CE-8ED9-4047536D602A}" srcOrd="1" destOrd="0" parTransId="{4009FA84-D7CE-41B8-84FD-E7E9F09AE117}" sibTransId="{B497273B-B2F3-4982-B0BF-A0465905394C}"/>
    <dgm:cxn modelId="{C770FAFA-307D-4556-B1A1-DB01CCE3444B}" srcId="{2C1A9832-22B5-4B51-B8FF-1B1B54FF2B3B}" destId="{DCA78D05-5454-42E5-9965-0829C0F11EC1}" srcOrd="2" destOrd="0" parTransId="{44270500-E9AC-4098-AF9F-DAE0200EE24D}" sibTransId="{F5FF085F-6A39-4A4B-9BB4-FDE6CAFD095D}"/>
    <dgm:cxn modelId="{96BE273F-0E02-4294-A53B-5985D7FA162C}" srcId="{2C1A9832-22B5-4B51-B8FF-1B1B54FF2B3B}" destId="{3791A1E7-2156-479A-AC5A-2BB33FDFDFE1}" srcOrd="0" destOrd="0" parTransId="{DAEC355A-35C0-4CEE-B29A-4757985B56FC}" sibTransId="{AC287126-9525-4175-92A4-9B16A70DE931}"/>
    <dgm:cxn modelId="{D0B2AEC3-32A9-4CE3-80D3-64394FB72777}" srcId="{2C1A9832-22B5-4B51-B8FF-1B1B54FF2B3B}" destId="{E9078B44-DDC3-41A6-8BE3-01C00AB31869}" srcOrd="4" destOrd="0" parTransId="{1278020B-BD76-4BA3-A456-E241A30DD949}" sibTransId="{BDB3545A-8D37-4921-8292-BA469FE84261}"/>
    <dgm:cxn modelId="{2909CCE7-7EEF-497B-A28F-A5085A15C638}" type="presOf" srcId="{BC98F634-1A2E-46A2-B4E7-FE49D898647F}" destId="{9016D255-310C-4D61-9104-5CEF6CCE8148}" srcOrd="0" destOrd="0" presId="urn:microsoft.com/office/officeart/2005/8/layout/hProcess9"/>
    <dgm:cxn modelId="{2BA796B8-1690-40A3-9A51-CA00A7A0555E}" srcId="{DCA78D05-5454-42E5-9965-0829C0F11EC1}" destId="{7235AA66-C764-41F4-9D36-229C62F4D55D}" srcOrd="0" destOrd="0" parTransId="{906D8FF5-8C3E-43B5-9D9D-A614B7758FC1}" sibTransId="{8A9F52B7-0EB2-4290-9923-1087400024D1}"/>
    <dgm:cxn modelId="{38A86CAC-439D-49CC-AE99-4DF1F2FA4222}" type="presOf" srcId="{7235AA66-C764-41F4-9D36-229C62F4D55D}" destId="{3C5D3E5D-2860-4D60-949C-7A6EE0F8547D}" srcOrd="0" destOrd="1" presId="urn:microsoft.com/office/officeart/2005/8/layout/hProcess9"/>
    <dgm:cxn modelId="{0AA3CBA4-A8E3-4126-BA4F-F27CF6C1C947}" srcId="{B4DBF903-6068-4AB3-9863-0F76A213C8CE}" destId="{838A1518-5439-42D0-AB90-767A27678AAE}" srcOrd="0" destOrd="0" parTransId="{4CE56C3F-174D-416A-8DAF-D2A91632B835}" sibTransId="{A99277B7-A6E7-4E3A-90F4-E878E2ADC5B7}"/>
    <dgm:cxn modelId="{CC398DAA-DBC1-445F-9833-CA331D9666BD}" type="presParOf" srcId="{925AD177-E482-46E4-ABAF-49A21FA2BA23}" destId="{F4BE4F37-1D36-422E-A789-1242718B9BBC}" srcOrd="0" destOrd="0" presId="urn:microsoft.com/office/officeart/2005/8/layout/hProcess9"/>
    <dgm:cxn modelId="{6B698EE3-A97E-4221-AB6B-F6F01F6C6D35}" type="presParOf" srcId="{925AD177-E482-46E4-ABAF-49A21FA2BA23}" destId="{B911BA23-AA5B-4615-8550-5C43AC9C82B0}" srcOrd="1" destOrd="0" presId="urn:microsoft.com/office/officeart/2005/8/layout/hProcess9"/>
    <dgm:cxn modelId="{F4127F3E-93A8-4B65-B339-9C43A77339F5}" type="presParOf" srcId="{B911BA23-AA5B-4615-8550-5C43AC9C82B0}" destId="{AC19AC88-E293-4D75-9A56-4A25559DDB6F}" srcOrd="0" destOrd="0" presId="urn:microsoft.com/office/officeart/2005/8/layout/hProcess9"/>
    <dgm:cxn modelId="{F6BC2782-01E0-4E64-8FAB-140741382A5E}" type="presParOf" srcId="{B911BA23-AA5B-4615-8550-5C43AC9C82B0}" destId="{B4F2A399-EE6D-4FC7-8A42-C5EE367B2467}" srcOrd="1" destOrd="0" presId="urn:microsoft.com/office/officeart/2005/8/layout/hProcess9"/>
    <dgm:cxn modelId="{3FA92E4E-2BCC-45E3-BE3D-263CC802D348}" type="presParOf" srcId="{B911BA23-AA5B-4615-8550-5C43AC9C82B0}" destId="{9016D255-310C-4D61-9104-5CEF6CCE8148}" srcOrd="2" destOrd="0" presId="urn:microsoft.com/office/officeart/2005/8/layout/hProcess9"/>
    <dgm:cxn modelId="{A10349D1-6C6B-4A19-B0B9-9DEAC5B9B841}" type="presParOf" srcId="{B911BA23-AA5B-4615-8550-5C43AC9C82B0}" destId="{A9E5E381-8E00-433A-945B-2F9E70C5DE19}" srcOrd="3" destOrd="0" presId="urn:microsoft.com/office/officeart/2005/8/layout/hProcess9"/>
    <dgm:cxn modelId="{13ABF435-E258-4777-8EBD-70074F13949A}" type="presParOf" srcId="{B911BA23-AA5B-4615-8550-5C43AC9C82B0}" destId="{3C5D3E5D-2860-4D60-949C-7A6EE0F8547D}" srcOrd="4" destOrd="0" presId="urn:microsoft.com/office/officeart/2005/8/layout/hProcess9"/>
    <dgm:cxn modelId="{73CE5CA2-9BA5-4B6E-91EE-704FFADE07A9}" type="presParOf" srcId="{B911BA23-AA5B-4615-8550-5C43AC9C82B0}" destId="{AA5283AE-B5F2-49D2-B484-27E6BEE67C7D}" srcOrd="5" destOrd="0" presId="urn:microsoft.com/office/officeart/2005/8/layout/hProcess9"/>
    <dgm:cxn modelId="{FC1DAF0F-1C89-482F-AD34-6B14D36DB838}" type="presParOf" srcId="{B911BA23-AA5B-4615-8550-5C43AC9C82B0}" destId="{38D3CB36-10E4-4270-B633-80D220C86CE4}" srcOrd="6" destOrd="0" presId="urn:microsoft.com/office/officeart/2005/8/layout/hProcess9"/>
    <dgm:cxn modelId="{820BB183-7D55-459F-954A-3330038A3A3E}" type="presParOf" srcId="{B911BA23-AA5B-4615-8550-5C43AC9C82B0}" destId="{91E56B88-DCD7-459B-9F83-14DEEC735836}" srcOrd="7" destOrd="0" presId="urn:microsoft.com/office/officeart/2005/8/layout/hProcess9"/>
    <dgm:cxn modelId="{6C91D868-BD49-42EC-ADC3-BF51F8D8BCAB}" type="presParOf" srcId="{B911BA23-AA5B-4615-8550-5C43AC9C82B0}" destId="{7602B8AE-FB75-40A1-A1CB-D722FF40B771}" srcOrd="8" destOrd="0" presId="urn:microsoft.com/office/officeart/2005/8/layout/hProcess9"/>
    <dgm:cxn modelId="{9D690F5E-E36C-417C-8C8D-FE5479EA596C}" type="presParOf" srcId="{B911BA23-AA5B-4615-8550-5C43AC9C82B0}" destId="{B834EAA9-10BA-4891-8362-77A7E426BE6A}" srcOrd="9" destOrd="0" presId="urn:microsoft.com/office/officeart/2005/8/layout/hProcess9"/>
    <dgm:cxn modelId="{5C2B73ED-0EA7-4D10-A656-371216B191CD}" type="presParOf" srcId="{B911BA23-AA5B-4615-8550-5C43AC9C82B0}" destId="{AFAAFC7F-EAC3-402E-A0AB-972D7A5C3466}"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ED0278-3CD3-4BDB-94CD-FA814C52222F}"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pt-BR"/>
        </a:p>
      </dgm:t>
    </dgm:pt>
    <dgm:pt modelId="{9C66673D-5E6A-4976-9826-BBB1F839DD07}">
      <dgm:prSet phldrT="[Texto]" custT="1"/>
      <dgm:spPr>
        <a:solidFill>
          <a:schemeClr val="accent4"/>
        </a:solidFill>
        <a:ln>
          <a:noFill/>
        </a:ln>
      </dgm:spPr>
      <dgm:t>
        <a:bodyPr/>
        <a:lstStyle/>
        <a:p>
          <a:r>
            <a:rPr lang="pt-BR" sz="1600" b="1"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Benefícios</a:t>
          </a:r>
          <a:r>
            <a:rPr lang="pt-BR" sz="1800" b="1"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 </a:t>
          </a:r>
        </a:p>
      </dgm:t>
    </dgm:pt>
    <dgm:pt modelId="{5B926FF3-A497-4DD5-96C3-86544F9A50B6}" type="parTrans" cxnId="{BD4185D6-16D0-4604-9262-CFC5C29AD49A}">
      <dgm:prSet/>
      <dgm:spPr/>
      <dgm:t>
        <a:bodyPr/>
        <a:lstStyle/>
        <a:p>
          <a:endParaRPr lang="pt-BR"/>
        </a:p>
      </dgm:t>
    </dgm:pt>
    <dgm:pt modelId="{1BB1C40A-3F5A-4420-BAD6-AD5F7E9B1041}" type="sibTrans" cxnId="{BD4185D6-16D0-4604-9262-CFC5C29AD49A}">
      <dgm:prSet/>
      <dgm:spPr/>
      <dgm:t>
        <a:bodyPr/>
        <a:lstStyle/>
        <a:p>
          <a:endParaRPr lang="pt-BR"/>
        </a:p>
      </dgm:t>
    </dgm:pt>
    <dgm:pt modelId="{5CF0A933-622E-49B4-8A02-A8CE61428985}">
      <dgm:prSet phldrT="[Texto]"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Ação de Distribuição de Alimentos (ADA)</a:t>
          </a:r>
        </a:p>
      </dgm:t>
    </dgm:pt>
    <dgm:pt modelId="{39332A66-658B-45E5-80BE-8064E78C81C8}" type="parTrans" cxnId="{8388D989-C932-4820-ADB0-9ED33EAB2E19}">
      <dgm:prSet/>
      <dgm:spPr/>
      <dgm:t>
        <a:bodyPr/>
        <a:lstStyle/>
        <a:p>
          <a:endParaRPr lang="pt-BR"/>
        </a:p>
      </dgm:t>
    </dgm:pt>
    <dgm:pt modelId="{77C7EA52-64A3-4469-885E-8968377425C8}" type="sibTrans" cxnId="{8388D989-C932-4820-ADB0-9ED33EAB2E19}">
      <dgm:prSet/>
      <dgm:spPr/>
      <dgm:t>
        <a:bodyPr/>
        <a:lstStyle/>
        <a:p>
          <a:endParaRPr lang="pt-BR"/>
        </a:p>
      </dgm:t>
    </dgm:pt>
    <dgm:pt modelId="{2120845A-73D1-498F-8D26-D01A8F025E58}">
      <dgm:prSet phldrT="[Texto]"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Assistência Estudantil (PNAES)</a:t>
          </a:r>
        </a:p>
      </dgm:t>
    </dgm:pt>
    <dgm:pt modelId="{339AC8BE-5D4C-4F45-9214-53F2B5153875}" type="parTrans" cxnId="{4CA1B2AC-387D-4524-A3B6-07061036846F}">
      <dgm:prSet/>
      <dgm:spPr/>
      <dgm:t>
        <a:bodyPr/>
        <a:lstStyle/>
        <a:p>
          <a:endParaRPr lang="pt-BR"/>
        </a:p>
      </dgm:t>
    </dgm:pt>
    <dgm:pt modelId="{CA790770-BF1D-437F-9AE4-79F80F0DD8DD}" type="sibTrans" cxnId="{4CA1B2AC-387D-4524-A3B6-07061036846F}">
      <dgm:prSet/>
      <dgm:spPr/>
      <dgm:t>
        <a:bodyPr/>
        <a:lstStyle/>
        <a:p>
          <a:endParaRPr lang="pt-BR"/>
        </a:p>
      </dgm:t>
    </dgm:pt>
    <dgm:pt modelId="{1CA34CF4-9E5C-4717-A5F6-4955AC4A300B}">
      <dgm:prSet phldrT="[Texto]" custT="1"/>
      <dgm:spPr>
        <a:solidFill>
          <a:srgbClr val="00B050"/>
        </a:solidFill>
      </dgm:spPr>
      <dgm:t>
        <a:bodyPr/>
        <a:lstStyle/>
        <a:p>
          <a:r>
            <a:rPr lang="pt-BR" sz="1400" dirty="0">
              <a:effectLst>
                <a:outerShdw blurRad="38100" dist="38100" dir="2700000" algn="tl">
                  <a:srgbClr val="000000">
                    <a:alpha val="43137"/>
                  </a:srgbClr>
                </a:outerShdw>
              </a:effectLst>
              <a:latin typeface="Poppins Light" panose="020B0604020202020204" charset="0"/>
              <a:cs typeface="Poppins Light" panose="020B0604020202020204" charset="0"/>
            </a:rPr>
            <a:t>Descontos em taxas, contribuições e acesso a direitos</a:t>
          </a:r>
        </a:p>
      </dgm:t>
    </dgm:pt>
    <dgm:pt modelId="{1B08FCEC-7019-4AE1-B802-B284F228C47D}" type="parTrans" cxnId="{E5605DE9-F3F0-41A2-9999-39DCC202CC9D}">
      <dgm:prSet/>
      <dgm:spPr/>
      <dgm:t>
        <a:bodyPr/>
        <a:lstStyle/>
        <a:p>
          <a:endParaRPr lang="pt-BR"/>
        </a:p>
      </dgm:t>
    </dgm:pt>
    <dgm:pt modelId="{F6EE1BD1-6B4F-422C-B073-6EF12475070A}" type="sibTrans" cxnId="{E5605DE9-F3F0-41A2-9999-39DCC202CC9D}">
      <dgm:prSet/>
      <dgm:spPr/>
      <dgm:t>
        <a:bodyPr/>
        <a:lstStyle/>
        <a:p>
          <a:endParaRPr lang="pt-BR"/>
        </a:p>
      </dgm:t>
    </dgm:pt>
    <dgm:pt modelId="{B86077A8-C159-41A1-9F21-A2B7EF952DB9}">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Bolsa CEBAS - Educação</a:t>
          </a:r>
        </a:p>
      </dgm:t>
    </dgm:pt>
    <dgm:pt modelId="{6B072B3B-A950-4805-934C-49A7BCDDE036}" type="parTrans" cxnId="{01CC1AAA-5B70-441F-97F2-2128BDBE9EDB}">
      <dgm:prSet/>
      <dgm:spPr/>
      <dgm:t>
        <a:bodyPr/>
        <a:lstStyle/>
        <a:p>
          <a:endParaRPr lang="pt-BR"/>
        </a:p>
      </dgm:t>
    </dgm:pt>
    <dgm:pt modelId="{06EBED94-C0E3-4A9A-BCEC-B6A4C8311CA5}" type="sibTrans" cxnId="{01CC1AAA-5B70-441F-97F2-2128BDBE9EDB}">
      <dgm:prSet/>
      <dgm:spPr/>
      <dgm:t>
        <a:bodyPr/>
        <a:lstStyle/>
        <a:p>
          <a:endParaRPr lang="pt-BR"/>
        </a:p>
      </dgm:t>
    </dgm:pt>
    <dgm:pt modelId="{58503EFA-3C6C-43E5-B24D-B7FCFF1A5604}">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Carteira da Pessoa Idosa</a:t>
          </a:r>
        </a:p>
      </dgm:t>
    </dgm:pt>
    <dgm:pt modelId="{5CA286A3-EDFD-4F3D-A185-04490FF693C9}" type="parTrans" cxnId="{8295D61B-1FB4-404A-AC18-EED24F8D906A}">
      <dgm:prSet/>
      <dgm:spPr/>
      <dgm:t>
        <a:bodyPr/>
        <a:lstStyle/>
        <a:p>
          <a:endParaRPr lang="pt-BR"/>
        </a:p>
      </dgm:t>
    </dgm:pt>
    <dgm:pt modelId="{2CCF99AC-5D18-4084-B789-BD57DB56E947}" type="sibTrans" cxnId="{8295D61B-1FB4-404A-AC18-EED24F8D906A}">
      <dgm:prSet/>
      <dgm:spPr/>
      <dgm:t>
        <a:bodyPr/>
        <a:lstStyle/>
        <a:p>
          <a:endParaRPr lang="pt-BR"/>
        </a:p>
      </dgm:t>
    </dgm:pt>
    <dgm:pt modelId="{C57F793A-9F30-461E-AE7A-B54E06332024}">
      <dgm:prSet phldrT="[Texto]" custT="1"/>
      <dgm:spPr>
        <a:solidFill>
          <a:schemeClr val="accent5">
            <a:lumMod val="75000"/>
          </a:schemeClr>
        </a:solidFill>
        <a:ln>
          <a:noFill/>
        </a:ln>
      </dgm:spPr>
      <dgm:t>
        <a:bodyPr/>
        <a:lstStyle/>
        <a:p>
          <a:r>
            <a:rPr lang="pt-BR" sz="1400" dirty="0">
              <a:effectLst>
                <a:outerShdw blurRad="38100" dist="38100" dir="2700000" algn="tl">
                  <a:srgbClr val="000000">
                    <a:alpha val="43137"/>
                  </a:srgbClr>
                </a:outerShdw>
              </a:effectLst>
              <a:latin typeface="Poppins Light" panose="020B0604020202020204" charset="0"/>
              <a:cs typeface="Poppins Light" panose="020B0604020202020204" charset="0"/>
            </a:rPr>
            <a:t>Tecnologias sociais e infraestrutura</a:t>
          </a:r>
        </a:p>
      </dgm:t>
    </dgm:pt>
    <dgm:pt modelId="{6509D965-C9BD-483F-B7DB-DCF091EC5537}" type="parTrans" cxnId="{3320D0F7-F167-4316-BC97-BA923E253F00}">
      <dgm:prSet/>
      <dgm:spPr/>
      <dgm:t>
        <a:bodyPr/>
        <a:lstStyle/>
        <a:p>
          <a:endParaRPr lang="pt-BR"/>
        </a:p>
      </dgm:t>
    </dgm:pt>
    <dgm:pt modelId="{1AF7DBDA-4EA9-4E67-9D1D-BFD5B7BED099}" type="sibTrans" cxnId="{3320D0F7-F167-4316-BC97-BA923E253F00}">
      <dgm:prSet/>
      <dgm:spPr/>
      <dgm:t>
        <a:bodyPr/>
        <a:lstStyle/>
        <a:p>
          <a:endParaRPr lang="pt-BR"/>
        </a:p>
      </dgm:t>
    </dgm:pt>
    <dgm:pt modelId="{7B9D7509-0385-4FB0-848A-03322352720D}">
      <dgm:prSet phldrT="[Texto]" custT="1"/>
      <dgm:spPr>
        <a:gradFill flip="none" rotWithShape="0">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Créditos instalação da Reforma Agrária</a:t>
          </a:r>
        </a:p>
      </dgm:t>
    </dgm:pt>
    <dgm:pt modelId="{A38FAE60-C5AA-46EA-9476-FA71DFF3E412}" type="parTrans" cxnId="{5DFD5D93-FC4F-44A5-9D3F-DB66F4CBF37E}">
      <dgm:prSet/>
      <dgm:spPr/>
      <dgm:t>
        <a:bodyPr/>
        <a:lstStyle/>
        <a:p>
          <a:endParaRPr lang="pt-BR"/>
        </a:p>
      </dgm:t>
    </dgm:pt>
    <dgm:pt modelId="{8B4F9FEA-41DF-46B7-AF3C-EC4B78942573}" type="sibTrans" cxnId="{5DFD5D93-FC4F-44A5-9D3F-DB66F4CBF37E}">
      <dgm:prSet/>
      <dgm:spPr/>
      <dgm:t>
        <a:bodyPr/>
        <a:lstStyle/>
        <a:p>
          <a:endParaRPr lang="pt-BR"/>
        </a:p>
      </dgm:t>
    </dgm:pt>
    <dgm:pt modelId="{60E28D68-8EC2-4733-9748-823111CB69FD}">
      <dgm:prSet phldrT="[Texto]" custT="1"/>
      <dgm:spPr>
        <a:gradFill flip="none" rotWithShape="0">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Programa Nacional de Crédito Fundiário</a:t>
          </a:r>
        </a:p>
      </dgm:t>
    </dgm:pt>
    <dgm:pt modelId="{360DDAD0-89AB-46FB-999F-BEBADBA2FA69}" type="parTrans" cxnId="{739070EE-4B43-4049-AB2C-2FAD7D621B4D}">
      <dgm:prSet/>
      <dgm:spPr/>
      <dgm:t>
        <a:bodyPr/>
        <a:lstStyle/>
        <a:p>
          <a:endParaRPr lang="pt-BR"/>
        </a:p>
      </dgm:t>
    </dgm:pt>
    <dgm:pt modelId="{09AD6A80-E074-40B9-B533-D629A44AF570}" type="sibTrans" cxnId="{739070EE-4B43-4049-AB2C-2FAD7D621B4D}">
      <dgm:prSet/>
      <dgm:spPr/>
      <dgm:t>
        <a:bodyPr/>
        <a:lstStyle/>
        <a:p>
          <a:endParaRPr lang="pt-BR"/>
        </a:p>
      </dgm:t>
    </dgm:pt>
    <dgm:pt modelId="{806B346B-31CC-4E3E-8665-2F7B9331D0AD}">
      <dgm:prSet phldrT="[Texto]" custT="1"/>
      <dgm:spPr>
        <a:solidFill>
          <a:srgbClr val="C00000"/>
        </a:solidFill>
        <a:ln>
          <a:noFill/>
        </a:ln>
      </dgm:spPr>
      <dgm:t>
        <a:bodyPr/>
        <a:lstStyle/>
        <a:p>
          <a:r>
            <a:rPr lang="pt-BR" sz="1400" dirty="0">
              <a:effectLst>
                <a:outerShdw blurRad="38100" dist="38100" dir="2700000" algn="tl">
                  <a:srgbClr val="000000">
                    <a:alpha val="43137"/>
                  </a:srgbClr>
                </a:outerShdw>
              </a:effectLst>
              <a:latin typeface="Poppins Light" panose="020B0604020202020204" charset="0"/>
              <a:cs typeface="Poppins Light" panose="020B0604020202020204" charset="0"/>
            </a:rPr>
            <a:t>Serviços Sociais</a:t>
          </a:r>
        </a:p>
      </dgm:t>
    </dgm:pt>
    <dgm:pt modelId="{1955C2BC-CE97-4356-BAF5-87D07ACD53B2}" type="parTrans" cxnId="{D0A3E25A-3EDC-493E-B748-8E708C27ABF0}">
      <dgm:prSet/>
      <dgm:spPr/>
      <dgm:t>
        <a:bodyPr/>
        <a:lstStyle/>
        <a:p>
          <a:endParaRPr lang="pt-BR"/>
        </a:p>
      </dgm:t>
    </dgm:pt>
    <dgm:pt modelId="{50D9DC63-935A-4E0D-B426-E1C738BADC21}" type="sibTrans" cxnId="{D0A3E25A-3EDC-493E-B748-8E708C27ABF0}">
      <dgm:prSet/>
      <dgm:spPr/>
      <dgm:t>
        <a:bodyPr/>
        <a:lstStyle/>
        <a:p>
          <a:endParaRPr lang="pt-BR"/>
        </a:p>
      </dgm:t>
    </dgm:pt>
    <dgm:pt modelId="{5067D78A-8F3A-4AF2-A1B9-A2A5541807EC}">
      <dgm:prSet phldrT="[Texto]" custT="1"/>
      <dgm:spPr>
        <a:solidFill>
          <a:schemeClr val="tx1"/>
        </a:solidFill>
        <a:ln>
          <a:noFill/>
        </a:ln>
      </dgm:spPr>
      <dgm:t>
        <a:bodyPr/>
        <a:lstStyle/>
        <a:p>
          <a:r>
            <a:rPr lang="pt-BR" sz="1400" dirty="0">
              <a:effectLst>
                <a:outerShdw blurRad="38100" dist="38100" dir="2700000" algn="tl">
                  <a:srgbClr val="000000">
                    <a:alpha val="43137"/>
                  </a:srgbClr>
                </a:outerShdw>
              </a:effectLst>
              <a:latin typeface="Poppins Light" panose="020B0604020202020204" charset="0"/>
              <a:cs typeface="Poppins Light" panose="020B0604020202020204" charset="0"/>
            </a:rPr>
            <a:t>Redução de taxas de créditos</a:t>
          </a:r>
        </a:p>
      </dgm:t>
    </dgm:pt>
    <dgm:pt modelId="{1DFADAD6-A1ED-4796-9AFD-F7BD98970B92}" type="parTrans" cxnId="{6FAF30CD-21F5-4A14-AE62-37D37AFB4A46}">
      <dgm:prSet/>
      <dgm:spPr/>
      <dgm:t>
        <a:bodyPr/>
        <a:lstStyle/>
        <a:p>
          <a:endParaRPr lang="pt-BR"/>
        </a:p>
      </dgm:t>
    </dgm:pt>
    <dgm:pt modelId="{764B62B4-4094-42D3-BC0A-163698CB5662}" type="sibTrans" cxnId="{6FAF30CD-21F5-4A14-AE62-37D37AFB4A46}">
      <dgm:prSet/>
      <dgm:spPr/>
      <dgm:t>
        <a:bodyPr/>
        <a:lstStyle/>
        <a:p>
          <a:endParaRPr lang="pt-BR"/>
        </a:p>
      </dgm:t>
    </dgm:pt>
    <dgm:pt modelId="{D1D18621-0A9E-4D4B-A2DE-B52561B5862C}">
      <dgm:prSet phldrT="[Texto]"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Cisternas</a:t>
          </a:r>
        </a:p>
      </dgm:t>
    </dgm:pt>
    <dgm:pt modelId="{2E550A7D-BFD5-461E-B7BB-04F615DB1E1F}" type="parTrans" cxnId="{9F62FC0B-A299-44F1-81AE-65D61B494714}">
      <dgm:prSet/>
      <dgm:spPr/>
      <dgm:t>
        <a:bodyPr/>
        <a:lstStyle/>
        <a:p>
          <a:endParaRPr lang="pt-BR"/>
        </a:p>
      </dgm:t>
    </dgm:pt>
    <dgm:pt modelId="{21E5D6FE-E937-44F4-838F-2922203BC387}" type="sibTrans" cxnId="{9F62FC0B-A299-44F1-81AE-65D61B494714}">
      <dgm:prSet/>
      <dgm:spPr/>
      <dgm:t>
        <a:bodyPr/>
        <a:lstStyle/>
        <a:p>
          <a:endParaRPr lang="pt-BR"/>
        </a:p>
      </dgm:t>
    </dgm:pt>
    <dgm:pt modelId="{184367D7-2A54-42C1-A9D1-40CA44482D76}">
      <dgm:prSet phldrT="[Texto]"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r>
            <a:rPr lang="pt-BR" sz="1100" dirty="0">
              <a:latin typeface="Poppins Light" panose="020B0604020202020204" charset="0"/>
              <a:cs typeface="Poppins Light" panose="020B0604020202020204" charset="0"/>
            </a:rPr>
            <a:t>Criança Feliz</a:t>
          </a:r>
        </a:p>
      </dgm:t>
    </dgm:pt>
    <dgm:pt modelId="{35469463-0779-4BC8-9807-6F363E271527}" type="parTrans" cxnId="{AAB40257-6AA1-494B-A987-4C61CD626773}">
      <dgm:prSet/>
      <dgm:spPr/>
      <dgm:t>
        <a:bodyPr/>
        <a:lstStyle/>
        <a:p>
          <a:endParaRPr lang="pt-BR"/>
        </a:p>
      </dgm:t>
    </dgm:pt>
    <dgm:pt modelId="{ED35E7B1-6CF2-4A7C-A53C-E6C45E6847CE}" type="sibTrans" cxnId="{AAB40257-6AA1-494B-A987-4C61CD626773}">
      <dgm:prSet/>
      <dgm:spPr/>
      <dgm:t>
        <a:bodyPr/>
        <a:lstStyle/>
        <a:p>
          <a:endParaRPr lang="pt-BR"/>
        </a:p>
      </dgm:t>
    </dgm:pt>
    <dgm:pt modelId="{D5C8D786-FCE6-43E4-AF0B-103DD6BB6DB2}">
      <dgm:prSet phldrT="[Texto]"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r>
            <a:rPr lang="pt-BR" sz="1100" dirty="0">
              <a:latin typeface="Poppins Light" panose="020B0604020202020204" charset="0"/>
              <a:cs typeface="Poppins Light" panose="020B0604020202020204" charset="0"/>
            </a:rPr>
            <a:t>Plano Progredir</a:t>
          </a:r>
        </a:p>
      </dgm:t>
    </dgm:pt>
    <dgm:pt modelId="{FD3E12E8-16EA-435A-9B5B-E6701248B1C7}" type="parTrans" cxnId="{27485B07-3213-4886-B16D-8B898BBADF13}">
      <dgm:prSet/>
      <dgm:spPr/>
      <dgm:t>
        <a:bodyPr/>
        <a:lstStyle/>
        <a:p>
          <a:endParaRPr lang="pt-BR"/>
        </a:p>
      </dgm:t>
    </dgm:pt>
    <dgm:pt modelId="{BD3CCAE6-E6A8-4E40-B35D-92D0D3319FFC}" type="sibTrans" cxnId="{27485B07-3213-4886-B16D-8B898BBADF13}">
      <dgm:prSet/>
      <dgm:spPr/>
      <dgm:t>
        <a:bodyPr/>
        <a:lstStyle/>
        <a:p>
          <a:endParaRPr lang="pt-BR"/>
        </a:p>
      </dgm:t>
    </dgm:pt>
    <dgm:pt modelId="{3EB30506-7937-465B-9D2B-8A551F7502A6}">
      <dgm:prSet phldrT="[Texto]"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r>
            <a:rPr lang="pt-BR" sz="1100" dirty="0">
              <a:latin typeface="Poppins Light" panose="020B0604020202020204" charset="0"/>
              <a:cs typeface="Poppins Light" panose="020B0604020202020204" charset="0"/>
            </a:rPr>
            <a:t>Programa de Erradicação do Trabalho Infantil</a:t>
          </a:r>
        </a:p>
      </dgm:t>
    </dgm:pt>
    <dgm:pt modelId="{F57D0EF1-0C94-4132-BF31-DECC3D425002}" type="parTrans" cxnId="{78105F53-86DF-4EF3-8A22-C8DD220DA79F}">
      <dgm:prSet/>
      <dgm:spPr/>
      <dgm:t>
        <a:bodyPr/>
        <a:lstStyle/>
        <a:p>
          <a:endParaRPr lang="pt-BR"/>
        </a:p>
      </dgm:t>
    </dgm:pt>
    <dgm:pt modelId="{8A8B5840-D736-4364-88F7-688C0C5994FE}" type="sibTrans" cxnId="{78105F53-86DF-4EF3-8A22-C8DD220DA79F}">
      <dgm:prSet/>
      <dgm:spPr/>
      <dgm:t>
        <a:bodyPr/>
        <a:lstStyle/>
        <a:p>
          <a:endParaRPr lang="pt-BR"/>
        </a:p>
      </dgm:t>
    </dgm:pt>
    <dgm:pt modelId="{D6AD944E-6AFF-4923-BB0B-198D0E1C7DD4}">
      <dgm:prSet phldrT="[Texto]"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r>
            <a:rPr lang="pt-BR" sz="1100" dirty="0">
              <a:latin typeface="Poppins Light" panose="020B0604020202020204" charset="0"/>
              <a:cs typeface="Poppins Light" panose="020B0604020202020204" charset="0"/>
            </a:rPr>
            <a:t>Projeto Dom Helder Câmara </a:t>
          </a:r>
        </a:p>
      </dgm:t>
    </dgm:pt>
    <dgm:pt modelId="{1A5B0DBB-C829-49A0-8773-AF7161C34D61}" type="parTrans" cxnId="{610C9707-CE8F-4553-9DA7-FFACBB08E5B4}">
      <dgm:prSet/>
      <dgm:spPr/>
      <dgm:t>
        <a:bodyPr/>
        <a:lstStyle/>
        <a:p>
          <a:endParaRPr lang="pt-BR"/>
        </a:p>
      </dgm:t>
    </dgm:pt>
    <dgm:pt modelId="{1ACE9B4C-2A01-4496-BBEA-E7E575B58AEF}" type="sibTrans" cxnId="{610C9707-CE8F-4553-9DA7-FFACBB08E5B4}">
      <dgm:prSet/>
      <dgm:spPr/>
      <dgm:t>
        <a:bodyPr/>
        <a:lstStyle/>
        <a:p>
          <a:endParaRPr lang="pt-BR"/>
        </a:p>
      </dgm:t>
    </dgm:pt>
    <dgm:pt modelId="{F2980A8C-A3A3-4BED-8923-2C7BA476E767}">
      <dgm:prSet phldrT="[Texto]"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dgm:spPr>
      <dgm:t>
        <a:bodyPr/>
        <a:lstStyle/>
        <a:p>
          <a:r>
            <a:rPr lang="pt-BR" sz="1100" dirty="0">
              <a:latin typeface="Poppins Light" panose="020B0604020202020204" charset="0"/>
              <a:cs typeface="Poppins Light" panose="020B0604020202020204" charset="0"/>
            </a:rPr>
            <a:t>Serviço de convivência e fortalecimento de vínculos</a:t>
          </a:r>
        </a:p>
      </dgm:t>
    </dgm:pt>
    <dgm:pt modelId="{9277AE56-A680-454A-9105-7FFA188A200E}" type="parTrans" cxnId="{EC70196C-C662-4010-B011-C8DA610B0863}">
      <dgm:prSet/>
      <dgm:spPr/>
      <dgm:t>
        <a:bodyPr/>
        <a:lstStyle/>
        <a:p>
          <a:endParaRPr lang="pt-BR"/>
        </a:p>
      </dgm:t>
    </dgm:pt>
    <dgm:pt modelId="{9818D60E-831B-4635-A6DA-589CBADB93FA}" type="sibTrans" cxnId="{EC70196C-C662-4010-B011-C8DA610B0863}">
      <dgm:prSet/>
      <dgm:spPr/>
      <dgm:t>
        <a:bodyPr/>
        <a:lstStyle/>
        <a:p>
          <a:endParaRPr lang="pt-BR"/>
        </a:p>
      </dgm:t>
    </dgm:pt>
    <dgm:pt modelId="{3FC94ABE-9949-4054-8C6A-D118F761701C}">
      <dgm:prSet phldrT="[Texto]"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Distribuição de Antenas para usuários de TV aberta</a:t>
          </a:r>
        </a:p>
      </dgm:t>
    </dgm:pt>
    <dgm:pt modelId="{2DE465CB-51A2-466F-98AE-D1E41A13AE05}" type="parTrans" cxnId="{1FD96AFA-4022-44F0-A5CD-D7EB51233917}">
      <dgm:prSet/>
      <dgm:spPr/>
      <dgm:t>
        <a:bodyPr/>
        <a:lstStyle/>
        <a:p>
          <a:endParaRPr lang="pt-BR"/>
        </a:p>
      </dgm:t>
    </dgm:pt>
    <dgm:pt modelId="{262EBE90-140D-4E53-BA71-F5541605BBCD}" type="sibTrans" cxnId="{1FD96AFA-4022-44F0-A5CD-D7EB51233917}">
      <dgm:prSet/>
      <dgm:spPr/>
      <dgm:t>
        <a:bodyPr/>
        <a:lstStyle/>
        <a:p>
          <a:endParaRPr lang="pt-BR"/>
        </a:p>
      </dgm:t>
    </dgm:pt>
    <dgm:pt modelId="{9D7A320E-0600-43DC-8D47-DD0DA23E628C}">
      <dgm:prSet phldrT="[Texto]"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Distribuição de conversores de TV digital</a:t>
          </a:r>
        </a:p>
      </dgm:t>
    </dgm:pt>
    <dgm:pt modelId="{DFFA0C3F-EDD0-4538-B706-52BB9060899C}" type="parTrans" cxnId="{5FA94305-BBB4-468B-B8E3-8B3B7493ADF5}">
      <dgm:prSet/>
      <dgm:spPr/>
      <dgm:t>
        <a:bodyPr/>
        <a:lstStyle/>
        <a:p>
          <a:endParaRPr lang="pt-BR"/>
        </a:p>
      </dgm:t>
    </dgm:pt>
    <dgm:pt modelId="{2C79934D-00BE-46BD-A0A3-4EAF80EADABF}" type="sibTrans" cxnId="{5FA94305-BBB4-468B-B8E3-8B3B7493ADF5}">
      <dgm:prSet/>
      <dgm:spPr/>
      <dgm:t>
        <a:bodyPr/>
        <a:lstStyle/>
        <a:p>
          <a:endParaRPr lang="pt-BR"/>
        </a:p>
      </dgm:t>
    </dgm:pt>
    <dgm:pt modelId="{6A3A9A19-63E1-4378-A3BC-C9CBC9458E1D}">
      <dgm:prSet phldrT="[Texto]"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Internet Brasil</a:t>
          </a:r>
        </a:p>
      </dgm:t>
    </dgm:pt>
    <dgm:pt modelId="{79BC9EB9-F488-4C4A-99C3-4B73E83C6ED1}" type="parTrans" cxnId="{B6A190A5-F8FA-4C99-960F-E5A3EE64E30F}">
      <dgm:prSet/>
      <dgm:spPr/>
      <dgm:t>
        <a:bodyPr/>
        <a:lstStyle/>
        <a:p>
          <a:endParaRPr lang="pt-BR"/>
        </a:p>
      </dgm:t>
    </dgm:pt>
    <dgm:pt modelId="{FC131B07-568A-4981-B0EC-5E96592A9EF0}" type="sibTrans" cxnId="{B6A190A5-F8FA-4C99-960F-E5A3EE64E30F}">
      <dgm:prSet/>
      <dgm:spPr/>
      <dgm:t>
        <a:bodyPr/>
        <a:lstStyle/>
        <a:p>
          <a:endParaRPr lang="pt-BR"/>
        </a:p>
      </dgm:t>
    </dgm:pt>
    <dgm:pt modelId="{68512736-BDF2-44D5-8C11-A374886FD583}">
      <dgm:prSet phldrT="[Texto]"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Minha Casa Minha Vida</a:t>
          </a:r>
        </a:p>
      </dgm:t>
    </dgm:pt>
    <dgm:pt modelId="{60D3AF92-BFE8-4B49-8BD5-1A735B992181}" type="parTrans" cxnId="{B5ED4169-AC04-4DEA-A8BC-1CB8610C674F}">
      <dgm:prSet/>
      <dgm:spPr/>
      <dgm:t>
        <a:bodyPr/>
        <a:lstStyle/>
        <a:p>
          <a:endParaRPr lang="pt-BR"/>
        </a:p>
      </dgm:t>
    </dgm:pt>
    <dgm:pt modelId="{2D26F059-68E7-4BF1-BE38-A1D62DB9F9D1}" type="sibTrans" cxnId="{B5ED4169-AC04-4DEA-A8BC-1CB8610C674F}">
      <dgm:prSet/>
      <dgm:spPr/>
      <dgm:t>
        <a:bodyPr/>
        <a:lstStyle/>
        <a:p>
          <a:endParaRPr lang="pt-BR"/>
        </a:p>
      </dgm:t>
    </dgm:pt>
    <dgm:pt modelId="{70097D53-2DD9-477E-BC11-6BEAA0127A48}">
      <dgm:prSet phldrT="[Texto]"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Programa Nacional de Reforma Agrária </a:t>
          </a:r>
        </a:p>
      </dgm:t>
    </dgm:pt>
    <dgm:pt modelId="{927C29E2-22BB-49CC-BA1F-067F98F7B8AD}" type="parTrans" cxnId="{D6EECF66-B1F1-4EFE-A632-866AA7619B08}">
      <dgm:prSet/>
      <dgm:spPr/>
      <dgm:t>
        <a:bodyPr/>
        <a:lstStyle/>
        <a:p>
          <a:endParaRPr lang="pt-BR"/>
        </a:p>
      </dgm:t>
    </dgm:pt>
    <dgm:pt modelId="{CD99820B-E5F1-41DF-B7F5-E1F5AC21016A}" type="sibTrans" cxnId="{D6EECF66-B1F1-4EFE-A632-866AA7619B08}">
      <dgm:prSet/>
      <dgm:spPr/>
      <dgm:t>
        <a:bodyPr/>
        <a:lstStyle/>
        <a:p>
          <a:endParaRPr lang="pt-BR"/>
        </a:p>
      </dgm:t>
    </dgm:pt>
    <dgm:pt modelId="{86857247-F7F5-4AF2-B41B-22D2A778FCAA}">
      <dgm:prSet phldrT="[Texto]"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Urbanização de assentamentos precários</a:t>
          </a:r>
        </a:p>
      </dgm:t>
    </dgm:pt>
    <dgm:pt modelId="{EF9834F3-0499-45E6-BEE0-985E9F3D39D7}" type="parTrans" cxnId="{A527E4D9-306B-45DF-9F07-C347A3AE0236}">
      <dgm:prSet/>
      <dgm:spPr/>
      <dgm:t>
        <a:bodyPr/>
        <a:lstStyle/>
        <a:p>
          <a:endParaRPr lang="pt-BR"/>
        </a:p>
      </dgm:t>
    </dgm:pt>
    <dgm:pt modelId="{0E7A7F73-85D1-4613-9317-37F1E195A289}" type="sibTrans" cxnId="{A527E4D9-306B-45DF-9F07-C347A3AE0236}">
      <dgm:prSet/>
      <dgm:spPr/>
      <dgm:t>
        <a:bodyPr/>
        <a:lstStyle/>
        <a:p>
          <a:endParaRPr lang="pt-BR"/>
        </a:p>
      </dgm:t>
    </dgm:pt>
    <dgm:pt modelId="{46FA4A3E-29B3-41DA-9DE9-58A57344D324}">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Facultativo de Baixa Renda </a:t>
          </a:r>
        </a:p>
      </dgm:t>
    </dgm:pt>
    <dgm:pt modelId="{6F8A4E5C-2B40-456F-A033-FA29C617CC44}" type="parTrans" cxnId="{D5C77A4A-EFFD-40DE-A5E1-7D83156CE2E1}">
      <dgm:prSet/>
      <dgm:spPr/>
      <dgm:t>
        <a:bodyPr/>
        <a:lstStyle/>
        <a:p>
          <a:endParaRPr lang="pt-BR"/>
        </a:p>
      </dgm:t>
    </dgm:pt>
    <dgm:pt modelId="{A550ACFE-ED42-48E9-A7DB-67DAAEC737E0}" type="sibTrans" cxnId="{D5C77A4A-EFFD-40DE-A5E1-7D83156CE2E1}">
      <dgm:prSet/>
      <dgm:spPr/>
      <dgm:t>
        <a:bodyPr/>
        <a:lstStyle/>
        <a:p>
          <a:endParaRPr lang="pt-BR"/>
        </a:p>
      </dgm:t>
    </dgm:pt>
    <dgm:pt modelId="{BA78E48F-794A-4F42-A248-94ACDC5BEABF}">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ID Jovem</a:t>
          </a:r>
        </a:p>
      </dgm:t>
    </dgm:pt>
    <dgm:pt modelId="{F5A89EF8-D922-4F1F-BA0C-09B7E5CAB70C}" type="parTrans" cxnId="{66D3C5E8-F528-4D94-A465-05CB380C5051}">
      <dgm:prSet/>
      <dgm:spPr/>
      <dgm:t>
        <a:bodyPr/>
        <a:lstStyle/>
        <a:p>
          <a:endParaRPr lang="pt-BR"/>
        </a:p>
      </dgm:t>
    </dgm:pt>
    <dgm:pt modelId="{71CDC1FD-0118-404B-BB60-69DB6E854F36}" type="sibTrans" cxnId="{66D3C5E8-F528-4D94-A465-05CB380C5051}">
      <dgm:prSet/>
      <dgm:spPr/>
      <dgm:t>
        <a:bodyPr/>
        <a:lstStyle/>
        <a:p>
          <a:endParaRPr lang="pt-BR"/>
        </a:p>
      </dgm:t>
    </dgm:pt>
    <dgm:pt modelId="{5D628A32-29EF-4693-8E55-FC3F05AC8E7C}">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Isenção de taxas de inscrição em concursos públicos</a:t>
          </a:r>
        </a:p>
      </dgm:t>
    </dgm:pt>
    <dgm:pt modelId="{F9A573BD-C377-4CFC-A150-91A499A1FC81}" type="parTrans" cxnId="{A23EFB95-58A3-4547-BBF9-6EA33992BBAA}">
      <dgm:prSet/>
      <dgm:spPr/>
      <dgm:t>
        <a:bodyPr/>
        <a:lstStyle/>
        <a:p>
          <a:endParaRPr lang="pt-BR"/>
        </a:p>
      </dgm:t>
    </dgm:pt>
    <dgm:pt modelId="{07CE4A48-1059-4C65-B786-AEDBABCDA08D}" type="sibTrans" cxnId="{A23EFB95-58A3-4547-BBF9-6EA33992BBAA}">
      <dgm:prSet/>
      <dgm:spPr/>
      <dgm:t>
        <a:bodyPr/>
        <a:lstStyle/>
        <a:p>
          <a:endParaRPr lang="pt-BR"/>
        </a:p>
      </dgm:t>
    </dgm:pt>
    <dgm:pt modelId="{2654D40F-3DCE-478E-90E1-D0064CE1E772}">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Isenção da taxa de inscrição do ENEM</a:t>
          </a:r>
        </a:p>
      </dgm:t>
    </dgm:pt>
    <dgm:pt modelId="{CE305E3B-FD80-4695-B48D-70B9312AC665}" type="parTrans" cxnId="{6D35F6D1-E003-455D-80BE-7DAC63BC252A}">
      <dgm:prSet/>
      <dgm:spPr/>
      <dgm:t>
        <a:bodyPr/>
        <a:lstStyle/>
        <a:p>
          <a:endParaRPr lang="pt-BR"/>
        </a:p>
      </dgm:t>
    </dgm:pt>
    <dgm:pt modelId="{53E292A7-A909-449E-83D0-AC7925143093}" type="sibTrans" cxnId="{6D35F6D1-E003-455D-80BE-7DAC63BC252A}">
      <dgm:prSet/>
      <dgm:spPr/>
      <dgm:t>
        <a:bodyPr/>
        <a:lstStyle/>
        <a:p>
          <a:endParaRPr lang="pt-BR"/>
        </a:p>
      </dgm:t>
    </dgm:pt>
    <dgm:pt modelId="{7F3113E5-F0E0-4C6B-96F5-0134FFC33A56}">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err="1">
              <a:latin typeface="Poppins Light" panose="020B0604020202020204" charset="0"/>
              <a:cs typeface="Poppins Light" panose="020B0604020202020204" charset="0"/>
            </a:rPr>
            <a:t>Sisu</a:t>
          </a:r>
          <a:r>
            <a:rPr lang="pt-BR" sz="1050" dirty="0">
              <a:latin typeface="Poppins Light" panose="020B0604020202020204" charset="0"/>
              <a:cs typeface="Poppins Light" panose="020B0604020202020204" charset="0"/>
            </a:rPr>
            <a:t>/Lei de Cotas</a:t>
          </a:r>
        </a:p>
      </dgm:t>
    </dgm:pt>
    <dgm:pt modelId="{5CF12128-B01B-469E-A1DE-2F8E3BA7B55F}" type="parTrans" cxnId="{8218212F-D038-419A-9CF6-ECBF8CBDB6AC}">
      <dgm:prSet/>
      <dgm:spPr/>
      <dgm:t>
        <a:bodyPr/>
        <a:lstStyle/>
        <a:p>
          <a:endParaRPr lang="pt-BR"/>
        </a:p>
      </dgm:t>
    </dgm:pt>
    <dgm:pt modelId="{B19FA27E-D270-4BB2-BEE6-747179FCA18C}" type="sibTrans" cxnId="{8218212F-D038-419A-9CF6-ECBF8CBDB6AC}">
      <dgm:prSet/>
      <dgm:spPr/>
      <dgm:t>
        <a:bodyPr/>
        <a:lstStyle/>
        <a:p>
          <a:endParaRPr lang="pt-BR"/>
        </a:p>
      </dgm:t>
    </dgm:pt>
    <dgm:pt modelId="{11C29020-2BD5-4375-8991-4D5E37D137C4}">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Tarifa Social de Energia Elétrica</a:t>
          </a:r>
        </a:p>
      </dgm:t>
    </dgm:pt>
    <dgm:pt modelId="{2DB62CEF-41BA-476E-9E54-841240D8C485}" type="parTrans" cxnId="{11306866-963B-48A7-9029-832EEECF3B1B}">
      <dgm:prSet/>
      <dgm:spPr/>
      <dgm:t>
        <a:bodyPr/>
        <a:lstStyle/>
        <a:p>
          <a:endParaRPr lang="pt-BR"/>
        </a:p>
      </dgm:t>
    </dgm:pt>
    <dgm:pt modelId="{B9160423-B2EA-454E-96C6-2B19005F0093}" type="sibTrans" cxnId="{11306866-963B-48A7-9029-832EEECF3B1B}">
      <dgm:prSet/>
      <dgm:spPr/>
      <dgm:t>
        <a:bodyPr/>
        <a:lstStyle/>
        <a:p>
          <a:endParaRPr lang="pt-BR"/>
        </a:p>
      </dgm:t>
    </dgm:pt>
    <dgm:pt modelId="{D66749A2-FFCB-4100-8D18-94A47856DB0A}">
      <dgm:prSet phldrT="[Texto]"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r>
            <a:rPr lang="pt-BR" sz="1050" dirty="0">
              <a:latin typeface="Poppins Light" panose="020B0604020202020204" charset="0"/>
              <a:cs typeface="Poppins Light" panose="020B0604020202020204" charset="0"/>
            </a:rPr>
            <a:t>Telefone Popular </a:t>
          </a:r>
        </a:p>
      </dgm:t>
    </dgm:pt>
    <dgm:pt modelId="{A1E0722C-AC5F-443C-A074-F077ECB4533B}" type="parTrans" cxnId="{F41DBD1B-5F54-4153-8215-1F63D25AC075}">
      <dgm:prSet/>
      <dgm:spPr/>
      <dgm:t>
        <a:bodyPr/>
        <a:lstStyle/>
        <a:p>
          <a:endParaRPr lang="pt-BR"/>
        </a:p>
      </dgm:t>
    </dgm:pt>
    <dgm:pt modelId="{362D72EC-A1B5-4FA2-B847-DCF434E07D4D}" type="sibTrans" cxnId="{F41DBD1B-5F54-4153-8215-1F63D25AC075}">
      <dgm:prSet/>
      <dgm:spPr/>
      <dgm:t>
        <a:bodyPr/>
        <a:lstStyle/>
        <a:p>
          <a:endParaRPr lang="pt-BR"/>
        </a:p>
      </dgm:t>
    </dgm:pt>
    <dgm:pt modelId="{60FCDC4B-4B30-4BDF-B21E-26AE63489924}">
      <dgm:prSet phldrT="[Texto]"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Auxílio Gás</a:t>
          </a:r>
        </a:p>
      </dgm:t>
    </dgm:pt>
    <dgm:pt modelId="{70262249-273A-48BD-A18D-C2DA8EB24F5D}" type="parTrans" cxnId="{38196447-D4D6-47E9-AC58-CD93EF976357}">
      <dgm:prSet/>
      <dgm:spPr/>
      <dgm:t>
        <a:bodyPr/>
        <a:lstStyle/>
        <a:p>
          <a:endParaRPr lang="pt-BR"/>
        </a:p>
      </dgm:t>
    </dgm:pt>
    <dgm:pt modelId="{D3020093-0AA6-46D6-8516-58D23C44CE06}" type="sibTrans" cxnId="{38196447-D4D6-47E9-AC58-CD93EF976357}">
      <dgm:prSet/>
      <dgm:spPr/>
      <dgm:t>
        <a:bodyPr/>
        <a:lstStyle/>
        <a:p>
          <a:endParaRPr lang="pt-BR"/>
        </a:p>
      </dgm:t>
    </dgm:pt>
    <dgm:pt modelId="{D1189744-F492-4D3A-A372-3FC7A6026FAE}">
      <dgm:prSet phldrT="[Texto]"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Auxílio Inclusão</a:t>
          </a:r>
        </a:p>
      </dgm:t>
    </dgm:pt>
    <dgm:pt modelId="{3B297486-58DF-43D6-BC2A-F7DBCC0E942F}" type="parTrans" cxnId="{BBE53371-3689-4EE8-948F-5A8D9F97F3E1}">
      <dgm:prSet/>
      <dgm:spPr/>
      <dgm:t>
        <a:bodyPr/>
        <a:lstStyle/>
        <a:p>
          <a:endParaRPr lang="pt-BR"/>
        </a:p>
      </dgm:t>
    </dgm:pt>
    <dgm:pt modelId="{EF4219D9-1673-4330-8A45-C538CC019073}" type="sibTrans" cxnId="{BBE53371-3689-4EE8-948F-5A8D9F97F3E1}">
      <dgm:prSet/>
      <dgm:spPr/>
      <dgm:t>
        <a:bodyPr/>
        <a:lstStyle/>
        <a:p>
          <a:endParaRPr lang="pt-BR"/>
        </a:p>
      </dgm:t>
    </dgm:pt>
    <dgm:pt modelId="{A628961A-0A25-4EF2-B260-C721168199F2}">
      <dgm:prSet phldrT="[Texto]"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Benefícios de Prestação Continuada (BPC)</a:t>
          </a:r>
        </a:p>
      </dgm:t>
    </dgm:pt>
    <dgm:pt modelId="{11489C7C-BB5E-4730-81AB-451D60E0B418}" type="parTrans" cxnId="{4C9ABFC6-63AC-4FBE-955A-4CA0DCCC75E2}">
      <dgm:prSet/>
      <dgm:spPr/>
      <dgm:t>
        <a:bodyPr/>
        <a:lstStyle/>
        <a:p>
          <a:endParaRPr lang="pt-BR"/>
        </a:p>
      </dgm:t>
    </dgm:pt>
    <dgm:pt modelId="{8179E210-4F76-41B3-9D6A-595DA54B22CA}" type="sibTrans" cxnId="{4C9ABFC6-63AC-4FBE-955A-4CA0DCCC75E2}">
      <dgm:prSet/>
      <dgm:spPr/>
      <dgm:t>
        <a:bodyPr/>
        <a:lstStyle/>
        <a:p>
          <a:endParaRPr lang="pt-BR"/>
        </a:p>
      </dgm:t>
    </dgm:pt>
    <dgm:pt modelId="{91FB5FA1-BCFC-458E-8C0D-7DE76D33C369}">
      <dgm:prSet phldrT="[Texto]"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Bolsa Família</a:t>
          </a:r>
        </a:p>
      </dgm:t>
    </dgm:pt>
    <dgm:pt modelId="{19B18F4C-D787-4E0C-A9FC-4DDA6D081D16}" type="parTrans" cxnId="{ECE5B7CF-FEBB-47AF-8426-F6E6C683E42E}">
      <dgm:prSet/>
      <dgm:spPr/>
      <dgm:t>
        <a:bodyPr/>
        <a:lstStyle/>
        <a:p>
          <a:endParaRPr lang="pt-BR"/>
        </a:p>
      </dgm:t>
    </dgm:pt>
    <dgm:pt modelId="{80041E3B-6C70-4FD5-B853-CE89EE909228}" type="sibTrans" cxnId="{ECE5B7CF-FEBB-47AF-8426-F6E6C683E42E}">
      <dgm:prSet/>
      <dgm:spPr/>
      <dgm:t>
        <a:bodyPr/>
        <a:lstStyle/>
        <a:p>
          <a:endParaRPr lang="pt-BR"/>
        </a:p>
      </dgm:t>
    </dgm:pt>
    <dgm:pt modelId="{E8AB8C18-7433-4E83-824E-A836C0B16BF3}">
      <dgm:prSet phldrT="[Texto]"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pt-BR" sz="1100" dirty="0">
              <a:latin typeface="Poppins Light" panose="020B0604020202020204" charset="0"/>
              <a:cs typeface="Poppins Light" panose="020B0604020202020204" charset="0"/>
            </a:rPr>
            <a:t>Fomento às Atividades Produtivas Rurais </a:t>
          </a:r>
        </a:p>
      </dgm:t>
    </dgm:pt>
    <dgm:pt modelId="{77F50F33-55D8-466B-8057-665B30F3BB4B}" type="parTrans" cxnId="{0DEDA767-D3E5-4489-9932-81778524B0BF}">
      <dgm:prSet/>
      <dgm:spPr/>
      <dgm:t>
        <a:bodyPr/>
        <a:lstStyle/>
        <a:p>
          <a:endParaRPr lang="pt-BR"/>
        </a:p>
      </dgm:t>
    </dgm:pt>
    <dgm:pt modelId="{D7D19B42-7EDB-4AC3-ABA0-533BA380CD13}" type="sibTrans" cxnId="{0DEDA767-D3E5-4489-9932-81778524B0BF}">
      <dgm:prSet/>
      <dgm:spPr/>
      <dgm:t>
        <a:bodyPr/>
        <a:lstStyle/>
        <a:p>
          <a:endParaRPr lang="pt-BR"/>
        </a:p>
      </dgm:t>
    </dgm:pt>
    <dgm:pt modelId="{25C8E8B9-AB4F-41CD-838B-D867E2687F6D}" type="pres">
      <dgm:prSet presAssocID="{38ED0278-3CD3-4BDB-94CD-FA814C52222F}" presName="Name0" presStyleCnt="0">
        <dgm:presLayoutVars>
          <dgm:dir/>
          <dgm:animLvl val="lvl"/>
          <dgm:resizeHandles val="exact"/>
        </dgm:presLayoutVars>
      </dgm:prSet>
      <dgm:spPr/>
      <dgm:t>
        <a:bodyPr/>
        <a:lstStyle/>
        <a:p>
          <a:endParaRPr lang="pt-PT"/>
        </a:p>
      </dgm:t>
    </dgm:pt>
    <dgm:pt modelId="{FDABA6C9-DAFB-408D-96B7-081C1BE6ECF6}" type="pres">
      <dgm:prSet presAssocID="{9C66673D-5E6A-4976-9826-BBB1F839DD07}" presName="composite" presStyleCnt="0"/>
      <dgm:spPr/>
    </dgm:pt>
    <dgm:pt modelId="{CFDD08A7-B0EF-4AF4-834F-9BBC6612B8E8}" type="pres">
      <dgm:prSet presAssocID="{9C66673D-5E6A-4976-9826-BBB1F839DD07}" presName="parTx" presStyleLbl="alignNode1" presStyleIdx="0" presStyleCnt="5">
        <dgm:presLayoutVars>
          <dgm:chMax val="0"/>
          <dgm:chPref val="0"/>
          <dgm:bulletEnabled val="1"/>
        </dgm:presLayoutVars>
      </dgm:prSet>
      <dgm:spPr/>
      <dgm:t>
        <a:bodyPr/>
        <a:lstStyle/>
        <a:p>
          <a:endParaRPr lang="pt-PT"/>
        </a:p>
      </dgm:t>
    </dgm:pt>
    <dgm:pt modelId="{4CA4FFE2-97FF-47D6-BDC2-B92E751F8FEC}" type="pres">
      <dgm:prSet presAssocID="{9C66673D-5E6A-4976-9826-BBB1F839DD07}" presName="desTx" presStyleLbl="alignAccFollowNode1" presStyleIdx="0" presStyleCnt="5">
        <dgm:presLayoutVars>
          <dgm:bulletEnabled val="1"/>
        </dgm:presLayoutVars>
      </dgm:prSet>
      <dgm:spPr/>
      <dgm:t>
        <a:bodyPr/>
        <a:lstStyle/>
        <a:p>
          <a:endParaRPr lang="pt-PT"/>
        </a:p>
      </dgm:t>
    </dgm:pt>
    <dgm:pt modelId="{69EBB76C-EA10-42F2-98FB-F85C76A977DA}" type="pres">
      <dgm:prSet presAssocID="{1BB1C40A-3F5A-4420-BAD6-AD5F7E9B1041}" presName="space" presStyleCnt="0"/>
      <dgm:spPr/>
    </dgm:pt>
    <dgm:pt modelId="{7C532A04-CECC-4B66-8501-4BB04E811D95}" type="pres">
      <dgm:prSet presAssocID="{1CA34CF4-9E5C-4717-A5F6-4955AC4A300B}" presName="composite" presStyleCnt="0"/>
      <dgm:spPr/>
    </dgm:pt>
    <dgm:pt modelId="{7A59F5F8-6754-41D4-959B-0631B7D46891}" type="pres">
      <dgm:prSet presAssocID="{1CA34CF4-9E5C-4717-A5F6-4955AC4A300B}" presName="parTx" presStyleLbl="alignNode1" presStyleIdx="1" presStyleCnt="5">
        <dgm:presLayoutVars>
          <dgm:chMax val="0"/>
          <dgm:chPref val="0"/>
          <dgm:bulletEnabled val="1"/>
        </dgm:presLayoutVars>
      </dgm:prSet>
      <dgm:spPr/>
      <dgm:t>
        <a:bodyPr/>
        <a:lstStyle/>
        <a:p>
          <a:endParaRPr lang="pt-PT"/>
        </a:p>
      </dgm:t>
    </dgm:pt>
    <dgm:pt modelId="{48EC7380-B9A4-459F-8032-82DCC08800E5}" type="pres">
      <dgm:prSet presAssocID="{1CA34CF4-9E5C-4717-A5F6-4955AC4A300B}" presName="desTx" presStyleLbl="alignAccFollowNode1" presStyleIdx="1" presStyleCnt="5">
        <dgm:presLayoutVars>
          <dgm:bulletEnabled val="1"/>
        </dgm:presLayoutVars>
      </dgm:prSet>
      <dgm:spPr/>
      <dgm:t>
        <a:bodyPr/>
        <a:lstStyle/>
        <a:p>
          <a:endParaRPr lang="pt-PT"/>
        </a:p>
      </dgm:t>
    </dgm:pt>
    <dgm:pt modelId="{1EBA233C-29EA-45BD-ACCD-F5464C41DEDF}" type="pres">
      <dgm:prSet presAssocID="{F6EE1BD1-6B4F-422C-B073-6EF12475070A}" presName="space" presStyleCnt="0"/>
      <dgm:spPr/>
    </dgm:pt>
    <dgm:pt modelId="{0A93CE91-B452-41F2-AC1A-4CC89C113755}" type="pres">
      <dgm:prSet presAssocID="{C57F793A-9F30-461E-AE7A-B54E06332024}" presName="composite" presStyleCnt="0"/>
      <dgm:spPr/>
    </dgm:pt>
    <dgm:pt modelId="{49306585-DC10-46A0-AFEE-74CB0FFFE694}" type="pres">
      <dgm:prSet presAssocID="{C57F793A-9F30-461E-AE7A-B54E06332024}" presName="parTx" presStyleLbl="alignNode1" presStyleIdx="2" presStyleCnt="5">
        <dgm:presLayoutVars>
          <dgm:chMax val="0"/>
          <dgm:chPref val="0"/>
          <dgm:bulletEnabled val="1"/>
        </dgm:presLayoutVars>
      </dgm:prSet>
      <dgm:spPr/>
      <dgm:t>
        <a:bodyPr/>
        <a:lstStyle/>
        <a:p>
          <a:endParaRPr lang="pt-PT"/>
        </a:p>
      </dgm:t>
    </dgm:pt>
    <dgm:pt modelId="{B4BD5203-FEF1-4457-A1B6-B1FE6856BAD4}" type="pres">
      <dgm:prSet presAssocID="{C57F793A-9F30-461E-AE7A-B54E06332024}" presName="desTx" presStyleLbl="alignAccFollowNode1" presStyleIdx="2" presStyleCnt="5">
        <dgm:presLayoutVars>
          <dgm:bulletEnabled val="1"/>
        </dgm:presLayoutVars>
      </dgm:prSet>
      <dgm:spPr/>
      <dgm:t>
        <a:bodyPr/>
        <a:lstStyle/>
        <a:p>
          <a:endParaRPr lang="pt-PT"/>
        </a:p>
      </dgm:t>
    </dgm:pt>
    <dgm:pt modelId="{6EAF2303-BE2F-4EE2-B35D-D7500425578A}" type="pres">
      <dgm:prSet presAssocID="{1AF7DBDA-4EA9-4E67-9D1D-BFD5B7BED099}" presName="space" presStyleCnt="0"/>
      <dgm:spPr/>
    </dgm:pt>
    <dgm:pt modelId="{0D06C8BC-E99D-4F56-82CC-727ECAC74FAF}" type="pres">
      <dgm:prSet presAssocID="{806B346B-31CC-4E3E-8665-2F7B9331D0AD}" presName="composite" presStyleCnt="0"/>
      <dgm:spPr/>
    </dgm:pt>
    <dgm:pt modelId="{58A1297F-F133-460F-99B4-B1BB9D40C057}" type="pres">
      <dgm:prSet presAssocID="{806B346B-31CC-4E3E-8665-2F7B9331D0AD}" presName="parTx" presStyleLbl="alignNode1" presStyleIdx="3" presStyleCnt="5">
        <dgm:presLayoutVars>
          <dgm:chMax val="0"/>
          <dgm:chPref val="0"/>
          <dgm:bulletEnabled val="1"/>
        </dgm:presLayoutVars>
      </dgm:prSet>
      <dgm:spPr/>
      <dgm:t>
        <a:bodyPr/>
        <a:lstStyle/>
        <a:p>
          <a:endParaRPr lang="pt-PT"/>
        </a:p>
      </dgm:t>
    </dgm:pt>
    <dgm:pt modelId="{5C0E1E38-6FD2-4AAE-9C08-4E8AFC1FF2CA}" type="pres">
      <dgm:prSet presAssocID="{806B346B-31CC-4E3E-8665-2F7B9331D0AD}" presName="desTx" presStyleLbl="alignAccFollowNode1" presStyleIdx="3" presStyleCnt="5">
        <dgm:presLayoutVars>
          <dgm:bulletEnabled val="1"/>
        </dgm:presLayoutVars>
      </dgm:prSet>
      <dgm:spPr/>
      <dgm:t>
        <a:bodyPr/>
        <a:lstStyle/>
        <a:p>
          <a:endParaRPr lang="pt-PT"/>
        </a:p>
      </dgm:t>
    </dgm:pt>
    <dgm:pt modelId="{ECC33657-4277-43F3-84D1-C2B6930B4737}" type="pres">
      <dgm:prSet presAssocID="{50D9DC63-935A-4E0D-B426-E1C738BADC21}" presName="space" presStyleCnt="0"/>
      <dgm:spPr/>
    </dgm:pt>
    <dgm:pt modelId="{256F9E8F-C2CC-4AE7-8A44-3E08911434E2}" type="pres">
      <dgm:prSet presAssocID="{5067D78A-8F3A-4AF2-A1B9-A2A5541807EC}" presName="composite" presStyleCnt="0"/>
      <dgm:spPr/>
    </dgm:pt>
    <dgm:pt modelId="{D4F4F609-B8CD-41FF-888C-E9752636F2A3}" type="pres">
      <dgm:prSet presAssocID="{5067D78A-8F3A-4AF2-A1B9-A2A5541807EC}" presName="parTx" presStyleLbl="alignNode1" presStyleIdx="4" presStyleCnt="5">
        <dgm:presLayoutVars>
          <dgm:chMax val="0"/>
          <dgm:chPref val="0"/>
          <dgm:bulletEnabled val="1"/>
        </dgm:presLayoutVars>
      </dgm:prSet>
      <dgm:spPr/>
      <dgm:t>
        <a:bodyPr/>
        <a:lstStyle/>
        <a:p>
          <a:endParaRPr lang="pt-PT"/>
        </a:p>
      </dgm:t>
    </dgm:pt>
    <dgm:pt modelId="{ED5662A7-E4A0-489E-A002-A9A9ABA775F3}" type="pres">
      <dgm:prSet presAssocID="{5067D78A-8F3A-4AF2-A1B9-A2A5541807EC}" presName="desTx" presStyleLbl="alignAccFollowNode1" presStyleIdx="4" presStyleCnt="5">
        <dgm:presLayoutVars>
          <dgm:bulletEnabled val="1"/>
        </dgm:presLayoutVars>
      </dgm:prSet>
      <dgm:spPr/>
      <dgm:t>
        <a:bodyPr/>
        <a:lstStyle/>
        <a:p>
          <a:endParaRPr lang="pt-PT"/>
        </a:p>
      </dgm:t>
    </dgm:pt>
  </dgm:ptLst>
  <dgm:cxnLst>
    <dgm:cxn modelId="{0DEDA767-D3E5-4489-9932-81778524B0BF}" srcId="{9C66673D-5E6A-4976-9826-BBB1F839DD07}" destId="{E8AB8C18-7433-4E83-824E-A836C0B16BF3}" srcOrd="6" destOrd="0" parTransId="{77F50F33-55D8-466B-8057-665B30F3BB4B}" sibTransId="{D7D19B42-7EDB-4AC3-ABA0-533BA380CD13}"/>
    <dgm:cxn modelId="{E2E09351-14DF-4238-B4AE-D80DC0EDCED2}" type="presOf" srcId="{68512736-BDF2-44D5-8C11-A374886FD583}" destId="{B4BD5203-FEF1-4457-A1B6-B1FE6856BAD4}" srcOrd="0" destOrd="4" presId="urn:microsoft.com/office/officeart/2005/8/layout/hList1"/>
    <dgm:cxn modelId="{4D5861C9-BAA4-4219-9021-2945077A705D}" type="presOf" srcId="{D1189744-F492-4D3A-A372-3FC7A6026FAE}" destId="{4CA4FFE2-97FF-47D6-BDC2-B92E751F8FEC}" srcOrd="0" destOrd="3" presId="urn:microsoft.com/office/officeart/2005/8/layout/hList1"/>
    <dgm:cxn modelId="{118C57A0-CCBD-4EA6-8952-456DB987C850}" type="presOf" srcId="{BA78E48F-794A-4F42-A248-94ACDC5BEABF}" destId="{48EC7380-B9A4-459F-8032-82DCC08800E5}" srcOrd="0" destOrd="3" presId="urn:microsoft.com/office/officeart/2005/8/layout/hList1"/>
    <dgm:cxn modelId="{711E2C8A-A7B1-40E7-97FC-5FE4C1DD78A6}" type="presOf" srcId="{60FCDC4B-4B30-4BDF-B21E-26AE63489924}" destId="{4CA4FFE2-97FF-47D6-BDC2-B92E751F8FEC}" srcOrd="0" destOrd="2" presId="urn:microsoft.com/office/officeart/2005/8/layout/hList1"/>
    <dgm:cxn modelId="{47368DED-F60F-4661-B9FB-43BE6A9F62BD}" type="presOf" srcId="{D6AD944E-6AFF-4923-BB0B-198D0E1C7DD4}" destId="{5C0E1E38-6FD2-4AAE-9C08-4E8AFC1FF2CA}" srcOrd="0" destOrd="3" presId="urn:microsoft.com/office/officeart/2005/8/layout/hList1"/>
    <dgm:cxn modelId="{77830A87-629D-4744-B5ED-8DCDF96D638F}" type="presOf" srcId="{806B346B-31CC-4E3E-8665-2F7B9331D0AD}" destId="{58A1297F-F133-460F-99B4-B1BB9D40C057}" srcOrd="0" destOrd="0" presId="urn:microsoft.com/office/officeart/2005/8/layout/hList1"/>
    <dgm:cxn modelId="{610C9707-CE8F-4553-9DA7-FFACBB08E5B4}" srcId="{806B346B-31CC-4E3E-8665-2F7B9331D0AD}" destId="{D6AD944E-6AFF-4923-BB0B-198D0E1C7DD4}" srcOrd="3" destOrd="0" parTransId="{1A5B0DBB-C829-49A0-8773-AF7161C34D61}" sibTransId="{1ACE9B4C-2A01-4496-BBEA-E7E575B58AEF}"/>
    <dgm:cxn modelId="{10D51B28-3FF5-48C9-A7F1-1E2FDE3FCA8A}" type="presOf" srcId="{1CA34CF4-9E5C-4717-A5F6-4955AC4A300B}" destId="{7A59F5F8-6754-41D4-959B-0631B7D46891}" srcOrd="0" destOrd="0" presId="urn:microsoft.com/office/officeart/2005/8/layout/hList1"/>
    <dgm:cxn modelId="{B9322EB8-D80D-4499-AD9E-FB23B34571B5}" type="presOf" srcId="{E8AB8C18-7433-4E83-824E-A836C0B16BF3}" destId="{4CA4FFE2-97FF-47D6-BDC2-B92E751F8FEC}" srcOrd="0" destOrd="6" presId="urn:microsoft.com/office/officeart/2005/8/layout/hList1"/>
    <dgm:cxn modelId="{66D3C5E8-F528-4D94-A465-05CB380C5051}" srcId="{1CA34CF4-9E5C-4717-A5F6-4955AC4A300B}" destId="{BA78E48F-794A-4F42-A248-94ACDC5BEABF}" srcOrd="3" destOrd="0" parTransId="{F5A89EF8-D922-4F1F-BA0C-09B7E5CAB70C}" sibTransId="{71CDC1FD-0118-404B-BB60-69DB6E854F36}"/>
    <dgm:cxn modelId="{D0A3E25A-3EDC-493E-B748-8E708C27ABF0}" srcId="{38ED0278-3CD3-4BDB-94CD-FA814C52222F}" destId="{806B346B-31CC-4E3E-8665-2F7B9331D0AD}" srcOrd="3" destOrd="0" parTransId="{1955C2BC-CE97-4356-BAF5-87D07ACD53B2}" sibTransId="{50D9DC63-935A-4E0D-B426-E1C738BADC21}"/>
    <dgm:cxn modelId="{3B5C6C7B-C241-4953-89F3-7D5593927353}" type="presOf" srcId="{9D7A320E-0600-43DC-8D47-DD0DA23E628C}" destId="{B4BD5203-FEF1-4457-A1B6-B1FE6856BAD4}" srcOrd="0" destOrd="2" presId="urn:microsoft.com/office/officeart/2005/8/layout/hList1"/>
    <dgm:cxn modelId="{D5C77A4A-EFFD-40DE-A5E1-7D83156CE2E1}" srcId="{1CA34CF4-9E5C-4717-A5F6-4955AC4A300B}" destId="{46FA4A3E-29B3-41DA-9DE9-58A57344D324}" srcOrd="2" destOrd="0" parTransId="{6F8A4E5C-2B40-456F-A033-FA29C617CC44}" sibTransId="{A550ACFE-ED42-48E9-A7DB-67DAAEC737E0}"/>
    <dgm:cxn modelId="{38196447-D4D6-47E9-AC58-CD93EF976357}" srcId="{9C66673D-5E6A-4976-9826-BBB1F839DD07}" destId="{60FCDC4B-4B30-4BDF-B21E-26AE63489924}" srcOrd="2" destOrd="0" parTransId="{70262249-273A-48BD-A18D-C2DA8EB24F5D}" sibTransId="{D3020093-0AA6-46D6-8516-58D23C44CE06}"/>
    <dgm:cxn modelId="{A9943D7D-FAE2-4AF2-9EBA-A364E390D251}" type="presOf" srcId="{6A3A9A19-63E1-4378-A3BC-C9CBC9458E1D}" destId="{B4BD5203-FEF1-4457-A1B6-B1FE6856BAD4}" srcOrd="0" destOrd="3" presId="urn:microsoft.com/office/officeart/2005/8/layout/hList1"/>
    <dgm:cxn modelId="{11306866-963B-48A7-9029-832EEECF3B1B}" srcId="{1CA34CF4-9E5C-4717-A5F6-4955AC4A300B}" destId="{11C29020-2BD5-4375-8991-4D5E37D137C4}" srcOrd="7" destOrd="0" parTransId="{2DB62CEF-41BA-476E-9E54-841240D8C485}" sibTransId="{B9160423-B2EA-454E-96C6-2B19005F0093}"/>
    <dgm:cxn modelId="{D8BD0C9E-BB69-4C9A-9CE3-3EB1DB7C0422}" type="presOf" srcId="{A628961A-0A25-4EF2-B260-C721168199F2}" destId="{4CA4FFE2-97FF-47D6-BDC2-B92E751F8FEC}" srcOrd="0" destOrd="4" presId="urn:microsoft.com/office/officeart/2005/8/layout/hList1"/>
    <dgm:cxn modelId="{01CC1AAA-5B70-441F-97F2-2128BDBE9EDB}" srcId="{1CA34CF4-9E5C-4717-A5F6-4955AC4A300B}" destId="{B86077A8-C159-41A1-9F21-A2B7EF952DB9}" srcOrd="0" destOrd="0" parTransId="{6B072B3B-A950-4805-934C-49A7BCDDE036}" sibTransId="{06EBED94-C0E3-4A9A-BCEC-B6A4C8311CA5}"/>
    <dgm:cxn modelId="{739070EE-4B43-4049-AB2C-2FAD7D621B4D}" srcId="{5067D78A-8F3A-4AF2-A1B9-A2A5541807EC}" destId="{60E28D68-8EC2-4733-9748-823111CB69FD}" srcOrd="1" destOrd="0" parTransId="{360DDAD0-89AB-46FB-999F-BEBADBA2FA69}" sibTransId="{09AD6A80-E074-40B9-B533-D629A44AF570}"/>
    <dgm:cxn modelId="{F0B7FE49-E3D0-4296-ACEE-1CB8662EDD98}" type="presOf" srcId="{B86077A8-C159-41A1-9F21-A2B7EF952DB9}" destId="{48EC7380-B9A4-459F-8032-82DCC08800E5}" srcOrd="0" destOrd="0" presId="urn:microsoft.com/office/officeart/2005/8/layout/hList1"/>
    <dgm:cxn modelId="{BBE53371-3689-4EE8-948F-5A8D9F97F3E1}" srcId="{9C66673D-5E6A-4976-9826-BBB1F839DD07}" destId="{D1189744-F492-4D3A-A372-3FC7A6026FAE}" srcOrd="3" destOrd="0" parTransId="{3B297486-58DF-43D6-BC2A-F7DBCC0E942F}" sibTransId="{EF4219D9-1673-4330-8A45-C538CC019073}"/>
    <dgm:cxn modelId="{F41DBD1B-5F54-4153-8215-1F63D25AC075}" srcId="{1CA34CF4-9E5C-4717-A5F6-4955AC4A300B}" destId="{D66749A2-FFCB-4100-8D18-94A47856DB0A}" srcOrd="8" destOrd="0" parTransId="{A1E0722C-AC5F-443C-A074-F077ECB4533B}" sibTransId="{362D72EC-A1B5-4FA2-B847-DCF434E07D4D}"/>
    <dgm:cxn modelId="{5DFD5D93-FC4F-44A5-9D3F-DB66F4CBF37E}" srcId="{5067D78A-8F3A-4AF2-A1B9-A2A5541807EC}" destId="{7B9D7509-0385-4FB0-848A-03322352720D}" srcOrd="0" destOrd="0" parTransId="{A38FAE60-C5AA-46EA-9476-FA71DFF3E412}" sibTransId="{8B4F9FEA-41DF-46B7-AF3C-EC4B78942573}"/>
    <dgm:cxn modelId="{1FD96AFA-4022-44F0-A5CD-D7EB51233917}" srcId="{C57F793A-9F30-461E-AE7A-B54E06332024}" destId="{3FC94ABE-9949-4054-8C6A-D118F761701C}" srcOrd="1" destOrd="0" parTransId="{2DE465CB-51A2-466F-98AE-D1E41A13AE05}" sibTransId="{262EBE90-140D-4E53-BA71-F5541605BBCD}"/>
    <dgm:cxn modelId="{0B83EF16-DD47-4BAD-86DB-B5919944EC43}" type="presOf" srcId="{9C66673D-5E6A-4976-9826-BBB1F839DD07}" destId="{CFDD08A7-B0EF-4AF4-834F-9BBC6612B8E8}" srcOrd="0" destOrd="0" presId="urn:microsoft.com/office/officeart/2005/8/layout/hList1"/>
    <dgm:cxn modelId="{8218212F-D038-419A-9CF6-ECBF8CBDB6AC}" srcId="{1CA34CF4-9E5C-4717-A5F6-4955AC4A300B}" destId="{7F3113E5-F0E0-4C6B-96F5-0134FFC33A56}" srcOrd="6" destOrd="0" parTransId="{5CF12128-B01B-469E-A1DE-2F8E3BA7B55F}" sibTransId="{B19FA27E-D270-4BB2-BEE6-747179FCA18C}"/>
    <dgm:cxn modelId="{D6EECF66-B1F1-4EFE-A632-866AA7619B08}" srcId="{C57F793A-9F30-461E-AE7A-B54E06332024}" destId="{70097D53-2DD9-477E-BC11-6BEAA0127A48}" srcOrd="5" destOrd="0" parTransId="{927C29E2-22BB-49CC-BA1F-067F98F7B8AD}" sibTransId="{CD99820B-E5F1-41DF-B7F5-E1F5AC21016A}"/>
    <dgm:cxn modelId="{66322644-5A08-4DFF-8464-3093448C3EC2}" type="presOf" srcId="{F2980A8C-A3A3-4BED-8923-2C7BA476E767}" destId="{5C0E1E38-6FD2-4AAE-9C08-4E8AFC1FF2CA}" srcOrd="0" destOrd="4" presId="urn:microsoft.com/office/officeart/2005/8/layout/hList1"/>
    <dgm:cxn modelId="{D564A640-8141-4875-BC20-52705BDDC80A}" type="presOf" srcId="{7B9D7509-0385-4FB0-848A-03322352720D}" destId="{ED5662A7-E4A0-489E-A002-A9A9ABA775F3}" srcOrd="0" destOrd="0" presId="urn:microsoft.com/office/officeart/2005/8/layout/hList1"/>
    <dgm:cxn modelId="{8DDD37AE-46A5-48B5-A9C0-D940461D61F2}" type="presOf" srcId="{5D628A32-29EF-4693-8E55-FC3F05AC8E7C}" destId="{48EC7380-B9A4-459F-8032-82DCC08800E5}" srcOrd="0" destOrd="4" presId="urn:microsoft.com/office/officeart/2005/8/layout/hList1"/>
    <dgm:cxn modelId="{6FAF30CD-21F5-4A14-AE62-37D37AFB4A46}" srcId="{38ED0278-3CD3-4BDB-94CD-FA814C52222F}" destId="{5067D78A-8F3A-4AF2-A1B9-A2A5541807EC}" srcOrd="4" destOrd="0" parTransId="{1DFADAD6-A1ED-4796-9AFD-F7BD98970B92}" sibTransId="{764B62B4-4094-42D3-BC0A-163698CB5662}"/>
    <dgm:cxn modelId="{B6A190A5-F8FA-4C99-960F-E5A3EE64E30F}" srcId="{C57F793A-9F30-461E-AE7A-B54E06332024}" destId="{6A3A9A19-63E1-4378-A3BC-C9CBC9458E1D}" srcOrd="3" destOrd="0" parTransId="{79BC9EB9-F488-4C4A-99C3-4B73E83C6ED1}" sibTransId="{FC131B07-568A-4981-B0EC-5E96592A9EF0}"/>
    <dgm:cxn modelId="{06E7FA23-0E7F-453D-A25D-38A06AE95A37}" type="presOf" srcId="{60E28D68-8EC2-4733-9748-823111CB69FD}" destId="{ED5662A7-E4A0-489E-A002-A9A9ABA775F3}" srcOrd="0" destOrd="1" presId="urn:microsoft.com/office/officeart/2005/8/layout/hList1"/>
    <dgm:cxn modelId="{E52696BA-1782-43D4-85EE-138EC33F6B3F}" type="presOf" srcId="{86857247-F7F5-4AF2-B41B-22D2A778FCAA}" destId="{B4BD5203-FEF1-4457-A1B6-B1FE6856BAD4}" srcOrd="0" destOrd="6" presId="urn:microsoft.com/office/officeart/2005/8/layout/hList1"/>
    <dgm:cxn modelId="{27485B07-3213-4886-B16D-8B898BBADF13}" srcId="{806B346B-31CC-4E3E-8665-2F7B9331D0AD}" destId="{D5C8D786-FCE6-43E4-AF0B-103DD6BB6DB2}" srcOrd="1" destOrd="0" parTransId="{FD3E12E8-16EA-435A-9B5B-E6701248B1C7}" sibTransId="{BD3CCAE6-E6A8-4E40-B35D-92D0D3319FFC}"/>
    <dgm:cxn modelId="{4C93A3EA-97CF-4DB8-94F8-24E05C4EB470}" type="presOf" srcId="{91FB5FA1-BCFC-458E-8C0D-7DE76D33C369}" destId="{4CA4FFE2-97FF-47D6-BDC2-B92E751F8FEC}" srcOrd="0" destOrd="5" presId="urn:microsoft.com/office/officeart/2005/8/layout/hList1"/>
    <dgm:cxn modelId="{C06C8300-5957-4FE5-8D8B-18D5E9A1D88C}" type="presOf" srcId="{7F3113E5-F0E0-4C6B-96F5-0134FFC33A56}" destId="{48EC7380-B9A4-459F-8032-82DCC08800E5}" srcOrd="0" destOrd="6" presId="urn:microsoft.com/office/officeart/2005/8/layout/hList1"/>
    <dgm:cxn modelId="{BD4185D6-16D0-4604-9262-CFC5C29AD49A}" srcId="{38ED0278-3CD3-4BDB-94CD-FA814C52222F}" destId="{9C66673D-5E6A-4976-9826-BBB1F839DD07}" srcOrd="0" destOrd="0" parTransId="{5B926FF3-A497-4DD5-96C3-86544F9A50B6}" sibTransId="{1BB1C40A-3F5A-4420-BAD6-AD5F7E9B1041}"/>
    <dgm:cxn modelId="{3320D0F7-F167-4316-BC97-BA923E253F00}" srcId="{38ED0278-3CD3-4BDB-94CD-FA814C52222F}" destId="{C57F793A-9F30-461E-AE7A-B54E06332024}" srcOrd="2" destOrd="0" parTransId="{6509D965-C9BD-483F-B7DB-DCF091EC5537}" sibTransId="{1AF7DBDA-4EA9-4E67-9D1D-BFD5B7BED099}"/>
    <dgm:cxn modelId="{A23EFB95-58A3-4547-BBF9-6EA33992BBAA}" srcId="{1CA34CF4-9E5C-4717-A5F6-4955AC4A300B}" destId="{5D628A32-29EF-4693-8E55-FC3F05AC8E7C}" srcOrd="4" destOrd="0" parTransId="{F9A573BD-C377-4CFC-A150-91A499A1FC81}" sibTransId="{07CE4A48-1059-4C65-B786-AEDBABCDA08D}"/>
    <dgm:cxn modelId="{207D7221-E1B9-40C9-BA20-272687D605E9}" type="presOf" srcId="{5CF0A933-622E-49B4-8A02-A8CE61428985}" destId="{4CA4FFE2-97FF-47D6-BDC2-B92E751F8FEC}" srcOrd="0" destOrd="0" presId="urn:microsoft.com/office/officeart/2005/8/layout/hList1"/>
    <dgm:cxn modelId="{78105F53-86DF-4EF3-8A22-C8DD220DA79F}" srcId="{806B346B-31CC-4E3E-8665-2F7B9331D0AD}" destId="{3EB30506-7937-465B-9D2B-8A551F7502A6}" srcOrd="2" destOrd="0" parTransId="{F57D0EF1-0C94-4132-BF31-DECC3D425002}" sibTransId="{8A8B5840-D736-4364-88F7-688C0C5994FE}"/>
    <dgm:cxn modelId="{9F62FC0B-A299-44F1-81AE-65D61B494714}" srcId="{C57F793A-9F30-461E-AE7A-B54E06332024}" destId="{D1D18621-0A9E-4D4B-A2DE-B52561B5862C}" srcOrd="0" destOrd="0" parTransId="{2E550A7D-BFD5-461E-B7BB-04F615DB1E1F}" sibTransId="{21E5D6FE-E937-44F4-838F-2922203BC387}"/>
    <dgm:cxn modelId="{6D35F6D1-E003-455D-80BE-7DAC63BC252A}" srcId="{1CA34CF4-9E5C-4717-A5F6-4955AC4A300B}" destId="{2654D40F-3DCE-478E-90E1-D0064CE1E772}" srcOrd="5" destOrd="0" parTransId="{CE305E3B-FD80-4695-B48D-70B9312AC665}" sibTransId="{53E292A7-A909-449E-83D0-AC7925143093}"/>
    <dgm:cxn modelId="{4CA1B2AC-387D-4524-A3B6-07061036846F}" srcId="{9C66673D-5E6A-4976-9826-BBB1F839DD07}" destId="{2120845A-73D1-498F-8D26-D01A8F025E58}" srcOrd="1" destOrd="0" parTransId="{339AC8BE-5D4C-4F45-9214-53F2B5153875}" sibTransId="{CA790770-BF1D-437F-9AE4-79F80F0DD8DD}"/>
    <dgm:cxn modelId="{B5ED4169-AC04-4DEA-A8BC-1CB8610C674F}" srcId="{C57F793A-9F30-461E-AE7A-B54E06332024}" destId="{68512736-BDF2-44D5-8C11-A374886FD583}" srcOrd="4" destOrd="0" parTransId="{60D3AF92-BFE8-4B49-8BD5-1A735B992181}" sibTransId="{2D26F059-68E7-4BF1-BE38-A1D62DB9F9D1}"/>
    <dgm:cxn modelId="{8295D61B-1FB4-404A-AC18-EED24F8D906A}" srcId="{1CA34CF4-9E5C-4717-A5F6-4955AC4A300B}" destId="{58503EFA-3C6C-43E5-B24D-B7FCFF1A5604}" srcOrd="1" destOrd="0" parTransId="{5CA286A3-EDFD-4F3D-A185-04490FF693C9}" sibTransId="{2CCF99AC-5D18-4084-B789-BD57DB56E947}"/>
    <dgm:cxn modelId="{AAB40257-6AA1-494B-A987-4C61CD626773}" srcId="{806B346B-31CC-4E3E-8665-2F7B9331D0AD}" destId="{184367D7-2A54-42C1-A9D1-40CA44482D76}" srcOrd="0" destOrd="0" parTransId="{35469463-0779-4BC8-9807-6F363E271527}" sibTransId="{ED35E7B1-6CF2-4A7C-A53C-E6C45E6847CE}"/>
    <dgm:cxn modelId="{8388D989-C932-4820-ADB0-9ED33EAB2E19}" srcId="{9C66673D-5E6A-4976-9826-BBB1F839DD07}" destId="{5CF0A933-622E-49B4-8A02-A8CE61428985}" srcOrd="0" destOrd="0" parTransId="{39332A66-658B-45E5-80BE-8064E78C81C8}" sibTransId="{77C7EA52-64A3-4469-885E-8968377425C8}"/>
    <dgm:cxn modelId="{EC70196C-C662-4010-B011-C8DA610B0863}" srcId="{806B346B-31CC-4E3E-8665-2F7B9331D0AD}" destId="{F2980A8C-A3A3-4BED-8923-2C7BA476E767}" srcOrd="4" destOrd="0" parTransId="{9277AE56-A680-454A-9105-7FFA188A200E}" sibTransId="{9818D60E-831B-4635-A6DA-589CBADB93FA}"/>
    <dgm:cxn modelId="{5EAC36BE-EE08-4256-9E9E-BCCB5A857DCF}" type="presOf" srcId="{70097D53-2DD9-477E-BC11-6BEAA0127A48}" destId="{B4BD5203-FEF1-4457-A1B6-B1FE6856BAD4}" srcOrd="0" destOrd="5" presId="urn:microsoft.com/office/officeart/2005/8/layout/hList1"/>
    <dgm:cxn modelId="{A8D51571-C4DA-419A-97FE-673DFBBC822B}" type="presOf" srcId="{5067D78A-8F3A-4AF2-A1B9-A2A5541807EC}" destId="{D4F4F609-B8CD-41FF-888C-E9752636F2A3}" srcOrd="0" destOrd="0" presId="urn:microsoft.com/office/officeart/2005/8/layout/hList1"/>
    <dgm:cxn modelId="{8835D74D-F019-4348-AA46-682D6971B52E}" type="presOf" srcId="{3EB30506-7937-465B-9D2B-8A551F7502A6}" destId="{5C0E1E38-6FD2-4AAE-9C08-4E8AFC1FF2CA}" srcOrd="0" destOrd="2" presId="urn:microsoft.com/office/officeart/2005/8/layout/hList1"/>
    <dgm:cxn modelId="{88C6D75A-BAE3-4475-9971-DC9479B7628A}" type="presOf" srcId="{2654D40F-3DCE-478E-90E1-D0064CE1E772}" destId="{48EC7380-B9A4-459F-8032-82DCC08800E5}" srcOrd="0" destOrd="5" presId="urn:microsoft.com/office/officeart/2005/8/layout/hList1"/>
    <dgm:cxn modelId="{4C9ABFC6-63AC-4FBE-955A-4CA0DCCC75E2}" srcId="{9C66673D-5E6A-4976-9826-BBB1F839DD07}" destId="{A628961A-0A25-4EF2-B260-C721168199F2}" srcOrd="4" destOrd="0" parTransId="{11489C7C-BB5E-4730-81AB-451D60E0B418}" sibTransId="{8179E210-4F76-41B3-9D6A-595DA54B22CA}"/>
    <dgm:cxn modelId="{ECE5B7CF-FEBB-47AF-8426-F6E6C683E42E}" srcId="{9C66673D-5E6A-4976-9826-BBB1F839DD07}" destId="{91FB5FA1-BCFC-458E-8C0D-7DE76D33C369}" srcOrd="5" destOrd="0" parTransId="{19B18F4C-D787-4E0C-A9FC-4DDA6D081D16}" sibTransId="{80041E3B-6C70-4FD5-B853-CE89EE909228}"/>
    <dgm:cxn modelId="{84E31C7B-6EF0-4B49-8EF6-0B2CC4DF94C6}" type="presOf" srcId="{46FA4A3E-29B3-41DA-9DE9-58A57344D324}" destId="{48EC7380-B9A4-459F-8032-82DCC08800E5}" srcOrd="0" destOrd="2" presId="urn:microsoft.com/office/officeart/2005/8/layout/hList1"/>
    <dgm:cxn modelId="{0DC10C86-0503-4B80-A8CC-5C54BE2083AD}" type="presOf" srcId="{D5C8D786-FCE6-43E4-AF0B-103DD6BB6DB2}" destId="{5C0E1E38-6FD2-4AAE-9C08-4E8AFC1FF2CA}" srcOrd="0" destOrd="1" presId="urn:microsoft.com/office/officeart/2005/8/layout/hList1"/>
    <dgm:cxn modelId="{6FFDA5D8-D8A8-4CE3-8C80-05A5F573B34A}" type="presOf" srcId="{D66749A2-FFCB-4100-8D18-94A47856DB0A}" destId="{48EC7380-B9A4-459F-8032-82DCC08800E5}" srcOrd="0" destOrd="8" presId="urn:microsoft.com/office/officeart/2005/8/layout/hList1"/>
    <dgm:cxn modelId="{2FC55320-ECEA-4B8F-B8E4-1393C50948D8}" type="presOf" srcId="{3FC94ABE-9949-4054-8C6A-D118F761701C}" destId="{B4BD5203-FEF1-4457-A1B6-B1FE6856BAD4}" srcOrd="0" destOrd="1" presId="urn:microsoft.com/office/officeart/2005/8/layout/hList1"/>
    <dgm:cxn modelId="{847B0DFC-AC33-449E-909E-29EF01CDB3BD}" type="presOf" srcId="{D1D18621-0A9E-4D4B-A2DE-B52561B5862C}" destId="{B4BD5203-FEF1-4457-A1B6-B1FE6856BAD4}" srcOrd="0" destOrd="0" presId="urn:microsoft.com/office/officeart/2005/8/layout/hList1"/>
    <dgm:cxn modelId="{E5605DE9-F3F0-41A2-9999-39DCC202CC9D}" srcId="{38ED0278-3CD3-4BDB-94CD-FA814C52222F}" destId="{1CA34CF4-9E5C-4717-A5F6-4955AC4A300B}" srcOrd="1" destOrd="0" parTransId="{1B08FCEC-7019-4AE1-B802-B284F228C47D}" sibTransId="{F6EE1BD1-6B4F-422C-B073-6EF12475070A}"/>
    <dgm:cxn modelId="{2442B353-899F-4671-BFD0-C87FDE2C9105}" type="presOf" srcId="{11C29020-2BD5-4375-8991-4D5E37D137C4}" destId="{48EC7380-B9A4-459F-8032-82DCC08800E5}" srcOrd="0" destOrd="7" presId="urn:microsoft.com/office/officeart/2005/8/layout/hList1"/>
    <dgm:cxn modelId="{A527E4D9-306B-45DF-9F07-C347A3AE0236}" srcId="{C57F793A-9F30-461E-AE7A-B54E06332024}" destId="{86857247-F7F5-4AF2-B41B-22D2A778FCAA}" srcOrd="6" destOrd="0" parTransId="{EF9834F3-0499-45E6-BEE0-985E9F3D39D7}" sibTransId="{0E7A7F73-85D1-4613-9317-37F1E195A289}"/>
    <dgm:cxn modelId="{76B37DED-77F1-4731-9CAB-B1B34EAB9A85}" type="presOf" srcId="{2120845A-73D1-498F-8D26-D01A8F025E58}" destId="{4CA4FFE2-97FF-47D6-BDC2-B92E751F8FEC}" srcOrd="0" destOrd="1" presId="urn:microsoft.com/office/officeart/2005/8/layout/hList1"/>
    <dgm:cxn modelId="{96B62943-B974-49CA-9937-F7D2E188DAEA}" type="presOf" srcId="{38ED0278-3CD3-4BDB-94CD-FA814C52222F}" destId="{25C8E8B9-AB4F-41CD-838B-D867E2687F6D}" srcOrd="0" destOrd="0" presId="urn:microsoft.com/office/officeart/2005/8/layout/hList1"/>
    <dgm:cxn modelId="{3A4FB1B4-C72C-4732-9FE3-2D292DF00269}" type="presOf" srcId="{C57F793A-9F30-461E-AE7A-B54E06332024}" destId="{49306585-DC10-46A0-AFEE-74CB0FFFE694}" srcOrd="0" destOrd="0" presId="urn:microsoft.com/office/officeart/2005/8/layout/hList1"/>
    <dgm:cxn modelId="{5FA94305-BBB4-468B-B8E3-8B3B7493ADF5}" srcId="{C57F793A-9F30-461E-AE7A-B54E06332024}" destId="{9D7A320E-0600-43DC-8D47-DD0DA23E628C}" srcOrd="2" destOrd="0" parTransId="{DFFA0C3F-EDD0-4538-B706-52BB9060899C}" sibTransId="{2C79934D-00BE-46BD-A0A3-4EAF80EADABF}"/>
    <dgm:cxn modelId="{6F8CE2F3-95C1-4C28-952E-7550B5D9CCB5}" type="presOf" srcId="{58503EFA-3C6C-43E5-B24D-B7FCFF1A5604}" destId="{48EC7380-B9A4-459F-8032-82DCC08800E5}" srcOrd="0" destOrd="1" presId="urn:microsoft.com/office/officeart/2005/8/layout/hList1"/>
    <dgm:cxn modelId="{A90B9B05-9B87-4AD7-A0EA-2A8F8697FDE6}" type="presOf" srcId="{184367D7-2A54-42C1-A9D1-40CA44482D76}" destId="{5C0E1E38-6FD2-4AAE-9C08-4E8AFC1FF2CA}" srcOrd="0" destOrd="0" presId="urn:microsoft.com/office/officeart/2005/8/layout/hList1"/>
    <dgm:cxn modelId="{2E3832AE-0B2B-4692-8572-80E301BF897B}" type="presParOf" srcId="{25C8E8B9-AB4F-41CD-838B-D867E2687F6D}" destId="{FDABA6C9-DAFB-408D-96B7-081C1BE6ECF6}" srcOrd="0" destOrd="0" presId="urn:microsoft.com/office/officeart/2005/8/layout/hList1"/>
    <dgm:cxn modelId="{4CF2BCFF-5BAA-4DDC-8436-63EE31305EE8}" type="presParOf" srcId="{FDABA6C9-DAFB-408D-96B7-081C1BE6ECF6}" destId="{CFDD08A7-B0EF-4AF4-834F-9BBC6612B8E8}" srcOrd="0" destOrd="0" presId="urn:microsoft.com/office/officeart/2005/8/layout/hList1"/>
    <dgm:cxn modelId="{4BFB6C49-1F26-4B5E-9217-4E74EA15F3EF}" type="presParOf" srcId="{FDABA6C9-DAFB-408D-96B7-081C1BE6ECF6}" destId="{4CA4FFE2-97FF-47D6-BDC2-B92E751F8FEC}" srcOrd="1" destOrd="0" presId="urn:microsoft.com/office/officeart/2005/8/layout/hList1"/>
    <dgm:cxn modelId="{72BA69BA-6EE0-4D59-AE50-EC6A043D2A16}" type="presParOf" srcId="{25C8E8B9-AB4F-41CD-838B-D867E2687F6D}" destId="{69EBB76C-EA10-42F2-98FB-F85C76A977DA}" srcOrd="1" destOrd="0" presId="urn:microsoft.com/office/officeart/2005/8/layout/hList1"/>
    <dgm:cxn modelId="{ACE6CA97-9DE7-489D-833C-CE4C80850204}" type="presParOf" srcId="{25C8E8B9-AB4F-41CD-838B-D867E2687F6D}" destId="{7C532A04-CECC-4B66-8501-4BB04E811D95}" srcOrd="2" destOrd="0" presId="urn:microsoft.com/office/officeart/2005/8/layout/hList1"/>
    <dgm:cxn modelId="{E47C43DD-C65A-4487-9C50-684FB30B2AFE}" type="presParOf" srcId="{7C532A04-CECC-4B66-8501-4BB04E811D95}" destId="{7A59F5F8-6754-41D4-959B-0631B7D46891}" srcOrd="0" destOrd="0" presId="urn:microsoft.com/office/officeart/2005/8/layout/hList1"/>
    <dgm:cxn modelId="{5B1DAC51-C561-4464-80EA-9BA2D0F2188C}" type="presParOf" srcId="{7C532A04-CECC-4B66-8501-4BB04E811D95}" destId="{48EC7380-B9A4-459F-8032-82DCC08800E5}" srcOrd="1" destOrd="0" presId="urn:microsoft.com/office/officeart/2005/8/layout/hList1"/>
    <dgm:cxn modelId="{8F1015BC-8A94-4D8E-A8E5-2050F5A9B82D}" type="presParOf" srcId="{25C8E8B9-AB4F-41CD-838B-D867E2687F6D}" destId="{1EBA233C-29EA-45BD-ACCD-F5464C41DEDF}" srcOrd="3" destOrd="0" presId="urn:microsoft.com/office/officeart/2005/8/layout/hList1"/>
    <dgm:cxn modelId="{4114227E-E0AA-4097-992E-6BCA56DFDC55}" type="presParOf" srcId="{25C8E8B9-AB4F-41CD-838B-D867E2687F6D}" destId="{0A93CE91-B452-41F2-AC1A-4CC89C113755}" srcOrd="4" destOrd="0" presId="urn:microsoft.com/office/officeart/2005/8/layout/hList1"/>
    <dgm:cxn modelId="{D7D3A4FA-8642-41EE-B1C9-941E4E46FBE8}" type="presParOf" srcId="{0A93CE91-B452-41F2-AC1A-4CC89C113755}" destId="{49306585-DC10-46A0-AFEE-74CB0FFFE694}" srcOrd="0" destOrd="0" presId="urn:microsoft.com/office/officeart/2005/8/layout/hList1"/>
    <dgm:cxn modelId="{9913C372-30F9-4CFC-8C97-637C16A70B53}" type="presParOf" srcId="{0A93CE91-B452-41F2-AC1A-4CC89C113755}" destId="{B4BD5203-FEF1-4457-A1B6-B1FE6856BAD4}" srcOrd="1" destOrd="0" presId="urn:microsoft.com/office/officeart/2005/8/layout/hList1"/>
    <dgm:cxn modelId="{4A242B0F-ECD0-4EC7-84A5-32DBF538825E}" type="presParOf" srcId="{25C8E8B9-AB4F-41CD-838B-D867E2687F6D}" destId="{6EAF2303-BE2F-4EE2-B35D-D7500425578A}" srcOrd="5" destOrd="0" presId="urn:microsoft.com/office/officeart/2005/8/layout/hList1"/>
    <dgm:cxn modelId="{05A06ECC-763B-47AA-B21E-91A3714EE09D}" type="presParOf" srcId="{25C8E8B9-AB4F-41CD-838B-D867E2687F6D}" destId="{0D06C8BC-E99D-4F56-82CC-727ECAC74FAF}" srcOrd="6" destOrd="0" presId="urn:microsoft.com/office/officeart/2005/8/layout/hList1"/>
    <dgm:cxn modelId="{710C4CEA-EEE3-416C-AD71-71C73C6BB6BF}" type="presParOf" srcId="{0D06C8BC-E99D-4F56-82CC-727ECAC74FAF}" destId="{58A1297F-F133-460F-99B4-B1BB9D40C057}" srcOrd="0" destOrd="0" presId="urn:microsoft.com/office/officeart/2005/8/layout/hList1"/>
    <dgm:cxn modelId="{97BAD8A1-B64B-4639-A828-1B7A9F15EB4B}" type="presParOf" srcId="{0D06C8BC-E99D-4F56-82CC-727ECAC74FAF}" destId="{5C0E1E38-6FD2-4AAE-9C08-4E8AFC1FF2CA}" srcOrd="1" destOrd="0" presId="urn:microsoft.com/office/officeart/2005/8/layout/hList1"/>
    <dgm:cxn modelId="{B36BA303-B00E-4B44-A958-A5BF5AF81278}" type="presParOf" srcId="{25C8E8B9-AB4F-41CD-838B-D867E2687F6D}" destId="{ECC33657-4277-43F3-84D1-C2B6930B4737}" srcOrd="7" destOrd="0" presId="urn:microsoft.com/office/officeart/2005/8/layout/hList1"/>
    <dgm:cxn modelId="{6F8BAEE7-D1D1-4CFE-9206-9DB7692472EF}" type="presParOf" srcId="{25C8E8B9-AB4F-41CD-838B-D867E2687F6D}" destId="{256F9E8F-C2CC-4AE7-8A44-3E08911434E2}" srcOrd="8" destOrd="0" presId="urn:microsoft.com/office/officeart/2005/8/layout/hList1"/>
    <dgm:cxn modelId="{01697087-8653-4D77-82B3-00A6A0242017}" type="presParOf" srcId="{256F9E8F-C2CC-4AE7-8A44-3E08911434E2}" destId="{D4F4F609-B8CD-41FF-888C-E9752636F2A3}" srcOrd="0" destOrd="0" presId="urn:microsoft.com/office/officeart/2005/8/layout/hList1"/>
    <dgm:cxn modelId="{925310CB-0412-4082-AE4C-52B9DDA25193}" type="presParOf" srcId="{256F9E8F-C2CC-4AE7-8A44-3E08911434E2}" destId="{ED5662A7-E4A0-489E-A002-A9A9ABA775F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F7B3CF9-E708-421D-9707-DC273D77594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pt-BR"/>
        </a:p>
      </dgm:t>
    </dgm:pt>
    <dgm:pt modelId="{17AD701C-8F1C-4529-A548-52DE8293195B}">
      <dgm:prSet custT="1"/>
      <dgm:spPr>
        <a:solidFill>
          <a:schemeClr val="accent5"/>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Campanha de utilidade pública </a:t>
          </a:r>
        </a:p>
      </dgm:t>
    </dgm:pt>
    <dgm:pt modelId="{1AE5C084-F553-434C-8CC1-715F9D4528D5}" type="parTrans" cxnId="{0496638E-5DC2-4B26-A496-ED001DBBBEB5}">
      <dgm:prSet/>
      <dgm:spPr/>
      <dgm:t>
        <a:bodyPr/>
        <a:lstStyle/>
        <a:p>
          <a:endParaRPr lang="pt-BR" sz="2000"/>
        </a:p>
      </dgm:t>
    </dgm:pt>
    <dgm:pt modelId="{3318F30C-155B-41CA-B3A2-C6F4B1114D5A}" type="sibTrans" cxnId="{0496638E-5DC2-4B26-A496-ED001DBBBEB5}">
      <dgm:prSet/>
      <dgm:spPr/>
      <dgm:t>
        <a:bodyPr/>
        <a:lstStyle/>
        <a:p>
          <a:endParaRPr lang="pt-BR" sz="2000"/>
        </a:p>
      </dgm:t>
    </dgm:pt>
    <dgm:pt modelId="{EEECAC28-461F-4C5B-8EDE-64E0000CC5E9}">
      <dgm:prSet custT="1"/>
      <dgm:spPr>
        <a:solidFill>
          <a:srgbClr val="FF0000"/>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Novas funcionalidades do aplicativo Cadastro Único</a:t>
          </a:r>
        </a:p>
      </dgm:t>
    </dgm:pt>
    <dgm:pt modelId="{3D0E0817-DD6B-4037-BEA6-ABC2741C92F9}" type="parTrans" cxnId="{3FFA835E-7DBD-4C24-A678-616BB824635F}">
      <dgm:prSet/>
      <dgm:spPr/>
      <dgm:t>
        <a:bodyPr/>
        <a:lstStyle/>
        <a:p>
          <a:endParaRPr lang="pt-BR" sz="2000"/>
        </a:p>
      </dgm:t>
    </dgm:pt>
    <dgm:pt modelId="{249C303B-6E4E-4AE7-B853-7ACF421008B3}" type="sibTrans" cxnId="{3FFA835E-7DBD-4C24-A678-616BB824635F}">
      <dgm:prSet/>
      <dgm:spPr/>
      <dgm:t>
        <a:bodyPr/>
        <a:lstStyle/>
        <a:p>
          <a:endParaRPr lang="pt-BR" sz="2000"/>
        </a:p>
      </dgm:t>
    </dgm:pt>
    <dgm:pt modelId="{E49CB99B-C44C-45A2-B68C-83C1514E5DB7}">
      <dgm:prSet custT="1"/>
      <dgm:spPr>
        <a:solidFill>
          <a:schemeClr val="accent4"/>
        </a:solidFill>
      </dgm:spPr>
      <dgm:t>
        <a:bodyPr/>
        <a:lstStyle/>
        <a:p>
          <a:pPr rtl="0"/>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Capacitação dos novos entrevistadores e operadores </a:t>
          </a:r>
        </a:p>
      </dgm:t>
    </dgm:pt>
    <dgm:pt modelId="{D67C4E7B-A661-494E-981F-EB8197FAC647}" type="parTrans" cxnId="{2F5F98CF-F5BD-4A5D-8E37-302A16ED5925}">
      <dgm:prSet/>
      <dgm:spPr/>
      <dgm:t>
        <a:bodyPr/>
        <a:lstStyle/>
        <a:p>
          <a:endParaRPr lang="pt-BR" sz="2000"/>
        </a:p>
      </dgm:t>
    </dgm:pt>
    <dgm:pt modelId="{F27B2116-2799-4070-B8F8-D24ADE83C04A}" type="sibTrans" cxnId="{2F5F98CF-F5BD-4A5D-8E37-302A16ED5925}">
      <dgm:prSet/>
      <dgm:spPr/>
      <dgm:t>
        <a:bodyPr/>
        <a:lstStyle/>
        <a:p>
          <a:endParaRPr lang="pt-BR" sz="2000"/>
        </a:p>
      </dgm:t>
    </dgm:pt>
    <dgm:pt modelId="{340F49E9-A665-4CF5-AA14-C1ACA9506B5F}">
      <dgm:prSet custT="1"/>
      <dgm:spPr>
        <a:solidFill>
          <a:schemeClr val="tx1"/>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Aporte financeiro para entes federados (PROCAD-SUAS)</a:t>
          </a:r>
        </a:p>
      </dgm:t>
    </dgm:pt>
    <dgm:pt modelId="{B094CD4F-ED0C-4CCF-918B-AE8FE3E7B8F4}" type="parTrans" cxnId="{F4568A7A-0C73-4C51-9E5E-9B12FD92E858}">
      <dgm:prSet/>
      <dgm:spPr/>
      <dgm:t>
        <a:bodyPr/>
        <a:lstStyle/>
        <a:p>
          <a:endParaRPr lang="pt-BR" sz="2000"/>
        </a:p>
      </dgm:t>
    </dgm:pt>
    <dgm:pt modelId="{CAF8EA2B-2D08-466E-83B2-860A1AEBBCC2}" type="sibTrans" cxnId="{F4568A7A-0C73-4C51-9E5E-9B12FD92E858}">
      <dgm:prSet/>
      <dgm:spPr/>
      <dgm:t>
        <a:bodyPr/>
        <a:lstStyle/>
        <a:p>
          <a:endParaRPr lang="pt-BR" sz="2000"/>
        </a:p>
      </dgm:t>
    </dgm:pt>
    <dgm:pt modelId="{4A9CD4B1-18AF-4FC4-9D6D-FEF5BB9768E5}">
      <dgm:prSet custT="1"/>
      <dgm:spPr>
        <a:solidFill>
          <a:srgbClr val="00B050"/>
        </a:solidFill>
      </dgm:spPr>
      <dgm:t>
        <a:bodyPr/>
        <a:lstStyle/>
        <a:p>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Atualização e qualificação dos dados do Cadastro Único</a:t>
          </a:r>
        </a:p>
      </dgm:t>
    </dgm:pt>
    <dgm:pt modelId="{53E163A4-AC53-41E8-AC3A-05980424F347}" type="parTrans" cxnId="{582BC145-6CBD-47E0-89F4-79FD70099EC2}">
      <dgm:prSet/>
      <dgm:spPr/>
      <dgm:t>
        <a:bodyPr/>
        <a:lstStyle/>
        <a:p>
          <a:endParaRPr lang="pt-BR" sz="2000"/>
        </a:p>
      </dgm:t>
    </dgm:pt>
    <dgm:pt modelId="{4FEBDF57-FAC1-4DA0-9C7E-4788DA99CB18}" type="sibTrans" cxnId="{582BC145-6CBD-47E0-89F4-79FD70099EC2}">
      <dgm:prSet/>
      <dgm:spPr/>
      <dgm:t>
        <a:bodyPr/>
        <a:lstStyle/>
        <a:p>
          <a:endParaRPr lang="pt-BR" sz="2000"/>
        </a:p>
      </dgm:t>
    </dgm:pt>
    <dgm:pt modelId="{D6F60319-C7EB-4961-B840-660AE2D46B84}">
      <dgm:prSet custT="1"/>
      <dgm:spPr>
        <a:solidFill>
          <a:schemeClr val="accent4"/>
        </a:solidFill>
      </dgm:spPr>
      <dgm:t>
        <a:bodyPr/>
        <a:lstStyle/>
        <a:p>
          <a:r>
            <a:rPr lang="pt-BR" sz="2000" b="1" dirty="0" err="1">
              <a:effectLst>
                <a:outerShdw blurRad="38100" dist="38100" dir="2700000" algn="tl">
                  <a:srgbClr val="000000">
                    <a:alpha val="43137"/>
                  </a:srgbClr>
                </a:outerShdw>
              </a:effectLst>
              <a:latin typeface="Poppins Light" panose="020B0604020202020204" charset="0"/>
              <a:cs typeface="Poppins Light" panose="020B0604020202020204" charset="0"/>
            </a:rPr>
            <a:t>Pactuação</a:t>
          </a:r>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 com estados, municípios e DF</a:t>
          </a:r>
        </a:p>
      </dgm:t>
    </dgm:pt>
    <dgm:pt modelId="{7EA9E7B1-F689-4EF8-9C59-4DCAB639D31F}" type="parTrans" cxnId="{4B1C9FEC-EA47-48BF-8830-B20E50A9257B}">
      <dgm:prSet/>
      <dgm:spPr/>
      <dgm:t>
        <a:bodyPr/>
        <a:lstStyle/>
        <a:p>
          <a:endParaRPr lang="pt-BR" sz="2000"/>
        </a:p>
      </dgm:t>
    </dgm:pt>
    <dgm:pt modelId="{2BDB388C-3B77-4810-A814-0C686CCACC30}" type="sibTrans" cxnId="{4B1C9FEC-EA47-48BF-8830-B20E50A9257B}">
      <dgm:prSet/>
      <dgm:spPr/>
      <dgm:t>
        <a:bodyPr/>
        <a:lstStyle/>
        <a:p>
          <a:endParaRPr lang="pt-BR" sz="2000"/>
        </a:p>
      </dgm:t>
    </dgm:pt>
    <dgm:pt modelId="{E48D861A-AEEF-4D20-AEE3-1B65983113B6}">
      <dgm:prSet custT="1"/>
      <dgm:spPr>
        <a:solidFill>
          <a:srgbClr val="00B050"/>
        </a:solidFill>
      </dgm:spPr>
      <dgm:t>
        <a:bodyPr/>
        <a:lstStyle/>
        <a:p>
          <a:pPr rtl="0"/>
          <a:r>
            <a:rPr lang="pt-BR" sz="2000" b="1" dirty="0">
              <a:effectLst>
                <a:outerShdw blurRad="38100" dist="38100" dir="2700000" algn="tl">
                  <a:srgbClr val="000000">
                    <a:alpha val="43137"/>
                  </a:srgbClr>
                </a:outerShdw>
              </a:effectLst>
              <a:latin typeface="Poppins Light" panose="020B0604020202020204" charset="0"/>
              <a:cs typeface="Poppins Light" panose="020B0604020202020204" charset="0"/>
            </a:rPr>
            <a:t>Retomada de estudo para a estruturação do SUAS</a:t>
          </a:r>
        </a:p>
      </dgm:t>
    </dgm:pt>
    <dgm:pt modelId="{49356634-2A7B-49F1-9728-89484323508D}" type="parTrans" cxnId="{FB051629-63C3-4726-BEED-854FE90659FE}">
      <dgm:prSet/>
      <dgm:spPr/>
      <dgm:t>
        <a:bodyPr/>
        <a:lstStyle/>
        <a:p>
          <a:endParaRPr lang="pt-BR" sz="2000"/>
        </a:p>
      </dgm:t>
    </dgm:pt>
    <dgm:pt modelId="{0E900B9C-330F-401E-9CD4-E7BC7C1856D1}" type="sibTrans" cxnId="{FB051629-63C3-4726-BEED-854FE90659FE}">
      <dgm:prSet/>
      <dgm:spPr/>
      <dgm:t>
        <a:bodyPr/>
        <a:lstStyle/>
        <a:p>
          <a:endParaRPr lang="pt-BR" sz="2000"/>
        </a:p>
      </dgm:t>
    </dgm:pt>
    <dgm:pt modelId="{4D2D1C1A-7D36-4416-8D08-FB4E06770E52}">
      <dgm:prSet custT="1"/>
      <dgm:spPr>
        <a:solidFill>
          <a:schemeClr val="accent5"/>
        </a:solidFill>
      </dgm:spPr>
      <dgm:t>
        <a:bodyPr/>
        <a:lstStyle/>
        <a:p>
          <a:pPr rtl="0"/>
          <a:r>
            <a:rPr lang="pt-BR" sz="2000" b="1" kern="1200" dirty="0">
              <a:effectLst>
                <a:outerShdw blurRad="38100" dist="38100" dir="2700000" algn="tl">
                  <a:srgbClr val="000000">
                    <a:alpha val="43137"/>
                  </a:srgbClr>
                </a:outerShdw>
              </a:effectLst>
              <a:latin typeface="Poppins Light" panose="020B0604020202020204" charset="0"/>
              <a:ea typeface="+mn-ea"/>
              <a:cs typeface="Poppins Light" panose="020B0604020202020204" charset="0"/>
            </a:rPr>
            <a:t>Construção de ferramentas para a Vigilância </a:t>
          </a:r>
          <a:r>
            <a:rPr lang="pt-BR" sz="2000" b="1" kern="1200" dirty="0" err="1">
              <a:effectLst>
                <a:outerShdw blurRad="38100" dist="38100" dir="2700000" algn="tl">
                  <a:srgbClr val="000000">
                    <a:alpha val="43137"/>
                  </a:srgbClr>
                </a:outerShdw>
              </a:effectLst>
              <a:latin typeface="Poppins Light" panose="020B0604020202020204" charset="0"/>
              <a:ea typeface="+mn-ea"/>
              <a:cs typeface="Poppins Light" panose="020B0604020202020204" charset="0"/>
            </a:rPr>
            <a:t>Socioassistencial</a:t>
          </a:r>
          <a:endPar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endParaRPr>
        </a:p>
      </dgm:t>
    </dgm:pt>
    <dgm:pt modelId="{688F885D-817E-4167-9F2E-27C3299A0841}" type="parTrans" cxnId="{224CC248-0FA7-4713-9C5E-2E00127B1A37}">
      <dgm:prSet/>
      <dgm:spPr/>
      <dgm:t>
        <a:bodyPr/>
        <a:lstStyle/>
        <a:p>
          <a:endParaRPr lang="pt-BR" sz="2000"/>
        </a:p>
      </dgm:t>
    </dgm:pt>
    <dgm:pt modelId="{03A5DC25-F8F1-42F4-8499-CD3B542F0EBE}" type="sibTrans" cxnId="{224CC248-0FA7-4713-9C5E-2E00127B1A37}">
      <dgm:prSet/>
      <dgm:spPr/>
      <dgm:t>
        <a:bodyPr/>
        <a:lstStyle/>
        <a:p>
          <a:endParaRPr lang="pt-BR" sz="2000"/>
        </a:p>
      </dgm:t>
    </dgm:pt>
    <dgm:pt modelId="{3D393B3E-628B-455F-8615-9E43AA82B64F}" type="pres">
      <dgm:prSet presAssocID="{0F7B3CF9-E708-421D-9707-DC273D775945}" presName="diagram" presStyleCnt="0">
        <dgm:presLayoutVars>
          <dgm:dir/>
          <dgm:resizeHandles val="exact"/>
        </dgm:presLayoutVars>
      </dgm:prSet>
      <dgm:spPr/>
      <dgm:t>
        <a:bodyPr/>
        <a:lstStyle/>
        <a:p>
          <a:endParaRPr lang="pt-PT"/>
        </a:p>
      </dgm:t>
    </dgm:pt>
    <dgm:pt modelId="{2503AFFD-0537-4603-A39C-87F02116F7CF}" type="pres">
      <dgm:prSet presAssocID="{D6F60319-C7EB-4961-B840-660AE2D46B84}" presName="node" presStyleLbl="node1" presStyleIdx="0" presStyleCnt="8">
        <dgm:presLayoutVars>
          <dgm:bulletEnabled val="1"/>
        </dgm:presLayoutVars>
      </dgm:prSet>
      <dgm:spPr/>
      <dgm:t>
        <a:bodyPr/>
        <a:lstStyle/>
        <a:p>
          <a:endParaRPr lang="pt-PT"/>
        </a:p>
      </dgm:t>
    </dgm:pt>
    <dgm:pt modelId="{7851B6C6-4A5C-475A-A5A9-7DCF33298A54}" type="pres">
      <dgm:prSet presAssocID="{2BDB388C-3B77-4810-A814-0C686CCACC30}" presName="sibTrans" presStyleCnt="0"/>
      <dgm:spPr/>
    </dgm:pt>
    <dgm:pt modelId="{756AC1C1-7B0D-4537-BFD7-4ACD1DB84978}" type="pres">
      <dgm:prSet presAssocID="{4A9CD4B1-18AF-4FC4-9D6D-FEF5BB9768E5}" presName="node" presStyleLbl="node1" presStyleIdx="1" presStyleCnt="8">
        <dgm:presLayoutVars>
          <dgm:bulletEnabled val="1"/>
        </dgm:presLayoutVars>
      </dgm:prSet>
      <dgm:spPr/>
      <dgm:t>
        <a:bodyPr/>
        <a:lstStyle/>
        <a:p>
          <a:endParaRPr lang="pt-PT"/>
        </a:p>
      </dgm:t>
    </dgm:pt>
    <dgm:pt modelId="{BE245001-CCD3-4DD1-BCB1-26728A9FBEB9}" type="pres">
      <dgm:prSet presAssocID="{4FEBDF57-FAC1-4DA0-9C7E-4788DA99CB18}" presName="sibTrans" presStyleCnt="0"/>
      <dgm:spPr/>
    </dgm:pt>
    <dgm:pt modelId="{5EBAB720-B22D-4F47-9E61-FC48590C0E41}" type="pres">
      <dgm:prSet presAssocID="{17AD701C-8F1C-4529-A548-52DE8293195B}" presName="node" presStyleLbl="node1" presStyleIdx="2" presStyleCnt="8">
        <dgm:presLayoutVars>
          <dgm:bulletEnabled val="1"/>
        </dgm:presLayoutVars>
      </dgm:prSet>
      <dgm:spPr/>
      <dgm:t>
        <a:bodyPr/>
        <a:lstStyle/>
        <a:p>
          <a:endParaRPr lang="pt-PT"/>
        </a:p>
      </dgm:t>
    </dgm:pt>
    <dgm:pt modelId="{DC22770F-14F3-48E9-8C32-0A81356E7E1F}" type="pres">
      <dgm:prSet presAssocID="{3318F30C-155B-41CA-B3A2-C6F4B1114D5A}" presName="sibTrans" presStyleCnt="0"/>
      <dgm:spPr/>
    </dgm:pt>
    <dgm:pt modelId="{3C8EA37A-D713-458E-B1EA-04A0C43ECC61}" type="pres">
      <dgm:prSet presAssocID="{EEECAC28-461F-4C5B-8EDE-64E0000CC5E9}" presName="node" presStyleLbl="node1" presStyleIdx="3" presStyleCnt="8">
        <dgm:presLayoutVars>
          <dgm:bulletEnabled val="1"/>
        </dgm:presLayoutVars>
      </dgm:prSet>
      <dgm:spPr/>
      <dgm:t>
        <a:bodyPr/>
        <a:lstStyle/>
        <a:p>
          <a:endParaRPr lang="pt-PT"/>
        </a:p>
      </dgm:t>
    </dgm:pt>
    <dgm:pt modelId="{78063774-BC17-4FC5-A122-97A56AB35984}" type="pres">
      <dgm:prSet presAssocID="{249C303B-6E4E-4AE7-B853-7ACF421008B3}" presName="sibTrans" presStyleCnt="0"/>
      <dgm:spPr/>
    </dgm:pt>
    <dgm:pt modelId="{43C33DD7-89AA-4079-AC67-11C67830B0C0}" type="pres">
      <dgm:prSet presAssocID="{340F49E9-A665-4CF5-AA14-C1ACA9506B5F}" presName="node" presStyleLbl="node1" presStyleIdx="4" presStyleCnt="8">
        <dgm:presLayoutVars>
          <dgm:bulletEnabled val="1"/>
        </dgm:presLayoutVars>
      </dgm:prSet>
      <dgm:spPr/>
      <dgm:t>
        <a:bodyPr/>
        <a:lstStyle/>
        <a:p>
          <a:endParaRPr lang="pt-PT"/>
        </a:p>
      </dgm:t>
    </dgm:pt>
    <dgm:pt modelId="{27456E5A-04AD-4B3C-9DEC-77DEB99CDAE1}" type="pres">
      <dgm:prSet presAssocID="{CAF8EA2B-2D08-466E-83B2-860A1AEBBCC2}" presName="sibTrans" presStyleCnt="0"/>
      <dgm:spPr/>
    </dgm:pt>
    <dgm:pt modelId="{B1799448-8841-4469-8EDD-F1F50EDC2F2E}" type="pres">
      <dgm:prSet presAssocID="{E49CB99B-C44C-45A2-B68C-83C1514E5DB7}" presName="node" presStyleLbl="node1" presStyleIdx="5" presStyleCnt="8">
        <dgm:presLayoutVars>
          <dgm:bulletEnabled val="1"/>
        </dgm:presLayoutVars>
      </dgm:prSet>
      <dgm:spPr/>
      <dgm:t>
        <a:bodyPr/>
        <a:lstStyle/>
        <a:p>
          <a:endParaRPr lang="pt-PT"/>
        </a:p>
      </dgm:t>
    </dgm:pt>
    <dgm:pt modelId="{D13B01CE-8A1E-4B16-A523-39FB6131015E}" type="pres">
      <dgm:prSet presAssocID="{F27B2116-2799-4070-B8F8-D24ADE83C04A}" presName="sibTrans" presStyleCnt="0"/>
      <dgm:spPr/>
    </dgm:pt>
    <dgm:pt modelId="{CFE7E0D8-5BD3-4FCF-A84B-4ACF8E09214A}" type="pres">
      <dgm:prSet presAssocID="{E48D861A-AEEF-4D20-AEE3-1B65983113B6}" presName="node" presStyleLbl="node1" presStyleIdx="6" presStyleCnt="8">
        <dgm:presLayoutVars>
          <dgm:bulletEnabled val="1"/>
        </dgm:presLayoutVars>
      </dgm:prSet>
      <dgm:spPr/>
      <dgm:t>
        <a:bodyPr/>
        <a:lstStyle/>
        <a:p>
          <a:endParaRPr lang="pt-PT"/>
        </a:p>
      </dgm:t>
    </dgm:pt>
    <dgm:pt modelId="{E3676EC7-C626-4761-B12E-DB02CDAE4E07}" type="pres">
      <dgm:prSet presAssocID="{0E900B9C-330F-401E-9CD4-E7BC7C1856D1}" presName="sibTrans" presStyleCnt="0"/>
      <dgm:spPr/>
    </dgm:pt>
    <dgm:pt modelId="{528FDCAB-3A2B-49B3-93D3-D1835322FA28}" type="pres">
      <dgm:prSet presAssocID="{4D2D1C1A-7D36-4416-8D08-FB4E06770E52}" presName="node" presStyleLbl="node1" presStyleIdx="7" presStyleCnt="8">
        <dgm:presLayoutVars>
          <dgm:bulletEnabled val="1"/>
        </dgm:presLayoutVars>
      </dgm:prSet>
      <dgm:spPr/>
      <dgm:t>
        <a:bodyPr/>
        <a:lstStyle/>
        <a:p>
          <a:endParaRPr lang="pt-PT"/>
        </a:p>
      </dgm:t>
    </dgm:pt>
  </dgm:ptLst>
  <dgm:cxnLst>
    <dgm:cxn modelId="{F4568A7A-0C73-4C51-9E5E-9B12FD92E858}" srcId="{0F7B3CF9-E708-421D-9707-DC273D775945}" destId="{340F49E9-A665-4CF5-AA14-C1ACA9506B5F}" srcOrd="4" destOrd="0" parTransId="{B094CD4F-ED0C-4CCF-918B-AE8FE3E7B8F4}" sibTransId="{CAF8EA2B-2D08-466E-83B2-860A1AEBBCC2}"/>
    <dgm:cxn modelId="{D5C18683-DC1B-4704-808B-089EAA491C97}" type="presOf" srcId="{D6F60319-C7EB-4961-B840-660AE2D46B84}" destId="{2503AFFD-0537-4603-A39C-87F02116F7CF}" srcOrd="0" destOrd="0" presId="urn:microsoft.com/office/officeart/2005/8/layout/default"/>
    <dgm:cxn modelId="{582BC145-6CBD-47E0-89F4-79FD70099EC2}" srcId="{0F7B3CF9-E708-421D-9707-DC273D775945}" destId="{4A9CD4B1-18AF-4FC4-9D6D-FEF5BB9768E5}" srcOrd="1" destOrd="0" parTransId="{53E163A4-AC53-41E8-AC3A-05980424F347}" sibTransId="{4FEBDF57-FAC1-4DA0-9C7E-4788DA99CB18}"/>
    <dgm:cxn modelId="{97629910-3810-445E-BA52-75CDBE632DDE}" type="presOf" srcId="{E49CB99B-C44C-45A2-B68C-83C1514E5DB7}" destId="{B1799448-8841-4469-8EDD-F1F50EDC2F2E}" srcOrd="0" destOrd="0" presId="urn:microsoft.com/office/officeart/2005/8/layout/default"/>
    <dgm:cxn modelId="{224CC248-0FA7-4713-9C5E-2E00127B1A37}" srcId="{0F7B3CF9-E708-421D-9707-DC273D775945}" destId="{4D2D1C1A-7D36-4416-8D08-FB4E06770E52}" srcOrd="7" destOrd="0" parTransId="{688F885D-817E-4167-9F2E-27C3299A0841}" sibTransId="{03A5DC25-F8F1-42F4-8499-CD3B542F0EBE}"/>
    <dgm:cxn modelId="{A3E21015-8F5C-4B88-8E4F-A7F689F62A54}" type="presOf" srcId="{4A9CD4B1-18AF-4FC4-9D6D-FEF5BB9768E5}" destId="{756AC1C1-7B0D-4537-BFD7-4ACD1DB84978}" srcOrd="0" destOrd="0" presId="urn:microsoft.com/office/officeart/2005/8/layout/default"/>
    <dgm:cxn modelId="{402B2403-01AB-4E47-89F7-71431EFF5AA0}" type="presOf" srcId="{E48D861A-AEEF-4D20-AEE3-1B65983113B6}" destId="{CFE7E0D8-5BD3-4FCF-A84B-4ACF8E09214A}" srcOrd="0" destOrd="0" presId="urn:microsoft.com/office/officeart/2005/8/layout/default"/>
    <dgm:cxn modelId="{225ECC47-17FE-456A-AA73-241C2E71529F}" type="presOf" srcId="{4D2D1C1A-7D36-4416-8D08-FB4E06770E52}" destId="{528FDCAB-3A2B-49B3-93D3-D1835322FA28}" srcOrd="0" destOrd="0" presId="urn:microsoft.com/office/officeart/2005/8/layout/default"/>
    <dgm:cxn modelId="{256D0193-C3A0-4AE2-B0D2-533ADC5418FE}" type="presOf" srcId="{17AD701C-8F1C-4529-A548-52DE8293195B}" destId="{5EBAB720-B22D-4F47-9E61-FC48590C0E41}" srcOrd="0" destOrd="0" presId="urn:microsoft.com/office/officeart/2005/8/layout/default"/>
    <dgm:cxn modelId="{3FFA835E-7DBD-4C24-A678-616BB824635F}" srcId="{0F7B3CF9-E708-421D-9707-DC273D775945}" destId="{EEECAC28-461F-4C5B-8EDE-64E0000CC5E9}" srcOrd="3" destOrd="0" parTransId="{3D0E0817-DD6B-4037-BEA6-ABC2741C92F9}" sibTransId="{249C303B-6E4E-4AE7-B853-7ACF421008B3}"/>
    <dgm:cxn modelId="{FB051629-63C3-4726-BEED-854FE90659FE}" srcId="{0F7B3CF9-E708-421D-9707-DC273D775945}" destId="{E48D861A-AEEF-4D20-AEE3-1B65983113B6}" srcOrd="6" destOrd="0" parTransId="{49356634-2A7B-49F1-9728-89484323508D}" sibTransId="{0E900B9C-330F-401E-9CD4-E7BC7C1856D1}"/>
    <dgm:cxn modelId="{4B1C9FEC-EA47-48BF-8830-B20E50A9257B}" srcId="{0F7B3CF9-E708-421D-9707-DC273D775945}" destId="{D6F60319-C7EB-4961-B840-660AE2D46B84}" srcOrd="0" destOrd="0" parTransId="{7EA9E7B1-F689-4EF8-9C59-4DCAB639D31F}" sibTransId="{2BDB388C-3B77-4810-A814-0C686CCACC30}"/>
    <dgm:cxn modelId="{362C21B6-976C-483A-B12A-2BBF0BB0B6B7}" type="presOf" srcId="{EEECAC28-461F-4C5B-8EDE-64E0000CC5E9}" destId="{3C8EA37A-D713-458E-B1EA-04A0C43ECC61}" srcOrd="0" destOrd="0" presId="urn:microsoft.com/office/officeart/2005/8/layout/default"/>
    <dgm:cxn modelId="{2F5F98CF-F5BD-4A5D-8E37-302A16ED5925}" srcId="{0F7B3CF9-E708-421D-9707-DC273D775945}" destId="{E49CB99B-C44C-45A2-B68C-83C1514E5DB7}" srcOrd="5" destOrd="0" parTransId="{D67C4E7B-A661-494E-981F-EB8197FAC647}" sibTransId="{F27B2116-2799-4070-B8F8-D24ADE83C04A}"/>
    <dgm:cxn modelId="{D079A3A6-EC5B-4F70-A52E-86FD7696B831}" type="presOf" srcId="{340F49E9-A665-4CF5-AA14-C1ACA9506B5F}" destId="{43C33DD7-89AA-4079-AC67-11C67830B0C0}" srcOrd="0" destOrd="0" presId="urn:microsoft.com/office/officeart/2005/8/layout/default"/>
    <dgm:cxn modelId="{DD827FD0-20C6-4AFF-A5F6-DD9C38333328}" type="presOf" srcId="{0F7B3CF9-E708-421D-9707-DC273D775945}" destId="{3D393B3E-628B-455F-8615-9E43AA82B64F}" srcOrd="0" destOrd="0" presId="urn:microsoft.com/office/officeart/2005/8/layout/default"/>
    <dgm:cxn modelId="{0496638E-5DC2-4B26-A496-ED001DBBBEB5}" srcId="{0F7B3CF9-E708-421D-9707-DC273D775945}" destId="{17AD701C-8F1C-4529-A548-52DE8293195B}" srcOrd="2" destOrd="0" parTransId="{1AE5C084-F553-434C-8CC1-715F9D4528D5}" sibTransId="{3318F30C-155B-41CA-B3A2-C6F4B1114D5A}"/>
    <dgm:cxn modelId="{9F0EE6E3-0C7F-43E5-B6C6-00590A131029}" type="presParOf" srcId="{3D393B3E-628B-455F-8615-9E43AA82B64F}" destId="{2503AFFD-0537-4603-A39C-87F02116F7CF}" srcOrd="0" destOrd="0" presId="urn:microsoft.com/office/officeart/2005/8/layout/default"/>
    <dgm:cxn modelId="{4B08DB7F-3695-4768-81FE-C04C5A72BD4F}" type="presParOf" srcId="{3D393B3E-628B-455F-8615-9E43AA82B64F}" destId="{7851B6C6-4A5C-475A-A5A9-7DCF33298A54}" srcOrd="1" destOrd="0" presId="urn:microsoft.com/office/officeart/2005/8/layout/default"/>
    <dgm:cxn modelId="{0478EB73-7D93-4B6A-A615-87CD4B9DFB1C}" type="presParOf" srcId="{3D393B3E-628B-455F-8615-9E43AA82B64F}" destId="{756AC1C1-7B0D-4537-BFD7-4ACD1DB84978}" srcOrd="2" destOrd="0" presId="urn:microsoft.com/office/officeart/2005/8/layout/default"/>
    <dgm:cxn modelId="{1F2B9520-819C-4340-802F-B7FD2D632390}" type="presParOf" srcId="{3D393B3E-628B-455F-8615-9E43AA82B64F}" destId="{BE245001-CCD3-4DD1-BCB1-26728A9FBEB9}" srcOrd="3" destOrd="0" presId="urn:microsoft.com/office/officeart/2005/8/layout/default"/>
    <dgm:cxn modelId="{5AF3C246-911A-4DAD-81E4-1DA847D6E17E}" type="presParOf" srcId="{3D393B3E-628B-455F-8615-9E43AA82B64F}" destId="{5EBAB720-B22D-4F47-9E61-FC48590C0E41}" srcOrd="4" destOrd="0" presId="urn:microsoft.com/office/officeart/2005/8/layout/default"/>
    <dgm:cxn modelId="{30F2DEE5-B662-45C0-8C3E-7A0CEC92DAE1}" type="presParOf" srcId="{3D393B3E-628B-455F-8615-9E43AA82B64F}" destId="{DC22770F-14F3-48E9-8C32-0A81356E7E1F}" srcOrd="5" destOrd="0" presId="urn:microsoft.com/office/officeart/2005/8/layout/default"/>
    <dgm:cxn modelId="{200EF1D9-9AD5-4663-A619-134057156D23}" type="presParOf" srcId="{3D393B3E-628B-455F-8615-9E43AA82B64F}" destId="{3C8EA37A-D713-458E-B1EA-04A0C43ECC61}" srcOrd="6" destOrd="0" presId="urn:microsoft.com/office/officeart/2005/8/layout/default"/>
    <dgm:cxn modelId="{D3D5378F-BB2B-459A-A308-D2AD98BAD50E}" type="presParOf" srcId="{3D393B3E-628B-455F-8615-9E43AA82B64F}" destId="{78063774-BC17-4FC5-A122-97A56AB35984}" srcOrd="7" destOrd="0" presId="urn:microsoft.com/office/officeart/2005/8/layout/default"/>
    <dgm:cxn modelId="{D66534B5-8AAB-4B5E-A35B-67BD25AAFF8A}" type="presParOf" srcId="{3D393B3E-628B-455F-8615-9E43AA82B64F}" destId="{43C33DD7-89AA-4079-AC67-11C67830B0C0}" srcOrd="8" destOrd="0" presId="urn:microsoft.com/office/officeart/2005/8/layout/default"/>
    <dgm:cxn modelId="{B78B6665-BF26-4490-8640-BC11A27234D7}" type="presParOf" srcId="{3D393B3E-628B-455F-8615-9E43AA82B64F}" destId="{27456E5A-04AD-4B3C-9DEC-77DEB99CDAE1}" srcOrd="9" destOrd="0" presId="urn:microsoft.com/office/officeart/2005/8/layout/default"/>
    <dgm:cxn modelId="{9DC3FD0E-73A2-4EAB-A674-F67A99655384}" type="presParOf" srcId="{3D393B3E-628B-455F-8615-9E43AA82B64F}" destId="{B1799448-8841-4469-8EDD-F1F50EDC2F2E}" srcOrd="10" destOrd="0" presId="urn:microsoft.com/office/officeart/2005/8/layout/default"/>
    <dgm:cxn modelId="{598067ED-1FD2-4E2D-AD6D-58A54104C67B}" type="presParOf" srcId="{3D393B3E-628B-455F-8615-9E43AA82B64F}" destId="{D13B01CE-8A1E-4B16-A523-39FB6131015E}" srcOrd="11" destOrd="0" presId="urn:microsoft.com/office/officeart/2005/8/layout/default"/>
    <dgm:cxn modelId="{8353F1E7-02C1-4B0F-B2C4-E0B271B48134}" type="presParOf" srcId="{3D393B3E-628B-455F-8615-9E43AA82B64F}" destId="{CFE7E0D8-5BD3-4FCF-A84B-4ACF8E09214A}" srcOrd="12" destOrd="0" presId="urn:microsoft.com/office/officeart/2005/8/layout/default"/>
    <dgm:cxn modelId="{1CAEB767-D3CB-4CCA-9B9A-0F2B4C6479DB}" type="presParOf" srcId="{3D393B3E-628B-455F-8615-9E43AA82B64F}" destId="{E3676EC7-C626-4761-B12E-DB02CDAE4E07}" srcOrd="13" destOrd="0" presId="urn:microsoft.com/office/officeart/2005/8/layout/default"/>
    <dgm:cxn modelId="{D19CDB94-B7B8-4831-B8D1-5DD8779F01F4}" type="presParOf" srcId="{3D393B3E-628B-455F-8615-9E43AA82B64F}" destId="{528FDCAB-3A2B-49B3-93D3-D1835322FA2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24102A8-48C5-4A9F-8FB4-7DB7A0D09437}" type="doc">
      <dgm:prSet loTypeId="urn:microsoft.com/office/officeart/2005/8/layout/chart3" loCatId="cycle" qsTypeId="urn:microsoft.com/office/officeart/2005/8/quickstyle/simple1" qsCatId="simple" csTypeId="urn:microsoft.com/office/officeart/2005/8/colors/colorful4" csCatId="colorful" phldr="1"/>
      <dgm:spPr/>
    </dgm:pt>
    <dgm:pt modelId="{28C19BF5-E07C-4EE4-9676-3AEA7D82816C}">
      <dgm:prSet phldrT="[Texto]" custT="1"/>
      <dgm:spPr>
        <a:solidFill>
          <a:srgbClr val="00B050"/>
        </a:solidFill>
      </dgm:spPr>
      <dgm:t>
        <a:bodyPr/>
        <a:lstStyle/>
        <a:p>
          <a:r>
            <a:rPr lang="pt-BR" sz="1400" b="1" dirty="0">
              <a:effectLst>
                <a:outerShdw blurRad="38100" dist="38100" dir="2700000" algn="tl">
                  <a:srgbClr val="000000">
                    <a:alpha val="43137"/>
                  </a:srgbClr>
                </a:outerShdw>
              </a:effectLst>
              <a:latin typeface="Poppins Light" panose="020B0604020202020204" charset="0"/>
              <a:cs typeface="Poppins Light" panose="020B0604020202020204" charset="0"/>
            </a:rPr>
            <a:t>9,5 milhões  para os estados</a:t>
          </a:r>
        </a:p>
      </dgm:t>
    </dgm:pt>
    <dgm:pt modelId="{17FE2AE4-AD91-4305-96A4-59F0579174BC}" type="parTrans" cxnId="{A8B5E6FB-B8FB-4409-BE19-7AA7DFB4D642}">
      <dgm:prSet/>
      <dgm:spPr/>
      <dgm:t>
        <a:bodyPr/>
        <a:lstStyle/>
        <a:p>
          <a:endParaRPr lang="pt-BR"/>
        </a:p>
      </dgm:t>
    </dgm:pt>
    <dgm:pt modelId="{B5E5A262-6995-446F-9550-BD3BFDE79000}" type="sibTrans" cxnId="{A8B5E6FB-B8FB-4409-BE19-7AA7DFB4D642}">
      <dgm:prSet/>
      <dgm:spPr/>
      <dgm:t>
        <a:bodyPr/>
        <a:lstStyle/>
        <a:p>
          <a:endParaRPr lang="pt-BR"/>
        </a:p>
      </dgm:t>
    </dgm:pt>
    <dgm:pt modelId="{8C5E2190-AF4B-4413-B091-F9077697D994}">
      <dgm:prSet phldrT="[Texto]" custT="1"/>
      <dgm:spPr>
        <a:solidFill>
          <a:schemeClr val="accent4"/>
        </a:solidFill>
      </dgm:spPr>
      <dgm:t>
        <a:bodyPr/>
        <a:lstStyle/>
        <a:p>
          <a:r>
            <a:rPr lang="pt-BR" sz="1400" b="1" dirty="0">
              <a:effectLst>
                <a:outerShdw blurRad="38100" dist="38100" dir="2700000" algn="tl">
                  <a:srgbClr val="000000">
                    <a:alpha val="43137"/>
                  </a:srgbClr>
                </a:outerShdw>
              </a:effectLst>
              <a:latin typeface="Poppins Light" panose="020B0604020202020204" charset="0"/>
              <a:cs typeface="Poppins Light" panose="020B0604020202020204" charset="0"/>
            </a:rPr>
            <a:t>190 milhões para os municípios</a:t>
          </a:r>
        </a:p>
      </dgm:t>
    </dgm:pt>
    <dgm:pt modelId="{59A84264-53B9-4BE3-AE98-B4BA302F6C7C}" type="parTrans" cxnId="{E44FB9DF-FCB4-4C08-A2F2-E9F48BC3F5C2}">
      <dgm:prSet/>
      <dgm:spPr/>
      <dgm:t>
        <a:bodyPr/>
        <a:lstStyle/>
        <a:p>
          <a:endParaRPr lang="pt-BR"/>
        </a:p>
      </dgm:t>
    </dgm:pt>
    <dgm:pt modelId="{60FB02CF-2976-41C4-B169-DF34FD6565DF}" type="sibTrans" cxnId="{E44FB9DF-FCB4-4C08-A2F2-E9F48BC3F5C2}">
      <dgm:prSet/>
      <dgm:spPr/>
      <dgm:t>
        <a:bodyPr/>
        <a:lstStyle/>
        <a:p>
          <a:endParaRPr lang="pt-BR"/>
        </a:p>
      </dgm:t>
    </dgm:pt>
    <dgm:pt modelId="{2F71DFF0-4D2C-4796-A822-7302863A1CA3}" type="pres">
      <dgm:prSet presAssocID="{324102A8-48C5-4A9F-8FB4-7DB7A0D09437}" presName="compositeShape" presStyleCnt="0">
        <dgm:presLayoutVars>
          <dgm:chMax val="7"/>
          <dgm:dir/>
          <dgm:resizeHandles val="exact"/>
        </dgm:presLayoutVars>
      </dgm:prSet>
      <dgm:spPr/>
    </dgm:pt>
    <dgm:pt modelId="{23D666DC-AB2C-48FD-BE58-52686E68B54A}" type="pres">
      <dgm:prSet presAssocID="{324102A8-48C5-4A9F-8FB4-7DB7A0D09437}" presName="wedge1" presStyleLbl="node1" presStyleIdx="0" presStyleCnt="2"/>
      <dgm:spPr/>
      <dgm:t>
        <a:bodyPr/>
        <a:lstStyle/>
        <a:p>
          <a:endParaRPr lang="pt-PT"/>
        </a:p>
      </dgm:t>
    </dgm:pt>
    <dgm:pt modelId="{C2C5A371-3E9E-4945-B61A-DF41FC4AFACB}" type="pres">
      <dgm:prSet presAssocID="{324102A8-48C5-4A9F-8FB4-7DB7A0D09437}" presName="wedge1Tx" presStyleLbl="node1" presStyleIdx="0" presStyleCnt="2">
        <dgm:presLayoutVars>
          <dgm:chMax val="0"/>
          <dgm:chPref val="0"/>
          <dgm:bulletEnabled val="1"/>
        </dgm:presLayoutVars>
      </dgm:prSet>
      <dgm:spPr/>
      <dgm:t>
        <a:bodyPr/>
        <a:lstStyle/>
        <a:p>
          <a:endParaRPr lang="pt-PT"/>
        </a:p>
      </dgm:t>
    </dgm:pt>
    <dgm:pt modelId="{7B90E590-D44F-431B-8C93-F3E82592E55E}" type="pres">
      <dgm:prSet presAssocID="{324102A8-48C5-4A9F-8FB4-7DB7A0D09437}" presName="wedge2" presStyleLbl="node1" presStyleIdx="1" presStyleCnt="2"/>
      <dgm:spPr/>
      <dgm:t>
        <a:bodyPr/>
        <a:lstStyle/>
        <a:p>
          <a:endParaRPr lang="pt-PT"/>
        </a:p>
      </dgm:t>
    </dgm:pt>
    <dgm:pt modelId="{E39B6C4F-EA92-4D7D-A929-A98A3ECB2E82}" type="pres">
      <dgm:prSet presAssocID="{324102A8-48C5-4A9F-8FB4-7DB7A0D09437}" presName="wedge2Tx" presStyleLbl="node1" presStyleIdx="1" presStyleCnt="2">
        <dgm:presLayoutVars>
          <dgm:chMax val="0"/>
          <dgm:chPref val="0"/>
          <dgm:bulletEnabled val="1"/>
        </dgm:presLayoutVars>
      </dgm:prSet>
      <dgm:spPr/>
      <dgm:t>
        <a:bodyPr/>
        <a:lstStyle/>
        <a:p>
          <a:endParaRPr lang="pt-PT"/>
        </a:p>
      </dgm:t>
    </dgm:pt>
  </dgm:ptLst>
  <dgm:cxnLst>
    <dgm:cxn modelId="{7E26900D-C467-43D6-B375-D80AF82B36D4}" type="presOf" srcId="{8C5E2190-AF4B-4413-B091-F9077697D994}" destId="{E39B6C4F-EA92-4D7D-A929-A98A3ECB2E82}" srcOrd="1" destOrd="0" presId="urn:microsoft.com/office/officeart/2005/8/layout/chart3"/>
    <dgm:cxn modelId="{A8B5E6FB-B8FB-4409-BE19-7AA7DFB4D642}" srcId="{324102A8-48C5-4A9F-8FB4-7DB7A0D09437}" destId="{28C19BF5-E07C-4EE4-9676-3AEA7D82816C}" srcOrd="0" destOrd="0" parTransId="{17FE2AE4-AD91-4305-96A4-59F0579174BC}" sibTransId="{B5E5A262-6995-446F-9550-BD3BFDE79000}"/>
    <dgm:cxn modelId="{ED9BBFD7-CA1B-4511-B742-5EFCD1EF5251}" type="presOf" srcId="{324102A8-48C5-4A9F-8FB4-7DB7A0D09437}" destId="{2F71DFF0-4D2C-4796-A822-7302863A1CA3}" srcOrd="0" destOrd="0" presId="urn:microsoft.com/office/officeart/2005/8/layout/chart3"/>
    <dgm:cxn modelId="{51F50663-BDE7-4642-86AE-3E8FAA21FE9A}" type="presOf" srcId="{28C19BF5-E07C-4EE4-9676-3AEA7D82816C}" destId="{C2C5A371-3E9E-4945-B61A-DF41FC4AFACB}" srcOrd="1" destOrd="0" presId="urn:microsoft.com/office/officeart/2005/8/layout/chart3"/>
    <dgm:cxn modelId="{2ED43D09-F340-4597-A848-76002EA3425B}" type="presOf" srcId="{8C5E2190-AF4B-4413-B091-F9077697D994}" destId="{7B90E590-D44F-431B-8C93-F3E82592E55E}" srcOrd="0" destOrd="0" presId="urn:microsoft.com/office/officeart/2005/8/layout/chart3"/>
    <dgm:cxn modelId="{136183AB-E73C-49A4-B309-E722A954E37D}" type="presOf" srcId="{28C19BF5-E07C-4EE4-9676-3AEA7D82816C}" destId="{23D666DC-AB2C-48FD-BE58-52686E68B54A}" srcOrd="0" destOrd="0" presId="urn:microsoft.com/office/officeart/2005/8/layout/chart3"/>
    <dgm:cxn modelId="{E44FB9DF-FCB4-4C08-A2F2-E9F48BC3F5C2}" srcId="{324102A8-48C5-4A9F-8FB4-7DB7A0D09437}" destId="{8C5E2190-AF4B-4413-B091-F9077697D994}" srcOrd="1" destOrd="0" parTransId="{59A84264-53B9-4BE3-AE98-B4BA302F6C7C}" sibTransId="{60FB02CF-2976-41C4-B169-DF34FD6565DF}"/>
    <dgm:cxn modelId="{A7AF1543-62D3-4F63-8D48-A8BFB04261B9}" type="presParOf" srcId="{2F71DFF0-4D2C-4796-A822-7302863A1CA3}" destId="{23D666DC-AB2C-48FD-BE58-52686E68B54A}" srcOrd="0" destOrd="0" presId="urn:microsoft.com/office/officeart/2005/8/layout/chart3"/>
    <dgm:cxn modelId="{1C4C4DEF-AC4F-40CB-9E22-D6A25D19403F}" type="presParOf" srcId="{2F71DFF0-4D2C-4796-A822-7302863A1CA3}" destId="{C2C5A371-3E9E-4945-B61A-DF41FC4AFACB}" srcOrd="1" destOrd="0" presId="urn:microsoft.com/office/officeart/2005/8/layout/chart3"/>
    <dgm:cxn modelId="{7455AB83-53E1-4729-958A-F264F4AE46DB}" type="presParOf" srcId="{2F71DFF0-4D2C-4796-A822-7302863A1CA3}" destId="{7B90E590-D44F-431B-8C93-F3E82592E55E}" srcOrd="2" destOrd="0" presId="urn:microsoft.com/office/officeart/2005/8/layout/chart3"/>
    <dgm:cxn modelId="{E75BA2A5-D6E3-4561-8F8F-4D525924C5E4}" type="presParOf" srcId="{2F71DFF0-4D2C-4796-A822-7302863A1CA3}" destId="{E39B6C4F-EA92-4D7D-A929-A98A3ECB2E82}" srcOrd="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7FC3F2-18C0-4E73-909D-7E6B46BB04B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pt-BR"/>
        </a:p>
      </dgm:t>
    </dgm:pt>
    <dgm:pt modelId="{40C231CA-BBC9-4CBD-8929-5DA87D736D94}">
      <dgm:prSet phldrT="[Texto]"/>
      <dgm:spPr>
        <a:solidFill>
          <a:schemeClr val="accent4"/>
        </a:solidFill>
      </dgm:spPr>
      <dgm:t>
        <a:bodyPr/>
        <a:lstStyle/>
        <a:p>
          <a:r>
            <a:rPr lang="pt-BR" b="1" dirty="0">
              <a:effectLst>
                <a:outerShdw blurRad="38100" dist="38100" dir="2700000" algn="tl">
                  <a:srgbClr val="000000">
                    <a:alpha val="43137"/>
                  </a:srgbClr>
                </a:outerShdw>
              </a:effectLst>
            </a:rPr>
            <a:t>Identificação de situações de vulnerabilidade e riscos sociais</a:t>
          </a:r>
        </a:p>
      </dgm:t>
    </dgm:pt>
    <dgm:pt modelId="{6BF4270F-442C-4460-9291-17E72C5EA687}" type="parTrans" cxnId="{B5201AD9-5BF2-4607-85CD-F7378C961C65}">
      <dgm:prSet/>
      <dgm:spPr/>
      <dgm:t>
        <a:bodyPr/>
        <a:lstStyle/>
        <a:p>
          <a:endParaRPr lang="pt-BR"/>
        </a:p>
      </dgm:t>
    </dgm:pt>
    <dgm:pt modelId="{123ABBCE-1751-453D-A4DC-55EDF3CC27A3}" type="sibTrans" cxnId="{B5201AD9-5BF2-4607-85CD-F7378C961C65}">
      <dgm:prSet/>
      <dgm:spPr/>
      <dgm:t>
        <a:bodyPr/>
        <a:lstStyle/>
        <a:p>
          <a:endParaRPr lang="pt-BR"/>
        </a:p>
      </dgm:t>
    </dgm:pt>
    <dgm:pt modelId="{75B24FB0-ED6C-4204-A36B-0BA06467BBE1}">
      <dgm:prSet phldrT="[Texto]"/>
      <dgm:spPr>
        <a:solidFill>
          <a:srgbClr val="00B050"/>
        </a:solidFill>
      </dgm:spPr>
      <dgm:t>
        <a:bodyPr/>
        <a:lstStyle/>
        <a:p>
          <a:r>
            <a:rPr lang="pt-BR" b="1" dirty="0">
              <a:effectLst>
                <a:outerShdw blurRad="38100" dist="38100" dir="2700000" algn="tl">
                  <a:srgbClr val="000000">
                    <a:alpha val="43137"/>
                  </a:srgbClr>
                </a:outerShdw>
              </a:effectLst>
            </a:rPr>
            <a:t>Planejamento das ações de proteção social  </a:t>
          </a:r>
        </a:p>
      </dgm:t>
    </dgm:pt>
    <dgm:pt modelId="{DCF1FE84-74C0-448B-B362-D422C065A0A3}" type="parTrans" cxnId="{67D5FBEC-FB2A-454D-A931-9A03046E4EBE}">
      <dgm:prSet/>
      <dgm:spPr/>
      <dgm:t>
        <a:bodyPr/>
        <a:lstStyle/>
        <a:p>
          <a:endParaRPr lang="pt-BR"/>
        </a:p>
      </dgm:t>
    </dgm:pt>
    <dgm:pt modelId="{E4A34119-1736-4AC1-AEBE-AE77803D35B5}" type="sibTrans" cxnId="{67D5FBEC-FB2A-454D-A931-9A03046E4EBE}">
      <dgm:prSet/>
      <dgm:spPr/>
      <dgm:t>
        <a:bodyPr/>
        <a:lstStyle/>
        <a:p>
          <a:endParaRPr lang="pt-BR"/>
        </a:p>
      </dgm:t>
    </dgm:pt>
    <dgm:pt modelId="{EF38B145-F416-4658-9026-8F2FCB18F482}">
      <dgm:prSet phldrT="[Texto]"/>
      <dgm:spPr>
        <a:solidFill>
          <a:schemeClr val="accent5"/>
        </a:solidFill>
      </dgm:spPr>
      <dgm:t>
        <a:bodyPr/>
        <a:lstStyle/>
        <a:p>
          <a:r>
            <a:rPr lang="pt-BR" b="1" dirty="0">
              <a:effectLst>
                <a:outerShdw blurRad="38100" dist="38100" dir="2700000" algn="tl">
                  <a:srgbClr val="000000">
                    <a:alpha val="43137"/>
                  </a:srgbClr>
                </a:outerShdw>
              </a:effectLst>
            </a:rPr>
            <a:t>Organização da oferta de serviços, programas, benefícios e projetos </a:t>
          </a:r>
          <a:r>
            <a:rPr lang="pt-BR" b="1" dirty="0" err="1">
              <a:effectLst>
                <a:outerShdw blurRad="38100" dist="38100" dir="2700000" algn="tl">
                  <a:srgbClr val="000000">
                    <a:alpha val="43137"/>
                  </a:srgbClr>
                </a:outerShdw>
              </a:effectLst>
            </a:rPr>
            <a:t>socioassistenciais</a:t>
          </a:r>
          <a:r>
            <a:rPr lang="pt-BR" b="1" dirty="0">
              <a:effectLst>
                <a:outerShdw blurRad="38100" dist="38100" dir="2700000" algn="tl">
                  <a:srgbClr val="000000">
                    <a:alpha val="43137"/>
                  </a:srgbClr>
                </a:outerShdw>
              </a:effectLst>
            </a:rPr>
            <a:t>.</a:t>
          </a:r>
        </a:p>
      </dgm:t>
    </dgm:pt>
    <dgm:pt modelId="{A871D00B-05C7-4FD4-BC88-D0FE457A7C34}" type="parTrans" cxnId="{C0AA59F4-748A-4DD4-A8CB-62A998922ABD}">
      <dgm:prSet/>
      <dgm:spPr/>
      <dgm:t>
        <a:bodyPr/>
        <a:lstStyle/>
        <a:p>
          <a:endParaRPr lang="pt-BR"/>
        </a:p>
      </dgm:t>
    </dgm:pt>
    <dgm:pt modelId="{822E19D7-EA88-40FC-983A-3138A8C09470}" type="sibTrans" cxnId="{C0AA59F4-748A-4DD4-A8CB-62A998922ABD}">
      <dgm:prSet/>
      <dgm:spPr/>
      <dgm:t>
        <a:bodyPr/>
        <a:lstStyle/>
        <a:p>
          <a:endParaRPr lang="pt-BR"/>
        </a:p>
      </dgm:t>
    </dgm:pt>
    <dgm:pt modelId="{9B19A1B0-C0C1-495F-8241-ADFE210626A5}">
      <dgm:prSet phldrT="[Texto]"/>
      <dgm:spPr>
        <a:solidFill>
          <a:schemeClr val="tx1"/>
        </a:solidFill>
      </dgm:spPr>
      <dgm:t>
        <a:bodyPr/>
        <a:lstStyle/>
        <a:p>
          <a:r>
            <a:rPr lang="pt-BR" b="1" dirty="0">
              <a:effectLst>
                <a:outerShdw blurRad="38100" dist="38100" dir="2700000" algn="tl">
                  <a:srgbClr val="000000">
                    <a:alpha val="43137"/>
                  </a:srgbClr>
                </a:outerShdw>
              </a:effectLst>
            </a:rPr>
            <a:t>Informações socioeconômicas das famílias de baixa renda </a:t>
          </a:r>
        </a:p>
      </dgm:t>
    </dgm:pt>
    <dgm:pt modelId="{D46CF540-0547-4B6A-919C-B334A316379C}" type="parTrans" cxnId="{C8F57132-BA1C-46F8-A3EF-372C40B2A86C}">
      <dgm:prSet/>
      <dgm:spPr/>
      <dgm:t>
        <a:bodyPr/>
        <a:lstStyle/>
        <a:p>
          <a:endParaRPr lang="pt-BR"/>
        </a:p>
      </dgm:t>
    </dgm:pt>
    <dgm:pt modelId="{DDDD3487-7EEA-46B4-8473-07304A26DF13}" type="sibTrans" cxnId="{C8F57132-BA1C-46F8-A3EF-372C40B2A86C}">
      <dgm:prSet/>
      <dgm:spPr/>
      <dgm:t>
        <a:bodyPr/>
        <a:lstStyle/>
        <a:p>
          <a:endParaRPr lang="pt-BR"/>
        </a:p>
      </dgm:t>
    </dgm:pt>
    <dgm:pt modelId="{28B90A0A-6BE6-44DA-A7E5-E8FA1295BE3A}">
      <dgm:prSet phldrT="[Texto]"/>
      <dgm:spPr>
        <a:solidFill>
          <a:srgbClr val="FF0000"/>
        </a:solidFill>
      </dgm:spPr>
      <dgm:t>
        <a:bodyPr/>
        <a:lstStyle/>
        <a:p>
          <a:r>
            <a:rPr lang="pt-BR" b="1">
              <a:effectLst>
                <a:outerShdw blurRad="38100" dist="38100" dir="2700000" algn="tl">
                  <a:srgbClr val="000000">
                    <a:alpha val="43137"/>
                  </a:srgbClr>
                </a:outerShdw>
              </a:effectLst>
            </a:rPr>
            <a:t>Vigilância </a:t>
          </a:r>
          <a:r>
            <a:rPr lang="pt-BR" b="1" err="1">
              <a:effectLst>
                <a:outerShdw blurRad="38100" dist="38100" dir="2700000" algn="tl">
                  <a:srgbClr val="000000">
                    <a:alpha val="43137"/>
                  </a:srgbClr>
                </a:outerShdw>
              </a:effectLst>
            </a:rPr>
            <a:t>Socioassistencial</a:t>
          </a:r>
          <a:r>
            <a:rPr lang="pt-BR" b="1">
              <a:effectLst>
                <a:outerShdw blurRad="38100" dist="38100" dir="2700000" algn="tl">
                  <a:srgbClr val="000000">
                    <a:alpha val="43137"/>
                  </a:srgbClr>
                </a:outerShdw>
              </a:effectLst>
            </a:rPr>
            <a:t> </a:t>
          </a:r>
        </a:p>
      </dgm:t>
    </dgm:pt>
    <dgm:pt modelId="{AA5D61F8-3E6D-4F63-8ABD-B5C577B4AD3C}" type="parTrans" cxnId="{D99C7CA5-41D0-49BF-864A-E23B12713245}">
      <dgm:prSet/>
      <dgm:spPr/>
      <dgm:t>
        <a:bodyPr/>
        <a:lstStyle/>
        <a:p>
          <a:endParaRPr lang="pt-BR"/>
        </a:p>
      </dgm:t>
    </dgm:pt>
    <dgm:pt modelId="{1F464016-059D-4C4E-B51C-C2728F66E933}" type="sibTrans" cxnId="{D99C7CA5-41D0-49BF-864A-E23B12713245}">
      <dgm:prSet/>
      <dgm:spPr/>
      <dgm:t>
        <a:bodyPr/>
        <a:lstStyle/>
        <a:p>
          <a:endParaRPr lang="pt-BR"/>
        </a:p>
      </dgm:t>
    </dgm:pt>
    <dgm:pt modelId="{E408D6D0-EF9A-4525-B4EC-99819E9F91CF}" type="pres">
      <dgm:prSet presAssocID="{CF7FC3F2-18C0-4E73-909D-7E6B46BB04BD}" presName="cycle" presStyleCnt="0">
        <dgm:presLayoutVars>
          <dgm:dir/>
          <dgm:resizeHandles val="exact"/>
        </dgm:presLayoutVars>
      </dgm:prSet>
      <dgm:spPr/>
      <dgm:t>
        <a:bodyPr/>
        <a:lstStyle/>
        <a:p>
          <a:endParaRPr lang="pt-PT"/>
        </a:p>
      </dgm:t>
    </dgm:pt>
    <dgm:pt modelId="{05CAD9F0-B6B8-49F8-A345-2C1D3064DA1B}" type="pres">
      <dgm:prSet presAssocID="{40C231CA-BBC9-4CBD-8929-5DA87D736D94}" presName="node" presStyleLbl="node1" presStyleIdx="0" presStyleCnt="5">
        <dgm:presLayoutVars>
          <dgm:bulletEnabled val="1"/>
        </dgm:presLayoutVars>
      </dgm:prSet>
      <dgm:spPr/>
      <dgm:t>
        <a:bodyPr/>
        <a:lstStyle/>
        <a:p>
          <a:endParaRPr lang="pt-PT"/>
        </a:p>
      </dgm:t>
    </dgm:pt>
    <dgm:pt modelId="{1F65FF91-5E6D-47A9-A40F-0C228290FA56}" type="pres">
      <dgm:prSet presAssocID="{123ABBCE-1751-453D-A4DC-55EDF3CC27A3}" presName="sibTrans" presStyleLbl="sibTrans2D1" presStyleIdx="0" presStyleCnt="5"/>
      <dgm:spPr/>
      <dgm:t>
        <a:bodyPr/>
        <a:lstStyle/>
        <a:p>
          <a:endParaRPr lang="pt-PT"/>
        </a:p>
      </dgm:t>
    </dgm:pt>
    <dgm:pt modelId="{69F2056B-49C6-4D9A-AE6B-CDEB00CFFA16}" type="pres">
      <dgm:prSet presAssocID="{123ABBCE-1751-453D-A4DC-55EDF3CC27A3}" presName="connectorText" presStyleLbl="sibTrans2D1" presStyleIdx="0" presStyleCnt="5"/>
      <dgm:spPr/>
      <dgm:t>
        <a:bodyPr/>
        <a:lstStyle/>
        <a:p>
          <a:endParaRPr lang="pt-PT"/>
        </a:p>
      </dgm:t>
    </dgm:pt>
    <dgm:pt modelId="{011EF7DE-E826-49B4-A0FE-9F909D0FC799}" type="pres">
      <dgm:prSet presAssocID="{75B24FB0-ED6C-4204-A36B-0BA06467BBE1}" presName="node" presStyleLbl="node1" presStyleIdx="1" presStyleCnt="5">
        <dgm:presLayoutVars>
          <dgm:bulletEnabled val="1"/>
        </dgm:presLayoutVars>
      </dgm:prSet>
      <dgm:spPr/>
      <dgm:t>
        <a:bodyPr/>
        <a:lstStyle/>
        <a:p>
          <a:endParaRPr lang="pt-PT"/>
        </a:p>
      </dgm:t>
    </dgm:pt>
    <dgm:pt modelId="{F7BF507A-E1FE-4FF8-B689-69C78CC19B47}" type="pres">
      <dgm:prSet presAssocID="{E4A34119-1736-4AC1-AEBE-AE77803D35B5}" presName="sibTrans" presStyleLbl="sibTrans2D1" presStyleIdx="1" presStyleCnt="5"/>
      <dgm:spPr/>
      <dgm:t>
        <a:bodyPr/>
        <a:lstStyle/>
        <a:p>
          <a:endParaRPr lang="pt-PT"/>
        </a:p>
      </dgm:t>
    </dgm:pt>
    <dgm:pt modelId="{9C1D3DAB-8A03-4A9A-B5B8-A13EF15A449E}" type="pres">
      <dgm:prSet presAssocID="{E4A34119-1736-4AC1-AEBE-AE77803D35B5}" presName="connectorText" presStyleLbl="sibTrans2D1" presStyleIdx="1" presStyleCnt="5"/>
      <dgm:spPr/>
      <dgm:t>
        <a:bodyPr/>
        <a:lstStyle/>
        <a:p>
          <a:endParaRPr lang="pt-PT"/>
        </a:p>
      </dgm:t>
    </dgm:pt>
    <dgm:pt modelId="{6A66871E-4257-4F4B-97E6-DE80AE4A611B}" type="pres">
      <dgm:prSet presAssocID="{EF38B145-F416-4658-9026-8F2FCB18F482}" presName="node" presStyleLbl="node1" presStyleIdx="2" presStyleCnt="5">
        <dgm:presLayoutVars>
          <dgm:bulletEnabled val="1"/>
        </dgm:presLayoutVars>
      </dgm:prSet>
      <dgm:spPr/>
      <dgm:t>
        <a:bodyPr/>
        <a:lstStyle/>
        <a:p>
          <a:endParaRPr lang="pt-PT"/>
        </a:p>
      </dgm:t>
    </dgm:pt>
    <dgm:pt modelId="{1121392A-3A5D-4FDB-B68C-22AB62A66001}" type="pres">
      <dgm:prSet presAssocID="{822E19D7-EA88-40FC-983A-3138A8C09470}" presName="sibTrans" presStyleLbl="sibTrans2D1" presStyleIdx="2" presStyleCnt="5"/>
      <dgm:spPr/>
      <dgm:t>
        <a:bodyPr/>
        <a:lstStyle/>
        <a:p>
          <a:endParaRPr lang="pt-PT"/>
        </a:p>
      </dgm:t>
    </dgm:pt>
    <dgm:pt modelId="{B3FA7572-3225-486E-8206-CEC6F8F3551F}" type="pres">
      <dgm:prSet presAssocID="{822E19D7-EA88-40FC-983A-3138A8C09470}" presName="connectorText" presStyleLbl="sibTrans2D1" presStyleIdx="2" presStyleCnt="5"/>
      <dgm:spPr/>
      <dgm:t>
        <a:bodyPr/>
        <a:lstStyle/>
        <a:p>
          <a:endParaRPr lang="pt-PT"/>
        </a:p>
      </dgm:t>
    </dgm:pt>
    <dgm:pt modelId="{4CD389C4-2D80-43C4-80D6-238B4976E161}" type="pres">
      <dgm:prSet presAssocID="{28B90A0A-6BE6-44DA-A7E5-E8FA1295BE3A}" presName="node" presStyleLbl="node1" presStyleIdx="3" presStyleCnt="5">
        <dgm:presLayoutVars>
          <dgm:bulletEnabled val="1"/>
        </dgm:presLayoutVars>
      </dgm:prSet>
      <dgm:spPr/>
      <dgm:t>
        <a:bodyPr/>
        <a:lstStyle/>
        <a:p>
          <a:endParaRPr lang="pt-PT"/>
        </a:p>
      </dgm:t>
    </dgm:pt>
    <dgm:pt modelId="{D755D52E-820B-433B-B93F-016255C0177B}" type="pres">
      <dgm:prSet presAssocID="{1F464016-059D-4C4E-B51C-C2728F66E933}" presName="sibTrans" presStyleLbl="sibTrans2D1" presStyleIdx="3" presStyleCnt="5"/>
      <dgm:spPr/>
      <dgm:t>
        <a:bodyPr/>
        <a:lstStyle/>
        <a:p>
          <a:endParaRPr lang="pt-PT"/>
        </a:p>
      </dgm:t>
    </dgm:pt>
    <dgm:pt modelId="{7734CBFD-4A61-438A-85D2-BF68A788D088}" type="pres">
      <dgm:prSet presAssocID="{1F464016-059D-4C4E-B51C-C2728F66E933}" presName="connectorText" presStyleLbl="sibTrans2D1" presStyleIdx="3" presStyleCnt="5"/>
      <dgm:spPr/>
      <dgm:t>
        <a:bodyPr/>
        <a:lstStyle/>
        <a:p>
          <a:endParaRPr lang="pt-PT"/>
        </a:p>
      </dgm:t>
    </dgm:pt>
    <dgm:pt modelId="{833BBA84-D384-438A-9115-8572D578B105}" type="pres">
      <dgm:prSet presAssocID="{9B19A1B0-C0C1-495F-8241-ADFE210626A5}" presName="node" presStyleLbl="node1" presStyleIdx="4" presStyleCnt="5">
        <dgm:presLayoutVars>
          <dgm:bulletEnabled val="1"/>
        </dgm:presLayoutVars>
      </dgm:prSet>
      <dgm:spPr/>
      <dgm:t>
        <a:bodyPr/>
        <a:lstStyle/>
        <a:p>
          <a:endParaRPr lang="pt-PT"/>
        </a:p>
      </dgm:t>
    </dgm:pt>
    <dgm:pt modelId="{E330A453-1DA2-4B8F-B45D-A3FA177BF1FE}" type="pres">
      <dgm:prSet presAssocID="{DDDD3487-7EEA-46B4-8473-07304A26DF13}" presName="sibTrans" presStyleLbl="sibTrans2D1" presStyleIdx="4" presStyleCnt="5"/>
      <dgm:spPr/>
      <dgm:t>
        <a:bodyPr/>
        <a:lstStyle/>
        <a:p>
          <a:endParaRPr lang="pt-PT"/>
        </a:p>
      </dgm:t>
    </dgm:pt>
    <dgm:pt modelId="{926EADBB-E3C8-41C9-BAE0-8FB42CA42436}" type="pres">
      <dgm:prSet presAssocID="{DDDD3487-7EEA-46B4-8473-07304A26DF13}" presName="connectorText" presStyleLbl="sibTrans2D1" presStyleIdx="4" presStyleCnt="5"/>
      <dgm:spPr/>
      <dgm:t>
        <a:bodyPr/>
        <a:lstStyle/>
        <a:p>
          <a:endParaRPr lang="pt-PT"/>
        </a:p>
      </dgm:t>
    </dgm:pt>
  </dgm:ptLst>
  <dgm:cxnLst>
    <dgm:cxn modelId="{F9A2C0E0-B395-44D6-B454-7E150666553B}" type="presOf" srcId="{1F464016-059D-4C4E-B51C-C2728F66E933}" destId="{7734CBFD-4A61-438A-85D2-BF68A788D088}" srcOrd="1" destOrd="0" presId="urn:microsoft.com/office/officeart/2005/8/layout/cycle2"/>
    <dgm:cxn modelId="{D2108F62-F4BA-4456-9C0C-95AFA075B4FB}" type="presOf" srcId="{822E19D7-EA88-40FC-983A-3138A8C09470}" destId="{1121392A-3A5D-4FDB-B68C-22AB62A66001}" srcOrd="0" destOrd="0" presId="urn:microsoft.com/office/officeart/2005/8/layout/cycle2"/>
    <dgm:cxn modelId="{2BC33B73-3790-4A69-A0C7-F15EEC1C91F4}" type="presOf" srcId="{1F464016-059D-4C4E-B51C-C2728F66E933}" destId="{D755D52E-820B-433B-B93F-016255C0177B}" srcOrd="0" destOrd="0" presId="urn:microsoft.com/office/officeart/2005/8/layout/cycle2"/>
    <dgm:cxn modelId="{00C442FF-23EE-4F8C-BAAC-929E464B2E2D}" type="presOf" srcId="{40C231CA-BBC9-4CBD-8929-5DA87D736D94}" destId="{05CAD9F0-B6B8-49F8-A345-2C1D3064DA1B}" srcOrd="0" destOrd="0" presId="urn:microsoft.com/office/officeart/2005/8/layout/cycle2"/>
    <dgm:cxn modelId="{0A0D0B38-2417-4BF6-A1DA-42C63D6F719E}" type="presOf" srcId="{E4A34119-1736-4AC1-AEBE-AE77803D35B5}" destId="{F7BF507A-E1FE-4FF8-B689-69C78CC19B47}" srcOrd="0" destOrd="0" presId="urn:microsoft.com/office/officeart/2005/8/layout/cycle2"/>
    <dgm:cxn modelId="{B5201AD9-5BF2-4607-85CD-F7378C961C65}" srcId="{CF7FC3F2-18C0-4E73-909D-7E6B46BB04BD}" destId="{40C231CA-BBC9-4CBD-8929-5DA87D736D94}" srcOrd="0" destOrd="0" parTransId="{6BF4270F-442C-4460-9291-17E72C5EA687}" sibTransId="{123ABBCE-1751-453D-A4DC-55EDF3CC27A3}"/>
    <dgm:cxn modelId="{40E2E823-04E1-4DDD-897A-F10FBDA5CBC4}" type="presOf" srcId="{123ABBCE-1751-453D-A4DC-55EDF3CC27A3}" destId="{69F2056B-49C6-4D9A-AE6B-CDEB00CFFA16}" srcOrd="1" destOrd="0" presId="urn:microsoft.com/office/officeart/2005/8/layout/cycle2"/>
    <dgm:cxn modelId="{D99C7CA5-41D0-49BF-864A-E23B12713245}" srcId="{CF7FC3F2-18C0-4E73-909D-7E6B46BB04BD}" destId="{28B90A0A-6BE6-44DA-A7E5-E8FA1295BE3A}" srcOrd="3" destOrd="0" parTransId="{AA5D61F8-3E6D-4F63-8ABD-B5C577B4AD3C}" sibTransId="{1F464016-059D-4C4E-B51C-C2728F66E933}"/>
    <dgm:cxn modelId="{3E2FE1FD-CB7B-44CF-AD84-97DE41015A4C}" type="presOf" srcId="{822E19D7-EA88-40FC-983A-3138A8C09470}" destId="{B3FA7572-3225-486E-8206-CEC6F8F3551F}" srcOrd="1" destOrd="0" presId="urn:microsoft.com/office/officeart/2005/8/layout/cycle2"/>
    <dgm:cxn modelId="{762137CB-03BD-462F-AD53-34669A6A1356}" type="presOf" srcId="{DDDD3487-7EEA-46B4-8473-07304A26DF13}" destId="{926EADBB-E3C8-41C9-BAE0-8FB42CA42436}" srcOrd="1" destOrd="0" presId="urn:microsoft.com/office/officeart/2005/8/layout/cycle2"/>
    <dgm:cxn modelId="{36C4B921-0EFE-47D0-AF6F-9C10F7EB0FE8}" type="presOf" srcId="{123ABBCE-1751-453D-A4DC-55EDF3CC27A3}" destId="{1F65FF91-5E6D-47A9-A40F-0C228290FA56}" srcOrd="0" destOrd="0" presId="urn:microsoft.com/office/officeart/2005/8/layout/cycle2"/>
    <dgm:cxn modelId="{67D5FBEC-FB2A-454D-A931-9A03046E4EBE}" srcId="{CF7FC3F2-18C0-4E73-909D-7E6B46BB04BD}" destId="{75B24FB0-ED6C-4204-A36B-0BA06467BBE1}" srcOrd="1" destOrd="0" parTransId="{DCF1FE84-74C0-448B-B362-D422C065A0A3}" sibTransId="{E4A34119-1736-4AC1-AEBE-AE77803D35B5}"/>
    <dgm:cxn modelId="{C8F57132-BA1C-46F8-A3EF-372C40B2A86C}" srcId="{CF7FC3F2-18C0-4E73-909D-7E6B46BB04BD}" destId="{9B19A1B0-C0C1-495F-8241-ADFE210626A5}" srcOrd="4" destOrd="0" parTransId="{D46CF540-0547-4B6A-919C-B334A316379C}" sibTransId="{DDDD3487-7EEA-46B4-8473-07304A26DF13}"/>
    <dgm:cxn modelId="{EB508326-3174-4C31-B9D0-E3C50CA9FE92}" type="presOf" srcId="{CF7FC3F2-18C0-4E73-909D-7E6B46BB04BD}" destId="{E408D6D0-EF9A-4525-B4EC-99819E9F91CF}" srcOrd="0" destOrd="0" presId="urn:microsoft.com/office/officeart/2005/8/layout/cycle2"/>
    <dgm:cxn modelId="{86E55532-2CCF-45A7-BAF4-0EE6B762AA3E}" type="presOf" srcId="{EF38B145-F416-4658-9026-8F2FCB18F482}" destId="{6A66871E-4257-4F4B-97E6-DE80AE4A611B}" srcOrd="0" destOrd="0" presId="urn:microsoft.com/office/officeart/2005/8/layout/cycle2"/>
    <dgm:cxn modelId="{C0AA59F4-748A-4DD4-A8CB-62A998922ABD}" srcId="{CF7FC3F2-18C0-4E73-909D-7E6B46BB04BD}" destId="{EF38B145-F416-4658-9026-8F2FCB18F482}" srcOrd="2" destOrd="0" parTransId="{A871D00B-05C7-4FD4-BC88-D0FE457A7C34}" sibTransId="{822E19D7-EA88-40FC-983A-3138A8C09470}"/>
    <dgm:cxn modelId="{C3888F02-0B97-49E3-8AE4-E475A7979134}" type="presOf" srcId="{DDDD3487-7EEA-46B4-8473-07304A26DF13}" destId="{E330A453-1DA2-4B8F-B45D-A3FA177BF1FE}" srcOrd="0" destOrd="0" presId="urn:microsoft.com/office/officeart/2005/8/layout/cycle2"/>
    <dgm:cxn modelId="{FDB1F16F-E1B3-4F46-B178-2D646F2427A0}" type="presOf" srcId="{75B24FB0-ED6C-4204-A36B-0BA06467BBE1}" destId="{011EF7DE-E826-49B4-A0FE-9F909D0FC799}" srcOrd="0" destOrd="0" presId="urn:microsoft.com/office/officeart/2005/8/layout/cycle2"/>
    <dgm:cxn modelId="{DF9BC501-B7AD-4B7B-9EF8-D2FA1EDE219C}" type="presOf" srcId="{9B19A1B0-C0C1-495F-8241-ADFE210626A5}" destId="{833BBA84-D384-438A-9115-8572D578B105}" srcOrd="0" destOrd="0" presId="urn:microsoft.com/office/officeart/2005/8/layout/cycle2"/>
    <dgm:cxn modelId="{122A053F-DF08-45BB-993C-3AB6EE2990DF}" type="presOf" srcId="{28B90A0A-6BE6-44DA-A7E5-E8FA1295BE3A}" destId="{4CD389C4-2D80-43C4-80D6-238B4976E161}" srcOrd="0" destOrd="0" presId="urn:microsoft.com/office/officeart/2005/8/layout/cycle2"/>
    <dgm:cxn modelId="{B3DFA256-FEDF-414F-958C-A4494627EB2F}" type="presOf" srcId="{E4A34119-1736-4AC1-AEBE-AE77803D35B5}" destId="{9C1D3DAB-8A03-4A9A-B5B8-A13EF15A449E}" srcOrd="1" destOrd="0" presId="urn:microsoft.com/office/officeart/2005/8/layout/cycle2"/>
    <dgm:cxn modelId="{59306D59-3203-4845-9904-734F639930C4}" type="presParOf" srcId="{E408D6D0-EF9A-4525-B4EC-99819E9F91CF}" destId="{05CAD9F0-B6B8-49F8-A345-2C1D3064DA1B}" srcOrd="0" destOrd="0" presId="urn:microsoft.com/office/officeart/2005/8/layout/cycle2"/>
    <dgm:cxn modelId="{521FBBB8-6E2D-40A5-8119-50843D1075BE}" type="presParOf" srcId="{E408D6D0-EF9A-4525-B4EC-99819E9F91CF}" destId="{1F65FF91-5E6D-47A9-A40F-0C228290FA56}" srcOrd="1" destOrd="0" presId="urn:microsoft.com/office/officeart/2005/8/layout/cycle2"/>
    <dgm:cxn modelId="{C34F9DE0-24B7-4BC4-99A1-CED09C960036}" type="presParOf" srcId="{1F65FF91-5E6D-47A9-A40F-0C228290FA56}" destId="{69F2056B-49C6-4D9A-AE6B-CDEB00CFFA16}" srcOrd="0" destOrd="0" presId="urn:microsoft.com/office/officeart/2005/8/layout/cycle2"/>
    <dgm:cxn modelId="{3249BE16-F040-4AE9-ABD9-AA1EAFAFC718}" type="presParOf" srcId="{E408D6D0-EF9A-4525-B4EC-99819E9F91CF}" destId="{011EF7DE-E826-49B4-A0FE-9F909D0FC799}" srcOrd="2" destOrd="0" presId="urn:microsoft.com/office/officeart/2005/8/layout/cycle2"/>
    <dgm:cxn modelId="{B75D78C5-B5EE-4EBB-BFEE-DEE1D8330135}" type="presParOf" srcId="{E408D6D0-EF9A-4525-B4EC-99819E9F91CF}" destId="{F7BF507A-E1FE-4FF8-B689-69C78CC19B47}" srcOrd="3" destOrd="0" presId="urn:microsoft.com/office/officeart/2005/8/layout/cycle2"/>
    <dgm:cxn modelId="{F9BE7CB1-F629-4D55-84B7-80614BB37724}" type="presParOf" srcId="{F7BF507A-E1FE-4FF8-B689-69C78CC19B47}" destId="{9C1D3DAB-8A03-4A9A-B5B8-A13EF15A449E}" srcOrd="0" destOrd="0" presId="urn:microsoft.com/office/officeart/2005/8/layout/cycle2"/>
    <dgm:cxn modelId="{EA3A56F0-A1F1-4006-8FF8-71005DDD8581}" type="presParOf" srcId="{E408D6D0-EF9A-4525-B4EC-99819E9F91CF}" destId="{6A66871E-4257-4F4B-97E6-DE80AE4A611B}" srcOrd="4" destOrd="0" presId="urn:microsoft.com/office/officeart/2005/8/layout/cycle2"/>
    <dgm:cxn modelId="{0E9C4D87-ED41-405F-9591-AC828933E818}" type="presParOf" srcId="{E408D6D0-EF9A-4525-B4EC-99819E9F91CF}" destId="{1121392A-3A5D-4FDB-B68C-22AB62A66001}" srcOrd="5" destOrd="0" presId="urn:microsoft.com/office/officeart/2005/8/layout/cycle2"/>
    <dgm:cxn modelId="{E17BC8A1-7DC4-4182-AD07-E61A2622FD01}" type="presParOf" srcId="{1121392A-3A5D-4FDB-B68C-22AB62A66001}" destId="{B3FA7572-3225-486E-8206-CEC6F8F3551F}" srcOrd="0" destOrd="0" presId="urn:microsoft.com/office/officeart/2005/8/layout/cycle2"/>
    <dgm:cxn modelId="{184F2D70-6CB9-493C-B5B7-D681EA25C140}" type="presParOf" srcId="{E408D6D0-EF9A-4525-B4EC-99819E9F91CF}" destId="{4CD389C4-2D80-43C4-80D6-238B4976E161}" srcOrd="6" destOrd="0" presId="urn:microsoft.com/office/officeart/2005/8/layout/cycle2"/>
    <dgm:cxn modelId="{D885DB55-51BB-4E57-B655-6AADC24D7A09}" type="presParOf" srcId="{E408D6D0-EF9A-4525-B4EC-99819E9F91CF}" destId="{D755D52E-820B-433B-B93F-016255C0177B}" srcOrd="7" destOrd="0" presId="urn:microsoft.com/office/officeart/2005/8/layout/cycle2"/>
    <dgm:cxn modelId="{D24E6AFF-3E7D-4D7B-B9A5-31ADFB86A1DB}" type="presParOf" srcId="{D755D52E-820B-433B-B93F-016255C0177B}" destId="{7734CBFD-4A61-438A-85D2-BF68A788D088}" srcOrd="0" destOrd="0" presId="urn:microsoft.com/office/officeart/2005/8/layout/cycle2"/>
    <dgm:cxn modelId="{26369DF1-73BF-4F2C-9BC2-E62B18A48139}" type="presParOf" srcId="{E408D6D0-EF9A-4525-B4EC-99819E9F91CF}" destId="{833BBA84-D384-438A-9115-8572D578B105}" srcOrd="8" destOrd="0" presId="urn:microsoft.com/office/officeart/2005/8/layout/cycle2"/>
    <dgm:cxn modelId="{1167A117-4CC1-462E-A96B-230EDF8FD1FB}" type="presParOf" srcId="{E408D6D0-EF9A-4525-B4EC-99819E9F91CF}" destId="{E330A453-1DA2-4B8F-B45D-A3FA177BF1FE}" srcOrd="9" destOrd="0" presId="urn:microsoft.com/office/officeart/2005/8/layout/cycle2"/>
    <dgm:cxn modelId="{78F75C11-25C3-4D49-8178-559B920A2147}" type="presParOf" srcId="{E330A453-1DA2-4B8F-B45D-A3FA177BF1FE}" destId="{926EADBB-E3C8-41C9-BAE0-8FB42CA4243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30A5E7-855F-4C42-98FC-FD694073276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pt-BR"/>
        </a:p>
      </dgm:t>
    </dgm:pt>
    <dgm:pt modelId="{83C381BB-9CC9-4F9F-8E0D-419BC3120F4B}">
      <dgm:prSet/>
      <dgm:spPr>
        <a:solidFill>
          <a:schemeClr val="accent4"/>
        </a:solidFill>
      </dgm:spPr>
      <dgm:t>
        <a:bodyPr/>
        <a:lstStyle/>
        <a:p>
          <a:pPr rtl="0"/>
          <a:r>
            <a:rPr lang="pt-BR"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renda</a:t>
          </a:r>
        </a:p>
      </dgm:t>
    </dgm:pt>
    <dgm:pt modelId="{94AA28FD-A59B-42D4-92BF-D32391620060}" type="parTrans" cxnId="{EEFCB1EF-4857-4BD4-9440-D1E7B59DC977}">
      <dgm:prSet/>
      <dgm:spPr/>
      <dgm:t>
        <a:bodyPr/>
        <a:lstStyle/>
        <a:p>
          <a:endParaRPr lang="pt-BR"/>
        </a:p>
      </dgm:t>
    </dgm:pt>
    <dgm:pt modelId="{630CAA5D-609E-47EB-8FFC-C246B4A29389}" type="sibTrans" cxnId="{EEFCB1EF-4857-4BD4-9440-D1E7B59DC977}">
      <dgm:prSet/>
      <dgm:spPr/>
      <dgm:t>
        <a:bodyPr/>
        <a:lstStyle/>
        <a:p>
          <a:endParaRPr lang="pt-BR"/>
        </a:p>
      </dgm:t>
    </dgm:pt>
    <dgm:pt modelId="{543A808A-0007-44C9-B8AB-45FDFBDEE73C}">
      <dgm:prSet custT="1"/>
      <dgm:spPr>
        <a:gradFill flip="none" rotWithShape="0">
          <a:gsLst>
            <a:gs pos="0">
              <a:srgbClr val="00863D">
                <a:tint val="66000"/>
                <a:satMod val="160000"/>
              </a:srgbClr>
            </a:gs>
            <a:gs pos="50000">
              <a:srgbClr val="00863D">
                <a:tint val="44500"/>
                <a:satMod val="160000"/>
              </a:srgbClr>
            </a:gs>
            <a:gs pos="100000">
              <a:srgbClr val="00863D">
                <a:tint val="23500"/>
                <a:satMod val="160000"/>
              </a:srgbClr>
            </a:gs>
          </a:gsLst>
          <a:lin ang="2700000" scaled="1"/>
          <a:tileRect/>
        </a:gradFill>
      </dgm:spPr>
      <dgm:t>
        <a:bodyPr/>
        <a:lstStyle/>
        <a:p>
          <a:pPr rtl="0"/>
          <a:r>
            <a:rPr lang="pt-BR" sz="1600" dirty="0">
              <a:latin typeface="Poppins Light" panose="020B0604020202020204" charset="0"/>
              <a:cs typeface="Poppins Light" panose="020B0604020202020204" charset="0"/>
            </a:rPr>
            <a:t>Visa a </a:t>
          </a:r>
          <a:r>
            <a:rPr lang="pt-BR" sz="1600" b="1" dirty="0">
              <a:latin typeface="Poppins Light" panose="020B0604020202020204" charset="0"/>
              <a:cs typeface="Poppins Light" panose="020B0604020202020204" charset="0"/>
            </a:rPr>
            <a:t>corrigir os registros unipessoais </a:t>
          </a:r>
          <a:r>
            <a:rPr lang="pt-BR" sz="1600" dirty="0">
              <a:latin typeface="Poppins Light" panose="020B0604020202020204" charset="0"/>
              <a:cs typeface="Poppins Light" panose="020B0604020202020204" charset="0"/>
            </a:rPr>
            <a:t>das famílias que se cadastraram indevidamente dessa forma</a:t>
          </a:r>
        </a:p>
      </dgm:t>
    </dgm:pt>
    <dgm:pt modelId="{91DB5444-4152-4F5A-8AD5-50C32BF3EA4B}" type="parTrans" cxnId="{401616C6-F4AA-46C6-BA27-2ADE14DC2877}">
      <dgm:prSet/>
      <dgm:spPr/>
      <dgm:t>
        <a:bodyPr/>
        <a:lstStyle/>
        <a:p>
          <a:endParaRPr lang="pt-BR"/>
        </a:p>
      </dgm:t>
    </dgm:pt>
    <dgm:pt modelId="{5B834917-53D5-4DFC-A791-F2160A9443C4}" type="sibTrans" cxnId="{401616C6-F4AA-46C6-BA27-2ADE14DC2877}">
      <dgm:prSet/>
      <dgm:spPr/>
      <dgm:t>
        <a:bodyPr/>
        <a:lstStyle/>
        <a:p>
          <a:endParaRPr lang="pt-BR"/>
        </a:p>
      </dgm:t>
    </dgm:pt>
    <dgm:pt modelId="{E6780D2B-F0E4-47DD-B43A-7C8DB3D1610D}">
      <dgm:prSet/>
      <dgm:spPr>
        <a:solidFill>
          <a:schemeClr val="accent5"/>
        </a:solidFill>
      </dgm:spPr>
      <dgm:t>
        <a:bodyPr/>
        <a:lstStyle/>
        <a:p>
          <a:pPr rtl="0"/>
          <a:r>
            <a:rPr lang="pt-BR" dirty="0">
              <a:effectLst>
                <a:outerShdw blurRad="38100" dist="38100" dir="2700000" algn="tl">
                  <a:srgbClr val="000000">
                    <a:alpha val="43137"/>
                  </a:srgbClr>
                </a:outerShdw>
              </a:effectLst>
              <a:latin typeface="Poppins Light" panose="020B0604020202020204" charset="0"/>
              <a:cs typeface="Poppins Light" panose="020B0604020202020204" charset="0"/>
            </a:rPr>
            <a:t>Integração Cadastro Único x CNIS</a:t>
          </a:r>
        </a:p>
      </dgm:t>
    </dgm:pt>
    <dgm:pt modelId="{6E20E682-70D2-4919-9589-9C2F4C117DFC}" type="parTrans" cxnId="{BB9E619A-C034-4CD8-9D08-64EE16D5443B}">
      <dgm:prSet/>
      <dgm:spPr/>
      <dgm:t>
        <a:bodyPr/>
        <a:lstStyle/>
        <a:p>
          <a:endParaRPr lang="pt-BR"/>
        </a:p>
      </dgm:t>
    </dgm:pt>
    <dgm:pt modelId="{32AF28A4-D957-4064-8462-1592AF5D99CC}" type="sibTrans" cxnId="{BB9E619A-C034-4CD8-9D08-64EE16D5443B}">
      <dgm:prSet/>
      <dgm:spPr/>
      <dgm:t>
        <a:bodyPr/>
        <a:lstStyle/>
        <a:p>
          <a:endParaRPr lang="pt-BR"/>
        </a:p>
      </dgm:t>
    </dgm:pt>
    <dgm:pt modelId="{B05F1EFF-6A94-421D-A5C5-CB83BF817E22}">
      <dgm:prSet custT="1"/>
      <dgm:spPr>
        <a:gradFill flip="none" rotWithShape="0">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dgm:spPr>
      <dgm:t>
        <a:bodyPr/>
        <a:lstStyle/>
        <a:p>
          <a:pPr rtl="0"/>
          <a:r>
            <a:rPr lang="pt-BR" sz="1500" dirty="0">
              <a:latin typeface="Poppins Light" panose="020B0604020202020204" charset="0"/>
              <a:cs typeface="Poppins Light" panose="020B0604020202020204" charset="0"/>
            </a:rPr>
            <a:t>Novo processo para </a:t>
          </a:r>
          <a:r>
            <a:rPr lang="pt-BR" sz="1500" b="1" dirty="0">
              <a:latin typeface="Poppins Light" panose="020B0604020202020204" charset="0"/>
              <a:cs typeface="Poppins Light" panose="020B0604020202020204" charset="0"/>
            </a:rPr>
            <a:t>correção automatizada de divergências de renda das famílias </a:t>
          </a:r>
          <a:r>
            <a:rPr lang="pt-BR" sz="1500" dirty="0">
              <a:latin typeface="Poppins Light" panose="020B0604020202020204" charset="0"/>
              <a:cs typeface="Poppins Light" panose="020B0604020202020204" charset="0"/>
            </a:rPr>
            <a:t>(povoamento de bases e interoperabilidade entre sistemas)</a:t>
          </a:r>
        </a:p>
      </dgm:t>
    </dgm:pt>
    <dgm:pt modelId="{0A5EB2A3-7684-4A57-8CAA-8B9CC52B0499}" type="parTrans" cxnId="{323148A1-4C0D-43D4-829F-55B0C756115F}">
      <dgm:prSet/>
      <dgm:spPr/>
      <dgm:t>
        <a:bodyPr/>
        <a:lstStyle/>
        <a:p>
          <a:endParaRPr lang="pt-BR"/>
        </a:p>
      </dgm:t>
    </dgm:pt>
    <dgm:pt modelId="{0D997278-C0E6-4DA6-8219-14E816A1000E}" type="sibTrans" cxnId="{323148A1-4C0D-43D4-829F-55B0C756115F}">
      <dgm:prSet/>
      <dgm:spPr/>
      <dgm:t>
        <a:bodyPr/>
        <a:lstStyle/>
        <a:p>
          <a:endParaRPr lang="pt-BR"/>
        </a:p>
      </dgm:t>
    </dgm:pt>
    <dgm:pt modelId="{B8B925E9-B3EF-413A-9C63-C9140CAFB93A}">
      <dgm:prSet/>
      <dgm:spPr>
        <a:solidFill>
          <a:srgbClr val="FF0000"/>
        </a:solidFill>
      </dgm:spPr>
      <dgm:t>
        <a:bodyPr/>
        <a:lstStyle/>
        <a:p>
          <a:pPr rtl="0"/>
          <a:r>
            <a:rPr lang="pt-BR" b="1" dirty="0">
              <a:effectLst>
                <a:outerShdw blurRad="38100" dist="38100" dir="2700000" algn="tl">
                  <a:srgbClr val="000000">
                    <a:alpha val="43137"/>
                  </a:srgbClr>
                </a:outerShdw>
              </a:effectLst>
              <a:latin typeface="Poppins Light" panose="020B0604020202020204" charset="0"/>
              <a:cs typeface="Poppins Light" panose="020B0604020202020204" charset="0"/>
            </a:rPr>
            <a:t>Revisão cadastral </a:t>
          </a:r>
        </a:p>
      </dgm:t>
    </dgm:pt>
    <dgm:pt modelId="{5D20223B-C386-4B27-BE2D-D431574F9CD9}" type="parTrans" cxnId="{3D8EC31A-FF28-4053-8E45-D258DC711AB3}">
      <dgm:prSet/>
      <dgm:spPr/>
      <dgm:t>
        <a:bodyPr/>
        <a:lstStyle/>
        <a:p>
          <a:endParaRPr lang="pt-BR"/>
        </a:p>
      </dgm:t>
    </dgm:pt>
    <dgm:pt modelId="{E3D0A23C-10E1-413A-9A0B-376D5CB0CD3C}" type="sibTrans" cxnId="{3D8EC31A-FF28-4053-8E45-D258DC711AB3}">
      <dgm:prSet/>
      <dgm:spPr/>
      <dgm:t>
        <a:bodyPr/>
        <a:lstStyle/>
        <a:p>
          <a:endParaRPr lang="pt-BR"/>
        </a:p>
      </dgm:t>
    </dgm:pt>
    <dgm:pt modelId="{D6FC4A58-7F96-431F-876B-6A7351176B7A}">
      <dgm:prSet custT="1"/>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dgm:spPr>
      <dgm:t>
        <a:bodyPr/>
        <a:lstStyle/>
        <a:p>
          <a:pPr rtl="0"/>
          <a:r>
            <a:rPr lang="pt-BR" sz="1600" dirty="0">
              <a:latin typeface="Poppins Light" panose="020B0604020202020204" charset="0"/>
              <a:cs typeface="Poppins Light" panose="020B0604020202020204" charset="0"/>
            </a:rPr>
            <a:t>Visa a </a:t>
          </a:r>
          <a:r>
            <a:rPr lang="pt-BR" sz="1600" b="1" dirty="0">
              <a:latin typeface="Poppins Light" panose="020B0604020202020204" charset="0"/>
              <a:cs typeface="Poppins Light" panose="020B0604020202020204" charset="0"/>
            </a:rPr>
            <a:t>corrigir cadastros desatualizados</a:t>
          </a:r>
          <a:r>
            <a:rPr lang="pt-BR" sz="1600" dirty="0">
              <a:latin typeface="Poppins Light" panose="020B0604020202020204" charset="0"/>
              <a:cs typeface="Poppins Light" panose="020B0604020202020204" charset="0"/>
            </a:rPr>
            <a:t>, com prioridade para os de 2016 e 2017</a:t>
          </a:r>
        </a:p>
      </dgm:t>
    </dgm:pt>
    <dgm:pt modelId="{8C0BE4FB-312A-41E8-8BA3-97634AD2DD59}" type="parTrans" cxnId="{55620C2B-FBF9-44BF-BB9A-60F67E0BA478}">
      <dgm:prSet/>
      <dgm:spPr/>
      <dgm:t>
        <a:bodyPr/>
        <a:lstStyle/>
        <a:p>
          <a:endParaRPr lang="pt-BR"/>
        </a:p>
      </dgm:t>
    </dgm:pt>
    <dgm:pt modelId="{EF49D586-BB01-4092-BF0C-DCA31FC1CE91}" type="sibTrans" cxnId="{55620C2B-FBF9-44BF-BB9A-60F67E0BA478}">
      <dgm:prSet/>
      <dgm:spPr/>
      <dgm:t>
        <a:bodyPr/>
        <a:lstStyle/>
        <a:p>
          <a:endParaRPr lang="pt-BR"/>
        </a:p>
      </dgm:t>
    </dgm:pt>
    <dgm:pt modelId="{737973E6-01A7-4AF0-AEA6-8E79228DAC3D}">
      <dgm:prSet/>
      <dgm:spPr>
        <a:solidFill>
          <a:srgbClr val="00863D"/>
        </a:solidFill>
      </dgm:spPr>
      <dgm:t>
        <a:bodyPr/>
        <a:lstStyle/>
        <a:p>
          <a:pPr rtl="0"/>
          <a:r>
            <a:rPr lang="pt-BR"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registros unipessoais</a:t>
          </a:r>
        </a:p>
      </dgm:t>
    </dgm:pt>
    <dgm:pt modelId="{9B696A91-97D5-4967-A945-105461CCA961}" type="parTrans" cxnId="{7D4E3958-7A2E-4E43-805E-66DB728B2889}">
      <dgm:prSet/>
      <dgm:spPr/>
      <dgm:t>
        <a:bodyPr/>
        <a:lstStyle/>
        <a:p>
          <a:endParaRPr lang="pt-BR"/>
        </a:p>
      </dgm:t>
    </dgm:pt>
    <dgm:pt modelId="{4DE18272-F45F-44B0-8DF4-65995BBF9013}" type="sibTrans" cxnId="{7D4E3958-7A2E-4E43-805E-66DB728B2889}">
      <dgm:prSet/>
      <dgm:spPr/>
      <dgm:t>
        <a:bodyPr/>
        <a:lstStyle/>
        <a:p>
          <a:endParaRPr lang="pt-BR"/>
        </a:p>
      </dgm:t>
    </dgm:pt>
    <dgm:pt modelId="{C305D8C6-584C-4EF1-BD9D-F5F431DBFC0D}">
      <dgm:prSet custT="1"/>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spcFirstLastPara="0" vert="horz" wrap="square" lIns="247650" tIns="123825" rIns="247650" bIns="123825" numCol="1" spcCol="1270" anchor="ctr" anchorCtr="0"/>
        <a:lstStyle/>
        <a:p>
          <a:pPr rtl="0"/>
          <a:r>
            <a:rPr lang="pt-BR" sz="1500" dirty="0">
              <a:latin typeface="Poppins Light" panose="020B0604020202020204" charset="0"/>
              <a:cs typeface="Poppins Light" panose="020B0604020202020204" charset="0"/>
            </a:rPr>
            <a:t>Visa a esclarecer </a:t>
          </a:r>
          <a:r>
            <a:rPr lang="pt-BR" sz="1500" b="1" dirty="0">
              <a:latin typeface="Poppins Light" panose="020B0604020202020204" charset="0"/>
              <a:cs typeface="Poppins Light" panose="020B0604020202020204" charset="0"/>
            </a:rPr>
            <a:t>divergências entre as rendas declaradas pelas famílias e a renda constante do CNIS</a:t>
          </a:r>
          <a:r>
            <a:rPr lang="pt-BR" sz="1500" dirty="0">
              <a:latin typeface="Poppins Light" panose="020B0604020202020204" charset="0"/>
              <a:cs typeface="Poppins Light" panose="020B0604020202020204" charset="0"/>
            </a:rPr>
            <a:t>, com a correção dos registros pelas famílias.</a:t>
          </a:r>
        </a:p>
      </dgm:t>
    </dgm:pt>
    <dgm:pt modelId="{0F4555AE-3AFD-4AED-9CA4-08C508933076}" type="parTrans" cxnId="{4C9AB594-1389-4E0B-AACB-385021F84123}">
      <dgm:prSet/>
      <dgm:spPr/>
      <dgm:t>
        <a:bodyPr/>
        <a:lstStyle/>
        <a:p>
          <a:endParaRPr lang="pt-BR"/>
        </a:p>
      </dgm:t>
    </dgm:pt>
    <dgm:pt modelId="{0AE96DBC-E21A-4C46-9B54-9C7CED328302}" type="sibTrans" cxnId="{4C9AB594-1389-4E0B-AACB-385021F84123}">
      <dgm:prSet/>
      <dgm:spPr/>
      <dgm:t>
        <a:bodyPr/>
        <a:lstStyle/>
        <a:p>
          <a:endParaRPr lang="pt-BR"/>
        </a:p>
      </dgm:t>
    </dgm:pt>
    <dgm:pt modelId="{F319E110-7197-4A0D-8AEB-50CDF320D7D6}" type="pres">
      <dgm:prSet presAssocID="{8930A5E7-855F-4C42-98FC-FD6940732767}" presName="Name0" presStyleCnt="0">
        <dgm:presLayoutVars>
          <dgm:dir/>
          <dgm:animLvl val="lvl"/>
          <dgm:resizeHandles val="exact"/>
        </dgm:presLayoutVars>
      </dgm:prSet>
      <dgm:spPr/>
      <dgm:t>
        <a:bodyPr/>
        <a:lstStyle/>
        <a:p>
          <a:endParaRPr lang="pt-PT"/>
        </a:p>
      </dgm:t>
    </dgm:pt>
    <dgm:pt modelId="{1019DFDC-5B2B-4620-911B-733BBA35501E}" type="pres">
      <dgm:prSet presAssocID="{83C381BB-9CC9-4F9F-8E0D-419BC3120F4B}" presName="linNode" presStyleCnt="0"/>
      <dgm:spPr/>
    </dgm:pt>
    <dgm:pt modelId="{65C6F1E8-1C2E-471D-8258-F44262834799}" type="pres">
      <dgm:prSet presAssocID="{83C381BB-9CC9-4F9F-8E0D-419BC3120F4B}" presName="parentText" presStyleLbl="node1" presStyleIdx="0" presStyleCnt="4">
        <dgm:presLayoutVars>
          <dgm:chMax val="1"/>
          <dgm:bulletEnabled val="1"/>
        </dgm:presLayoutVars>
      </dgm:prSet>
      <dgm:spPr/>
      <dgm:t>
        <a:bodyPr/>
        <a:lstStyle/>
        <a:p>
          <a:endParaRPr lang="pt-PT"/>
        </a:p>
      </dgm:t>
    </dgm:pt>
    <dgm:pt modelId="{176552C8-198B-4EA2-BED4-B86EEBB5B6BC}" type="pres">
      <dgm:prSet presAssocID="{83C381BB-9CC9-4F9F-8E0D-419BC3120F4B}" presName="descendantText" presStyleLbl="alignAccFollowNode1" presStyleIdx="0" presStyleCnt="4">
        <dgm:presLayoutVars>
          <dgm:bulletEnabled val="1"/>
        </dgm:presLayoutVars>
      </dgm:prSet>
      <dgm:spPr/>
      <dgm:t>
        <a:bodyPr/>
        <a:lstStyle/>
        <a:p>
          <a:endParaRPr lang="pt-PT"/>
        </a:p>
      </dgm:t>
    </dgm:pt>
    <dgm:pt modelId="{E09F2DE6-E93C-4159-98BF-FE64043C29B7}" type="pres">
      <dgm:prSet presAssocID="{630CAA5D-609E-47EB-8FFC-C246B4A29389}" presName="sp" presStyleCnt="0"/>
      <dgm:spPr/>
    </dgm:pt>
    <dgm:pt modelId="{3438DAFC-29BC-47FA-AE1C-2C5CAD11CE1D}" type="pres">
      <dgm:prSet presAssocID="{737973E6-01A7-4AF0-AEA6-8E79228DAC3D}" presName="linNode" presStyleCnt="0"/>
      <dgm:spPr/>
    </dgm:pt>
    <dgm:pt modelId="{12196FC2-C6CF-4F1E-8F48-B7B6F3D980B4}" type="pres">
      <dgm:prSet presAssocID="{737973E6-01A7-4AF0-AEA6-8E79228DAC3D}" presName="parentText" presStyleLbl="node1" presStyleIdx="1" presStyleCnt="4">
        <dgm:presLayoutVars>
          <dgm:chMax val="1"/>
          <dgm:bulletEnabled val="1"/>
        </dgm:presLayoutVars>
      </dgm:prSet>
      <dgm:spPr/>
      <dgm:t>
        <a:bodyPr/>
        <a:lstStyle/>
        <a:p>
          <a:endParaRPr lang="pt-PT"/>
        </a:p>
      </dgm:t>
    </dgm:pt>
    <dgm:pt modelId="{1E8471F0-79DB-483B-9102-787A24200F09}" type="pres">
      <dgm:prSet presAssocID="{737973E6-01A7-4AF0-AEA6-8E79228DAC3D}" presName="descendantText" presStyleLbl="alignAccFollowNode1" presStyleIdx="1" presStyleCnt="4">
        <dgm:presLayoutVars>
          <dgm:bulletEnabled val="1"/>
        </dgm:presLayoutVars>
      </dgm:prSet>
      <dgm:spPr/>
      <dgm:t>
        <a:bodyPr/>
        <a:lstStyle/>
        <a:p>
          <a:endParaRPr lang="pt-PT"/>
        </a:p>
      </dgm:t>
    </dgm:pt>
    <dgm:pt modelId="{AADFE058-8B35-4232-A812-4794F3F1F59D}" type="pres">
      <dgm:prSet presAssocID="{4DE18272-F45F-44B0-8DF4-65995BBF9013}" presName="sp" presStyleCnt="0"/>
      <dgm:spPr/>
    </dgm:pt>
    <dgm:pt modelId="{A44A8EE9-E877-49A0-A4CB-003D80934DBD}" type="pres">
      <dgm:prSet presAssocID="{E6780D2B-F0E4-47DD-B43A-7C8DB3D1610D}" presName="linNode" presStyleCnt="0"/>
      <dgm:spPr/>
    </dgm:pt>
    <dgm:pt modelId="{79018816-298A-4CA3-A8D9-D45E388FF651}" type="pres">
      <dgm:prSet presAssocID="{E6780D2B-F0E4-47DD-B43A-7C8DB3D1610D}" presName="parentText" presStyleLbl="node1" presStyleIdx="2" presStyleCnt="4">
        <dgm:presLayoutVars>
          <dgm:chMax val="1"/>
          <dgm:bulletEnabled val="1"/>
        </dgm:presLayoutVars>
      </dgm:prSet>
      <dgm:spPr/>
      <dgm:t>
        <a:bodyPr/>
        <a:lstStyle/>
        <a:p>
          <a:endParaRPr lang="pt-PT"/>
        </a:p>
      </dgm:t>
    </dgm:pt>
    <dgm:pt modelId="{4982A9D2-7FFC-4175-A4D6-EC2676905B29}" type="pres">
      <dgm:prSet presAssocID="{E6780D2B-F0E4-47DD-B43A-7C8DB3D1610D}" presName="descendantText" presStyleLbl="alignAccFollowNode1" presStyleIdx="2" presStyleCnt="4">
        <dgm:presLayoutVars>
          <dgm:bulletEnabled val="1"/>
        </dgm:presLayoutVars>
      </dgm:prSet>
      <dgm:spPr/>
      <dgm:t>
        <a:bodyPr/>
        <a:lstStyle/>
        <a:p>
          <a:endParaRPr lang="pt-PT"/>
        </a:p>
      </dgm:t>
    </dgm:pt>
    <dgm:pt modelId="{AF5AE450-60E6-4895-8A26-9E6595C3CE26}" type="pres">
      <dgm:prSet presAssocID="{32AF28A4-D957-4064-8462-1592AF5D99CC}" presName="sp" presStyleCnt="0"/>
      <dgm:spPr/>
    </dgm:pt>
    <dgm:pt modelId="{8723726C-1704-480A-A8C8-1B93E42570CC}" type="pres">
      <dgm:prSet presAssocID="{B8B925E9-B3EF-413A-9C63-C9140CAFB93A}" presName="linNode" presStyleCnt="0"/>
      <dgm:spPr/>
    </dgm:pt>
    <dgm:pt modelId="{DDDED951-3833-4828-8D56-9BFF324789CE}" type="pres">
      <dgm:prSet presAssocID="{B8B925E9-B3EF-413A-9C63-C9140CAFB93A}" presName="parentText" presStyleLbl="node1" presStyleIdx="3" presStyleCnt="4">
        <dgm:presLayoutVars>
          <dgm:chMax val="1"/>
          <dgm:bulletEnabled val="1"/>
        </dgm:presLayoutVars>
      </dgm:prSet>
      <dgm:spPr/>
      <dgm:t>
        <a:bodyPr/>
        <a:lstStyle/>
        <a:p>
          <a:endParaRPr lang="pt-PT"/>
        </a:p>
      </dgm:t>
    </dgm:pt>
    <dgm:pt modelId="{EA45CDBA-D94D-4DDC-8C1A-3B3D1ED258FD}" type="pres">
      <dgm:prSet presAssocID="{B8B925E9-B3EF-413A-9C63-C9140CAFB93A}" presName="descendantText" presStyleLbl="alignAccFollowNode1" presStyleIdx="3" presStyleCnt="4">
        <dgm:presLayoutVars>
          <dgm:bulletEnabled val="1"/>
        </dgm:presLayoutVars>
      </dgm:prSet>
      <dgm:spPr/>
      <dgm:t>
        <a:bodyPr/>
        <a:lstStyle/>
        <a:p>
          <a:endParaRPr lang="pt-PT"/>
        </a:p>
      </dgm:t>
    </dgm:pt>
  </dgm:ptLst>
  <dgm:cxnLst>
    <dgm:cxn modelId="{4C9AB594-1389-4E0B-AACB-385021F84123}" srcId="{83C381BB-9CC9-4F9F-8E0D-419BC3120F4B}" destId="{C305D8C6-584C-4EF1-BD9D-F5F431DBFC0D}" srcOrd="0" destOrd="0" parTransId="{0F4555AE-3AFD-4AED-9CA4-08C508933076}" sibTransId="{0AE96DBC-E21A-4C46-9B54-9C7CED328302}"/>
    <dgm:cxn modelId="{9156010F-9C2C-4FDB-AABF-B22D3DC6E0D3}" type="presOf" srcId="{B8B925E9-B3EF-413A-9C63-C9140CAFB93A}" destId="{DDDED951-3833-4828-8D56-9BFF324789CE}" srcOrd="0" destOrd="0" presId="urn:microsoft.com/office/officeart/2005/8/layout/vList5"/>
    <dgm:cxn modelId="{11165B2B-E9A9-46D5-84FF-6F524ECC3987}" type="presOf" srcId="{83C381BB-9CC9-4F9F-8E0D-419BC3120F4B}" destId="{65C6F1E8-1C2E-471D-8258-F44262834799}" srcOrd="0" destOrd="0" presId="urn:microsoft.com/office/officeart/2005/8/layout/vList5"/>
    <dgm:cxn modelId="{B2F2EA80-F3CB-42D7-8D81-7FCE7EE3E3E6}" type="presOf" srcId="{737973E6-01A7-4AF0-AEA6-8E79228DAC3D}" destId="{12196FC2-C6CF-4F1E-8F48-B7B6F3D980B4}" srcOrd="0" destOrd="0" presId="urn:microsoft.com/office/officeart/2005/8/layout/vList5"/>
    <dgm:cxn modelId="{401616C6-F4AA-46C6-BA27-2ADE14DC2877}" srcId="{737973E6-01A7-4AF0-AEA6-8E79228DAC3D}" destId="{543A808A-0007-44C9-B8AB-45FDFBDEE73C}" srcOrd="0" destOrd="0" parTransId="{91DB5444-4152-4F5A-8AD5-50C32BF3EA4B}" sibTransId="{5B834917-53D5-4DFC-A791-F2160A9443C4}"/>
    <dgm:cxn modelId="{3D8EC31A-FF28-4053-8E45-D258DC711AB3}" srcId="{8930A5E7-855F-4C42-98FC-FD6940732767}" destId="{B8B925E9-B3EF-413A-9C63-C9140CAFB93A}" srcOrd="3" destOrd="0" parTransId="{5D20223B-C386-4B27-BE2D-D431574F9CD9}" sibTransId="{E3D0A23C-10E1-413A-9A0B-376D5CB0CD3C}"/>
    <dgm:cxn modelId="{55620C2B-FBF9-44BF-BB9A-60F67E0BA478}" srcId="{B8B925E9-B3EF-413A-9C63-C9140CAFB93A}" destId="{D6FC4A58-7F96-431F-876B-6A7351176B7A}" srcOrd="0" destOrd="0" parTransId="{8C0BE4FB-312A-41E8-8BA3-97634AD2DD59}" sibTransId="{EF49D586-BB01-4092-BF0C-DCA31FC1CE91}"/>
    <dgm:cxn modelId="{B563A8E8-F385-4A83-9F7D-1D6E851A9625}" type="presOf" srcId="{C305D8C6-584C-4EF1-BD9D-F5F431DBFC0D}" destId="{176552C8-198B-4EA2-BED4-B86EEBB5B6BC}" srcOrd="0" destOrd="0" presId="urn:microsoft.com/office/officeart/2005/8/layout/vList5"/>
    <dgm:cxn modelId="{C5F0B07E-8A40-42F4-9B42-22656A6C3204}" type="presOf" srcId="{8930A5E7-855F-4C42-98FC-FD6940732767}" destId="{F319E110-7197-4A0D-8AEB-50CDF320D7D6}" srcOrd="0" destOrd="0" presId="urn:microsoft.com/office/officeart/2005/8/layout/vList5"/>
    <dgm:cxn modelId="{D31E961B-3EAA-4A88-84E4-586BC8AAE711}" type="presOf" srcId="{D6FC4A58-7F96-431F-876B-6A7351176B7A}" destId="{EA45CDBA-D94D-4DDC-8C1A-3B3D1ED258FD}" srcOrd="0" destOrd="0" presId="urn:microsoft.com/office/officeart/2005/8/layout/vList5"/>
    <dgm:cxn modelId="{F161A687-75B0-4FE0-82A8-DE5C62D66AD5}" type="presOf" srcId="{E6780D2B-F0E4-47DD-B43A-7C8DB3D1610D}" destId="{79018816-298A-4CA3-A8D9-D45E388FF651}" srcOrd="0" destOrd="0" presId="urn:microsoft.com/office/officeart/2005/8/layout/vList5"/>
    <dgm:cxn modelId="{18A4EFCB-E49E-4E04-919E-18B87889A524}" type="presOf" srcId="{543A808A-0007-44C9-B8AB-45FDFBDEE73C}" destId="{1E8471F0-79DB-483B-9102-787A24200F09}" srcOrd="0" destOrd="0" presId="urn:microsoft.com/office/officeart/2005/8/layout/vList5"/>
    <dgm:cxn modelId="{BB9E619A-C034-4CD8-9D08-64EE16D5443B}" srcId="{8930A5E7-855F-4C42-98FC-FD6940732767}" destId="{E6780D2B-F0E4-47DD-B43A-7C8DB3D1610D}" srcOrd="2" destOrd="0" parTransId="{6E20E682-70D2-4919-9589-9C2F4C117DFC}" sibTransId="{32AF28A4-D957-4064-8462-1592AF5D99CC}"/>
    <dgm:cxn modelId="{7D4E3958-7A2E-4E43-805E-66DB728B2889}" srcId="{8930A5E7-855F-4C42-98FC-FD6940732767}" destId="{737973E6-01A7-4AF0-AEA6-8E79228DAC3D}" srcOrd="1" destOrd="0" parTransId="{9B696A91-97D5-4967-A945-105461CCA961}" sibTransId="{4DE18272-F45F-44B0-8DF4-65995BBF9013}"/>
    <dgm:cxn modelId="{EEFCB1EF-4857-4BD4-9440-D1E7B59DC977}" srcId="{8930A5E7-855F-4C42-98FC-FD6940732767}" destId="{83C381BB-9CC9-4F9F-8E0D-419BC3120F4B}" srcOrd="0" destOrd="0" parTransId="{94AA28FD-A59B-42D4-92BF-D32391620060}" sibTransId="{630CAA5D-609E-47EB-8FFC-C246B4A29389}"/>
    <dgm:cxn modelId="{323148A1-4C0D-43D4-829F-55B0C756115F}" srcId="{E6780D2B-F0E4-47DD-B43A-7C8DB3D1610D}" destId="{B05F1EFF-6A94-421D-A5C5-CB83BF817E22}" srcOrd="0" destOrd="0" parTransId="{0A5EB2A3-7684-4A57-8CAA-8B9CC52B0499}" sibTransId="{0D997278-C0E6-4DA6-8219-14E816A1000E}"/>
    <dgm:cxn modelId="{CAE8B767-DF42-4E58-A208-9BD7CEE81608}" type="presOf" srcId="{B05F1EFF-6A94-421D-A5C5-CB83BF817E22}" destId="{4982A9D2-7FFC-4175-A4D6-EC2676905B29}" srcOrd="0" destOrd="0" presId="urn:microsoft.com/office/officeart/2005/8/layout/vList5"/>
    <dgm:cxn modelId="{8CC891CF-C91A-44C9-884D-B9096329F812}" type="presParOf" srcId="{F319E110-7197-4A0D-8AEB-50CDF320D7D6}" destId="{1019DFDC-5B2B-4620-911B-733BBA35501E}" srcOrd="0" destOrd="0" presId="urn:microsoft.com/office/officeart/2005/8/layout/vList5"/>
    <dgm:cxn modelId="{35E06A96-56CC-4B2A-8132-A708C34C6D24}" type="presParOf" srcId="{1019DFDC-5B2B-4620-911B-733BBA35501E}" destId="{65C6F1E8-1C2E-471D-8258-F44262834799}" srcOrd="0" destOrd="0" presId="urn:microsoft.com/office/officeart/2005/8/layout/vList5"/>
    <dgm:cxn modelId="{6E86CF0D-E266-4D1C-8CCF-35D0215E11B6}" type="presParOf" srcId="{1019DFDC-5B2B-4620-911B-733BBA35501E}" destId="{176552C8-198B-4EA2-BED4-B86EEBB5B6BC}" srcOrd="1" destOrd="0" presId="urn:microsoft.com/office/officeart/2005/8/layout/vList5"/>
    <dgm:cxn modelId="{F4878490-48F5-434D-90B4-5A21B5F408F5}" type="presParOf" srcId="{F319E110-7197-4A0D-8AEB-50CDF320D7D6}" destId="{E09F2DE6-E93C-4159-98BF-FE64043C29B7}" srcOrd="1" destOrd="0" presId="urn:microsoft.com/office/officeart/2005/8/layout/vList5"/>
    <dgm:cxn modelId="{FCE3D7DA-B2CE-4390-B518-2C5D35552FDC}" type="presParOf" srcId="{F319E110-7197-4A0D-8AEB-50CDF320D7D6}" destId="{3438DAFC-29BC-47FA-AE1C-2C5CAD11CE1D}" srcOrd="2" destOrd="0" presId="urn:microsoft.com/office/officeart/2005/8/layout/vList5"/>
    <dgm:cxn modelId="{81F4C36E-0B01-4A4F-9659-35707ED8AD29}" type="presParOf" srcId="{3438DAFC-29BC-47FA-AE1C-2C5CAD11CE1D}" destId="{12196FC2-C6CF-4F1E-8F48-B7B6F3D980B4}" srcOrd="0" destOrd="0" presId="urn:microsoft.com/office/officeart/2005/8/layout/vList5"/>
    <dgm:cxn modelId="{6B16A3F4-A223-472A-AF85-8B18519EFDD8}" type="presParOf" srcId="{3438DAFC-29BC-47FA-AE1C-2C5CAD11CE1D}" destId="{1E8471F0-79DB-483B-9102-787A24200F09}" srcOrd="1" destOrd="0" presId="urn:microsoft.com/office/officeart/2005/8/layout/vList5"/>
    <dgm:cxn modelId="{DA5A1489-6778-466C-82BF-7FA091069FBE}" type="presParOf" srcId="{F319E110-7197-4A0D-8AEB-50CDF320D7D6}" destId="{AADFE058-8B35-4232-A812-4794F3F1F59D}" srcOrd="3" destOrd="0" presId="urn:microsoft.com/office/officeart/2005/8/layout/vList5"/>
    <dgm:cxn modelId="{D516973C-69FE-4835-8036-236453AF5739}" type="presParOf" srcId="{F319E110-7197-4A0D-8AEB-50CDF320D7D6}" destId="{A44A8EE9-E877-49A0-A4CB-003D80934DBD}" srcOrd="4" destOrd="0" presId="urn:microsoft.com/office/officeart/2005/8/layout/vList5"/>
    <dgm:cxn modelId="{76EC84E7-B3C1-41DF-9104-9C9F24799A10}" type="presParOf" srcId="{A44A8EE9-E877-49A0-A4CB-003D80934DBD}" destId="{79018816-298A-4CA3-A8D9-D45E388FF651}" srcOrd="0" destOrd="0" presId="urn:microsoft.com/office/officeart/2005/8/layout/vList5"/>
    <dgm:cxn modelId="{C4A100DF-2A98-496F-8E4F-75FFE3470C8A}" type="presParOf" srcId="{A44A8EE9-E877-49A0-A4CB-003D80934DBD}" destId="{4982A9D2-7FFC-4175-A4D6-EC2676905B29}" srcOrd="1" destOrd="0" presId="urn:microsoft.com/office/officeart/2005/8/layout/vList5"/>
    <dgm:cxn modelId="{A2CB729B-5F11-4665-AB59-E58C966D752F}" type="presParOf" srcId="{F319E110-7197-4A0D-8AEB-50CDF320D7D6}" destId="{AF5AE450-60E6-4895-8A26-9E6595C3CE26}" srcOrd="5" destOrd="0" presId="urn:microsoft.com/office/officeart/2005/8/layout/vList5"/>
    <dgm:cxn modelId="{CD805DCD-8559-4F9A-88E3-981CA1ECB7DB}" type="presParOf" srcId="{F319E110-7197-4A0D-8AEB-50CDF320D7D6}" destId="{8723726C-1704-480A-A8C8-1B93E42570CC}" srcOrd="6" destOrd="0" presId="urn:microsoft.com/office/officeart/2005/8/layout/vList5"/>
    <dgm:cxn modelId="{5CC5D98A-FA00-4E98-A7C7-3DC00D8FE5AC}" type="presParOf" srcId="{8723726C-1704-480A-A8C8-1B93E42570CC}" destId="{DDDED951-3833-4828-8D56-9BFF324789CE}" srcOrd="0" destOrd="0" presId="urn:microsoft.com/office/officeart/2005/8/layout/vList5"/>
    <dgm:cxn modelId="{49378E1F-5CBA-441B-8E87-23D518253C35}" type="presParOf" srcId="{8723726C-1704-480A-A8C8-1B93E42570CC}" destId="{EA45CDBA-D94D-4DDC-8C1A-3B3D1ED258F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7B3CF9-E708-421D-9707-DC273D77594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pt-BR"/>
        </a:p>
      </dgm:t>
    </dgm:pt>
    <dgm:pt modelId="{E25089F2-3F27-46F3-87A5-DF7FB214F612}">
      <dgm:prSet custT="1"/>
      <dgm:spPr>
        <a:solidFill>
          <a:schemeClr val="accent4"/>
        </a:solidFill>
      </dgm:spPr>
      <dgm:t>
        <a:bodyPr/>
        <a:lstStyle/>
        <a:p>
          <a:pPr rtl="0"/>
          <a:r>
            <a:rPr lang="pt-BR" sz="1800" dirty="0">
              <a:latin typeface="Poppins Light" panose="020B0604020202020204" charset="0"/>
              <a:cs typeface="Poppins Light" panose="020B0604020202020204" charset="0"/>
            </a:rPr>
            <a:t>Integração Cadastro Único x CNIS online  (Etapa 2) </a:t>
          </a:r>
        </a:p>
      </dgm:t>
    </dgm:pt>
    <dgm:pt modelId="{82CEA74B-8F37-4768-B87C-B29C3431ECAF}" type="parTrans" cxnId="{0F236BA6-7E0C-4331-B241-B17B5FD8A567}">
      <dgm:prSet/>
      <dgm:spPr/>
      <dgm:t>
        <a:bodyPr/>
        <a:lstStyle/>
        <a:p>
          <a:endParaRPr lang="pt-BR" sz="2000"/>
        </a:p>
      </dgm:t>
    </dgm:pt>
    <dgm:pt modelId="{917C14A9-5EBB-4BEF-A8B4-7D183301D35D}" type="sibTrans" cxnId="{0F236BA6-7E0C-4331-B241-B17B5FD8A567}">
      <dgm:prSet/>
      <dgm:spPr/>
      <dgm:t>
        <a:bodyPr/>
        <a:lstStyle/>
        <a:p>
          <a:endParaRPr lang="pt-BR" sz="2000"/>
        </a:p>
      </dgm:t>
    </dgm:pt>
    <dgm:pt modelId="{47F23834-F25D-4C5C-BE7E-6E196DC5CAD8}">
      <dgm:prSet custT="1"/>
      <dgm:spPr>
        <a:solidFill>
          <a:srgbClr val="00B050"/>
        </a:solidFill>
      </dgm:spPr>
      <dgm:t>
        <a:bodyPr/>
        <a:lstStyle/>
        <a:p>
          <a:r>
            <a:rPr lang="pt-BR" sz="1800" dirty="0">
              <a:latin typeface="Poppins Light" panose="020B0604020202020204" charset="0"/>
              <a:cs typeface="Poppins Light" panose="020B0604020202020204" charset="0"/>
            </a:rPr>
            <a:t>Atualização cadastral</a:t>
          </a:r>
        </a:p>
      </dgm:t>
    </dgm:pt>
    <dgm:pt modelId="{E3F848D8-3A80-433E-BBC4-019D43EA90C7}" type="parTrans" cxnId="{F08FFC7A-0934-49EF-9652-1B3B6CEDFB64}">
      <dgm:prSet/>
      <dgm:spPr/>
      <dgm:t>
        <a:bodyPr/>
        <a:lstStyle/>
        <a:p>
          <a:endParaRPr lang="pt-BR" sz="2000"/>
        </a:p>
      </dgm:t>
    </dgm:pt>
    <dgm:pt modelId="{7566AD90-F010-4CB5-88BB-B4DF48CFD3F6}" type="sibTrans" cxnId="{F08FFC7A-0934-49EF-9652-1B3B6CEDFB64}">
      <dgm:prSet/>
      <dgm:spPr/>
      <dgm:t>
        <a:bodyPr/>
        <a:lstStyle/>
        <a:p>
          <a:endParaRPr lang="pt-BR" sz="2000"/>
        </a:p>
      </dgm:t>
    </dgm:pt>
    <dgm:pt modelId="{4F53C6E3-3477-480B-93DD-70BA3019A13F}">
      <dgm:prSet custT="1"/>
      <dgm:spPr>
        <a:solidFill>
          <a:schemeClr val="accent5"/>
        </a:solidFill>
      </dgm:spPr>
      <dgm:t>
        <a:bodyPr/>
        <a:lstStyle/>
        <a:p>
          <a:r>
            <a:rPr lang="pt-BR" sz="1800" dirty="0">
              <a:latin typeface="Poppins Light" panose="020B0604020202020204" charset="0"/>
              <a:cs typeface="Poppins Light" panose="020B0604020202020204" charset="0"/>
            </a:rPr>
            <a:t>Uso do Censo 2022 para examinar erros de exclusão e inclusão</a:t>
          </a:r>
        </a:p>
      </dgm:t>
    </dgm:pt>
    <dgm:pt modelId="{308EF469-754D-43AE-97CE-E99C003FDDF6}" type="parTrans" cxnId="{F17167F3-69B8-4C54-8CAD-52159F654CC0}">
      <dgm:prSet/>
      <dgm:spPr/>
      <dgm:t>
        <a:bodyPr/>
        <a:lstStyle/>
        <a:p>
          <a:endParaRPr lang="pt-BR" sz="2000"/>
        </a:p>
      </dgm:t>
    </dgm:pt>
    <dgm:pt modelId="{740341B3-A3FE-4BC2-AC3A-6CC8827F9188}" type="sibTrans" cxnId="{F17167F3-69B8-4C54-8CAD-52159F654CC0}">
      <dgm:prSet/>
      <dgm:spPr/>
      <dgm:t>
        <a:bodyPr/>
        <a:lstStyle/>
        <a:p>
          <a:endParaRPr lang="pt-BR" sz="2000"/>
        </a:p>
      </dgm:t>
    </dgm:pt>
    <dgm:pt modelId="{1CEBE49B-E690-451A-9F7C-808A936962CE}">
      <dgm:prSet custT="1"/>
      <dgm:spPr>
        <a:solidFill>
          <a:srgbClr val="FF0000"/>
        </a:solidFill>
      </dgm:spPr>
      <dgm:t>
        <a:bodyPr/>
        <a:lstStyle/>
        <a:p>
          <a:r>
            <a:rPr lang="pt-BR" sz="1800" dirty="0">
              <a:effectLst>
                <a:outerShdw blurRad="38100" dist="38100" dir="2700000" algn="tl">
                  <a:srgbClr val="000000">
                    <a:alpha val="43137"/>
                  </a:srgbClr>
                </a:outerShdw>
              </a:effectLst>
              <a:latin typeface="Poppins Light" panose="020B0604020202020204" charset="0"/>
              <a:cs typeface="Poppins Light" panose="020B0604020202020204" charset="0"/>
            </a:rPr>
            <a:t>Modernização do sistema atual de Cadastro Único</a:t>
          </a:r>
        </a:p>
      </dgm:t>
    </dgm:pt>
    <dgm:pt modelId="{75B44A05-5C24-4035-B7C6-C6A323A034C0}" type="parTrans" cxnId="{7CDBE580-9F64-4F4C-AA65-C13342E190AB}">
      <dgm:prSet/>
      <dgm:spPr/>
      <dgm:t>
        <a:bodyPr/>
        <a:lstStyle/>
        <a:p>
          <a:endParaRPr lang="pt-BR" sz="2000"/>
        </a:p>
      </dgm:t>
    </dgm:pt>
    <dgm:pt modelId="{59C4D07D-E676-4E7B-BDFF-71F91BE5A993}" type="sibTrans" cxnId="{7CDBE580-9F64-4F4C-AA65-C13342E190AB}">
      <dgm:prSet/>
      <dgm:spPr/>
      <dgm:t>
        <a:bodyPr/>
        <a:lstStyle/>
        <a:p>
          <a:endParaRPr lang="pt-BR" sz="2000"/>
        </a:p>
      </dgm:t>
    </dgm:pt>
    <dgm:pt modelId="{C2A212E2-0EEA-4D70-B7C3-BD8EACADCA93}">
      <dgm:prSet custT="1"/>
      <dgm:spPr>
        <a:solidFill>
          <a:schemeClr val="tx1"/>
        </a:solidFill>
      </dgm:spPr>
      <dgm:t>
        <a:bodyPr/>
        <a:lstStyle/>
        <a:p>
          <a:r>
            <a:rPr lang="pt-BR" sz="1800" dirty="0">
              <a:latin typeface="Poppins Light" panose="020B0604020202020204" charset="0"/>
              <a:cs typeface="Poppins Light" panose="020B0604020202020204" charset="0"/>
            </a:rPr>
            <a:t>Início da revisão do formulário e da construção da Versão 8 do Cadastro Único (Versão 7 : 2010)</a:t>
          </a:r>
        </a:p>
      </dgm:t>
    </dgm:pt>
    <dgm:pt modelId="{97E1F395-51D6-41A6-8402-6D0DDA98146A}" type="parTrans" cxnId="{F428C667-E8A1-4057-AECC-8545116FA339}">
      <dgm:prSet/>
      <dgm:spPr/>
      <dgm:t>
        <a:bodyPr/>
        <a:lstStyle/>
        <a:p>
          <a:endParaRPr lang="pt-BR" sz="2000"/>
        </a:p>
      </dgm:t>
    </dgm:pt>
    <dgm:pt modelId="{794629C0-6EB2-4FC2-A61C-2C6498E9A02C}" type="sibTrans" cxnId="{F428C667-E8A1-4057-AECC-8545116FA339}">
      <dgm:prSet/>
      <dgm:spPr/>
      <dgm:t>
        <a:bodyPr/>
        <a:lstStyle/>
        <a:p>
          <a:endParaRPr lang="pt-BR" sz="2000"/>
        </a:p>
      </dgm:t>
    </dgm:pt>
    <dgm:pt modelId="{6D05B8F1-741B-49C2-A0C6-E67B5A2B4C75}">
      <dgm:prSet custT="1"/>
      <dgm:spPr>
        <a:solidFill>
          <a:srgbClr val="00B0F0"/>
        </a:solidFill>
      </dgm:spPr>
      <dgm:t>
        <a:bodyPr/>
        <a:lstStyle/>
        <a:p>
          <a:r>
            <a:rPr lang="pt-BR" sz="1800" dirty="0">
              <a:latin typeface="Poppins Light" panose="020B0604020202020204" charset="0"/>
              <a:cs typeface="Poppins Light" panose="020B0604020202020204" charset="0"/>
            </a:rPr>
            <a:t>Disponibilização de ferramentas para a Vigilância </a:t>
          </a:r>
          <a:r>
            <a:rPr lang="pt-BR" sz="1800" dirty="0" err="1">
              <a:latin typeface="Poppins Light" panose="020B0604020202020204" charset="0"/>
              <a:cs typeface="Poppins Light" panose="020B0604020202020204" charset="0"/>
            </a:rPr>
            <a:t>Socioassistencial</a:t>
          </a:r>
          <a:r>
            <a:rPr lang="pt-BR" sz="1800" dirty="0">
              <a:latin typeface="Poppins Light" panose="020B0604020202020204" charset="0"/>
              <a:cs typeface="Poppins Light" panose="020B0604020202020204" charset="0"/>
            </a:rPr>
            <a:t> – Etapa 1</a:t>
          </a:r>
        </a:p>
      </dgm:t>
    </dgm:pt>
    <dgm:pt modelId="{10E0F2F8-664F-4772-A227-1D74D0BD2B6F}" type="parTrans" cxnId="{B659EFDC-F664-44D1-ACC4-07BD76DF4E23}">
      <dgm:prSet/>
      <dgm:spPr/>
      <dgm:t>
        <a:bodyPr/>
        <a:lstStyle/>
        <a:p>
          <a:endParaRPr lang="pt-BR"/>
        </a:p>
      </dgm:t>
    </dgm:pt>
    <dgm:pt modelId="{B4CF35DC-4867-4F1F-97F9-CC08BF3CE149}" type="sibTrans" cxnId="{B659EFDC-F664-44D1-ACC4-07BD76DF4E23}">
      <dgm:prSet/>
      <dgm:spPr/>
      <dgm:t>
        <a:bodyPr/>
        <a:lstStyle/>
        <a:p>
          <a:endParaRPr lang="pt-BR"/>
        </a:p>
      </dgm:t>
    </dgm:pt>
    <dgm:pt modelId="{17AC0EDC-4385-4729-9343-8DE09F775457}" type="pres">
      <dgm:prSet presAssocID="{0F7B3CF9-E708-421D-9707-DC273D775945}" presName="linear" presStyleCnt="0">
        <dgm:presLayoutVars>
          <dgm:animLvl val="lvl"/>
          <dgm:resizeHandles val="exact"/>
        </dgm:presLayoutVars>
      </dgm:prSet>
      <dgm:spPr/>
      <dgm:t>
        <a:bodyPr/>
        <a:lstStyle/>
        <a:p>
          <a:endParaRPr lang="pt-PT"/>
        </a:p>
      </dgm:t>
    </dgm:pt>
    <dgm:pt modelId="{BA8C2831-0EC9-4A4A-BDE0-CFE90E87DC3E}" type="pres">
      <dgm:prSet presAssocID="{E25089F2-3F27-46F3-87A5-DF7FB214F612}" presName="parentText" presStyleLbl="node1" presStyleIdx="0" presStyleCnt="6" custLinFactNeighborX="-153">
        <dgm:presLayoutVars>
          <dgm:chMax val="0"/>
          <dgm:bulletEnabled val="1"/>
        </dgm:presLayoutVars>
      </dgm:prSet>
      <dgm:spPr/>
      <dgm:t>
        <a:bodyPr/>
        <a:lstStyle/>
        <a:p>
          <a:endParaRPr lang="pt-PT"/>
        </a:p>
      </dgm:t>
    </dgm:pt>
    <dgm:pt modelId="{EB3FD114-7431-42ED-BD78-59F645E8F78C}" type="pres">
      <dgm:prSet presAssocID="{917C14A9-5EBB-4BEF-A8B4-7D183301D35D}" presName="spacer" presStyleCnt="0"/>
      <dgm:spPr/>
    </dgm:pt>
    <dgm:pt modelId="{A4E7464D-1AC9-4B59-8604-55FF05D2F894}" type="pres">
      <dgm:prSet presAssocID="{47F23834-F25D-4C5C-BE7E-6E196DC5CAD8}" presName="parentText" presStyleLbl="node1" presStyleIdx="1" presStyleCnt="6">
        <dgm:presLayoutVars>
          <dgm:chMax val="0"/>
          <dgm:bulletEnabled val="1"/>
        </dgm:presLayoutVars>
      </dgm:prSet>
      <dgm:spPr/>
      <dgm:t>
        <a:bodyPr/>
        <a:lstStyle/>
        <a:p>
          <a:endParaRPr lang="pt-PT"/>
        </a:p>
      </dgm:t>
    </dgm:pt>
    <dgm:pt modelId="{E93DC557-BD62-466D-8084-9EEEE4412FCA}" type="pres">
      <dgm:prSet presAssocID="{7566AD90-F010-4CB5-88BB-B4DF48CFD3F6}" presName="spacer" presStyleCnt="0"/>
      <dgm:spPr/>
    </dgm:pt>
    <dgm:pt modelId="{F3A2D511-D80A-4D19-9AD0-A01CF70E8E14}" type="pres">
      <dgm:prSet presAssocID="{4F53C6E3-3477-480B-93DD-70BA3019A13F}" presName="parentText" presStyleLbl="node1" presStyleIdx="2" presStyleCnt="6">
        <dgm:presLayoutVars>
          <dgm:chMax val="0"/>
          <dgm:bulletEnabled val="1"/>
        </dgm:presLayoutVars>
      </dgm:prSet>
      <dgm:spPr/>
      <dgm:t>
        <a:bodyPr/>
        <a:lstStyle/>
        <a:p>
          <a:endParaRPr lang="pt-PT"/>
        </a:p>
      </dgm:t>
    </dgm:pt>
    <dgm:pt modelId="{F0739965-BDAD-48E6-B52E-EAA867DBF4F1}" type="pres">
      <dgm:prSet presAssocID="{740341B3-A3FE-4BC2-AC3A-6CC8827F9188}" presName="spacer" presStyleCnt="0"/>
      <dgm:spPr/>
    </dgm:pt>
    <dgm:pt modelId="{873E8F00-BC8B-4469-9EAF-7E8BB9FC0EA7}" type="pres">
      <dgm:prSet presAssocID="{1CEBE49B-E690-451A-9F7C-808A936962CE}" presName="parentText" presStyleLbl="node1" presStyleIdx="3" presStyleCnt="6">
        <dgm:presLayoutVars>
          <dgm:chMax val="0"/>
          <dgm:bulletEnabled val="1"/>
        </dgm:presLayoutVars>
      </dgm:prSet>
      <dgm:spPr/>
      <dgm:t>
        <a:bodyPr/>
        <a:lstStyle/>
        <a:p>
          <a:endParaRPr lang="pt-PT"/>
        </a:p>
      </dgm:t>
    </dgm:pt>
    <dgm:pt modelId="{2E102108-26E8-4E56-AF05-70BE5275CC8A}" type="pres">
      <dgm:prSet presAssocID="{59C4D07D-E676-4E7B-BDFF-71F91BE5A993}" presName="spacer" presStyleCnt="0"/>
      <dgm:spPr/>
    </dgm:pt>
    <dgm:pt modelId="{83D6588D-FAC1-4069-8BB5-612BFBAE2AE0}" type="pres">
      <dgm:prSet presAssocID="{C2A212E2-0EEA-4D70-B7C3-BD8EACADCA93}" presName="parentText" presStyleLbl="node1" presStyleIdx="4" presStyleCnt="6">
        <dgm:presLayoutVars>
          <dgm:chMax val="0"/>
          <dgm:bulletEnabled val="1"/>
        </dgm:presLayoutVars>
      </dgm:prSet>
      <dgm:spPr/>
      <dgm:t>
        <a:bodyPr/>
        <a:lstStyle/>
        <a:p>
          <a:endParaRPr lang="pt-PT"/>
        </a:p>
      </dgm:t>
    </dgm:pt>
    <dgm:pt modelId="{7D35B58E-33FE-45BD-8CC2-4C559671A977}" type="pres">
      <dgm:prSet presAssocID="{794629C0-6EB2-4FC2-A61C-2C6498E9A02C}" presName="spacer" presStyleCnt="0"/>
      <dgm:spPr/>
    </dgm:pt>
    <dgm:pt modelId="{9E2AFA98-AC3A-47AB-9CD2-89F416BA747B}" type="pres">
      <dgm:prSet presAssocID="{6D05B8F1-741B-49C2-A0C6-E67B5A2B4C75}" presName="parentText" presStyleLbl="node1" presStyleIdx="5" presStyleCnt="6">
        <dgm:presLayoutVars>
          <dgm:chMax val="0"/>
          <dgm:bulletEnabled val="1"/>
        </dgm:presLayoutVars>
      </dgm:prSet>
      <dgm:spPr/>
      <dgm:t>
        <a:bodyPr/>
        <a:lstStyle/>
        <a:p>
          <a:endParaRPr lang="pt-PT"/>
        </a:p>
      </dgm:t>
    </dgm:pt>
  </dgm:ptLst>
  <dgm:cxnLst>
    <dgm:cxn modelId="{F428C667-E8A1-4057-AECC-8545116FA339}" srcId="{0F7B3CF9-E708-421D-9707-DC273D775945}" destId="{C2A212E2-0EEA-4D70-B7C3-BD8EACADCA93}" srcOrd="4" destOrd="0" parTransId="{97E1F395-51D6-41A6-8402-6D0DDA98146A}" sibTransId="{794629C0-6EB2-4FC2-A61C-2C6498E9A02C}"/>
    <dgm:cxn modelId="{F75A29D4-7C83-4FD2-8F61-116B2B10881D}" type="presOf" srcId="{E25089F2-3F27-46F3-87A5-DF7FB214F612}" destId="{BA8C2831-0EC9-4A4A-BDE0-CFE90E87DC3E}" srcOrd="0" destOrd="0" presId="urn:microsoft.com/office/officeart/2005/8/layout/vList2"/>
    <dgm:cxn modelId="{1C0D545C-3598-4528-B525-C0B09A0B844E}" type="presOf" srcId="{0F7B3CF9-E708-421D-9707-DC273D775945}" destId="{17AC0EDC-4385-4729-9343-8DE09F775457}" srcOrd="0" destOrd="0" presId="urn:microsoft.com/office/officeart/2005/8/layout/vList2"/>
    <dgm:cxn modelId="{F17167F3-69B8-4C54-8CAD-52159F654CC0}" srcId="{0F7B3CF9-E708-421D-9707-DC273D775945}" destId="{4F53C6E3-3477-480B-93DD-70BA3019A13F}" srcOrd="2" destOrd="0" parTransId="{308EF469-754D-43AE-97CE-E99C003FDDF6}" sibTransId="{740341B3-A3FE-4BC2-AC3A-6CC8827F9188}"/>
    <dgm:cxn modelId="{2A625C6A-7C86-4629-A2E3-5C23CF1BBE54}" type="presOf" srcId="{4F53C6E3-3477-480B-93DD-70BA3019A13F}" destId="{F3A2D511-D80A-4D19-9AD0-A01CF70E8E14}" srcOrd="0" destOrd="0" presId="urn:microsoft.com/office/officeart/2005/8/layout/vList2"/>
    <dgm:cxn modelId="{7CDBE580-9F64-4F4C-AA65-C13342E190AB}" srcId="{0F7B3CF9-E708-421D-9707-DC273D775945}" destId="{1CEBE49B-E690-451A-9F7C-808A936962CE}" srcOrd="3" destOrd="0" parTransId="{75B44A05-5C24-4035-B7C6-C6A323A034C0}" sibTransId="{59C4D07D-E676-4E7B-BDFF-71F91BE5A993}"/>
    <dgm:cxn modelId="{FCAE3960-7421-4713-84D1-BC7C95FC336E}" type="presOf" srcId="{1CEBE49B-E690-451A-9F7C-808A936962CE}" destId="{873E8F00-BC8B-4469-9EAF-7E8BB9FC0EA7}" srcOrd="0" destOrd="0" presId="urn:microsoft.com/office/officeart/2005/8/layout/vList2"/>
    <dgm:cxn modelId="{F08FFC7A-0934-49EF-9652-1B3B6CEDFB64}" srcId="{0F7B3CF9-E708-421D-9707-DC273D775945}" destId="{47F23834-F25D-4C5C-BE7E-6E196DC5CAD8}" srcOrd="1" destOrd="0" parTransId="{E3F848D8-3A80-433E-BBC4-019D43EA90C7}" sibTransId="{7566AD90-F010-4CB5-88BB-B4DF48CFD3F6}"/>
    <dgm:cxn modelId="{09BAF0F4-1739-4C36-AF08-2DC16B294D25}" type="presOf" srcId="{C2A212E2-0EEA-4D70-B7C3-BD8EACADCA93}" destId="{83D6588D-FAC1-4069-8BB5-612BFBAE2AE0}" srcOrd="0" destOrd="0" presId="urn:microsoft.com/office/officeart/2005/8/layout/vList2"/>
    <dgm:cxn modelId="{B659EFDC-F664-44D1-ACC4-07BD76DF4E23}" srcId="{0F7B3CF9-E708-421D-9707-DC273D775945}" destId="{6D05B8F1-741B-49C2-A0C6-E67B5A2B4C75}" srcOrd="5" destOrd="0" parTransId="{10E0F2F8-664F-4772-A227-1D74D0BD2B6F}" sibTransId="{B4CF35DC-4867-4F1F-97F9-CC08BF3CE149}"/>
    <dgm:cxn modelId="{7B2EBF05-0380-4AFC-87B2-6459B9B02030}" type="presOf" srcId="{6D05B8F1-741B-49C2-A0C6-E67B5A2B4C75}" destId="{9E2AFA98-AC3A-47AB-9CD2-89F416BA747B}" srcOrd="0" destOrd="0" presId="urn:microsoft.com/office/officeart/2005/8/layout/vList2"/>
    <dgm:cxn modelId="{0F236BA6-7E0C-4331-B241-B17B5FD8A567}" srcId="{0F7B3CF9-E708-421D-9707-DC273D775945}" destId="{E25089F2-3F27-46F3-87A5-DF7FB214F612}" srcOrd="0" destOrd="0" parTransId="{82CEA74B-8F37-4768-B87C-B29C3431ECAF}" sibTransId="{917C14A9-5EBB-4BEF-A8B4-7D183301D35D}"/>
    <dgm:cxn modelId="{4660336A-2E4D-4DEB-8F70-D50CFE41B523}" type="presOf" srcId="{47F23834-F25D-4C5C-BE7E-6E196DC5CAD8}" destId="{A4E7464D-1AC9-4B59-8604-55FF05D2F894}" srcOrd="0" destOrd="0" presId="urn:microsoft.com/office/officeart/2005/8/layout/vList2"/>
    <dgm:cxn modelId="{2A4D0AE5-8483-442B-BA89-998AB416BCFE}" type="presParOf" srcId="{17AC0EDC-4385-4729-9343-8DE09F775457}" destId="{BA8C2831-0EC9-4A4A-BDE0-CFE90E87DC3E}" srcOrd="0" destOrd="0" presId="urn:microsoft.com/office/officeart/2005/8/layout/vList2"/>
    <dgm:cxn modelId="{DE40AC52-9592-4D47-BF23-ADBF3BDCB0CA}" type="presParOf" srcId="{17AC0EDC-4385-4729-9343-8DE09F775457}" destId="{EB3FD114-7431-42ED-BD78-59F645E8F78C}" srcOrd="1" destOrd="0" presId="urn:microsoft.com/office/officeart/2005/8/layout/vList2"/>
    <dgm:cxn modelId="{0D0AC927-ECA2-43E5-ADF8-F9FA4810CA2C}" type="presParOf" srcId="{17AC0EDC-4385-4729-9343-8DE09F775457}" destId="{A4E7464D-1AC9-4B59-8604-55FF05D2F894}" srcOrd="2" destOrd="0" presId="urn:microsoft.com/office/officeart/2005/8/layout/vList2"/>
    <dgm:cxn modelId="{CFC9DCBC-ABAC-4B9B-9CE6-A4182A58B6F7}" type="presParOf" srcId="{17AC0EDC-4385-4729-9343-8DE09F775457}" destId="{E93DC557-BD62-466D-8084-9EEEE4412FCA}" srcOrd="3" destOrd="0" presId="urn:microsoft.com/office/officeart/2005/8/layout/vList2"/>
    <dgm:cxn modelId="{7236A645-9E48-469E-9911-B82E0E1079A3}" type="presParOf" srcId="{17AC0EDC-4385-4729-9343-8DE09F775457}" destId="{F3A2D511-D80A-4D19-9AD0-A01CF70E8E14}" srcOrd="4" destOrd="0" presId="urn:microsoft.com/office/officeart/2005/8/layout/vList2"/>
    <dgm:cxn modelId="{8FB57991-14F7-444F-BA48-2EE2E2A9E7CE}" type="presParOf" srcId="{17AC0EDC-4385-4729-9343-8DE09F775457}" destId="{F0739965-BDAD-48E6-B52E-EAA867DBF4F1}" srcOrd="5" destOrd="0" presId="urn:microsoft.com/office/officeart/2005/8/layout/vList2"/>
    <dgm:cxn modelId="{5F8C78C6-9886-4D75-8DF9-C671F3B35E97}" type="presParOf" srcId="{17AC0EDC-4385-4729-9343-8DE09F775457}" destId="{873E8F00-BC8B-4469-9EAF-7E8BB9FC0EA7}" srcOrd="6" destOrd="0" presId="urn:microsoft.com/office/officeart/2005/8/layout/vList2"/>
    <dgm:cxn modelId="{E8874BA4-51E9-4B4F-A454-05CD736A4EEE}" type="presParOf" srcId="{17AC0EDC-4385-4729-9343-8DE09F775457}" destId="{2E102108-26E8-4E56-AF05-70BE5275CC8A}" srcOrd="7" destOrd="0" presId="urn:microsoft.com/office/officeart/2005/8/layout/vList2"/>
    <dgm:cxn modelId="{2CECA281-DA1B-4D88-9EAF-EC6196EF3BD7}" type="presParOf" srcId="{17AC0EDC-4385-4729-9343-8DE09F775457}" destId="{83D6588D-FAC1-4069-8BB5-612BFBAE2AE0}" srcOrd="8" destOrd="0" presId="urn:microsoft.com/office/officeart/2005/8/layout/vList2"/>
    <dgm:cxn modelId="{FBB0DD50-9FAF-450D-AEB1-8662E9985221}" type="presParOf" srcId="{17AC0EDC-4385-4729-9343-8DE09F775457}" destId="{7D35B58E-33FE-45BD-8CC2-4C559671A977}" srcOrd="9" destOrd="0" presId="urn:microsoft.com/office/officeart/2005/8/layout/vList2"/>
    <dgm:cxn modelId="{8C55B391-AF1E-4BD3-A803-DADF08520A22}" type="presParOf" srcId="{17AC0EDC-4385-4729-9343-8DE09F775457}" destId="{9E2AFA98-AC3A-47AB-9CD2-89F416BA747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469CE-D37E-421E-AF49-8EB79CD5FBB1}">
      <dsp:nvSpPr>
        <dsp:cNvPr id="0" name=""/>
        <dsp:cNvSpPr/>
      </dsp:nvSpPr>
      <dsp:spPr>
        <a:xfrm>
          <a:off x="-5173081" y="-792392"/>
          <a:ext cx="6160324" cy="6160324"/>
        </a:xfrm>
        <a:prstGeom prst="blockArc">
          <a:avLst>
            <a:gd name="adj1" fmla="val 18900000"/>
            <a:gd name="adj2" fmla="val 2700000"/>
            <a:gd name="adj3" fmla="val 35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16742E-9D07-4A1F-9833-F0FCA20E7050}">
      <dsp:nvSpPr>
        <dsp:cNvPr id="0" name=""/>
        <dsp:cNvSpPr/>
      </dsp:nvSpPr>
      <dsp:spPr>
        <a:xfrm>
          <a:off x="431807" y="285879"/>
          <a:ext cx="10187626" cy="572125"/>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125" tIns="50800" rIns="50800" bIns="50800" numCol="1" spcCol="1270" anchor="ctr" anchorCtr="0">
          <a:noAutofit/>
        </a:bodyPr>
        <a:lstStyle/>
        <a:p>
          <a:pPr lvl="0" algn="l"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Coleta de dados e conceitos padronizados</a:t>
          </a:r>
        </a:p>
      </dsp:txBody>
      <dsp:txXfrm>
        <a:off x="431807" y="285879"/>
        <a:ext cx="10187626" cy="572125"/>
      </dsp:txXfrm>
    </dsp:sp>
    <dsp:sp modelId="{18AAE502-F09D-4A98-95A0-265062D92478}">
      <dsp:nvSpPr>
        <dsp:cNvPr id="0" name=""/>
        <dsp:cNvSpPr/>
      </dsp:nvSpPr>
      <dsp:spPr>
        <a:xfrm>
          <a:off x="48083" y="155749"/>
          <a:ext cx="715156" cy="7151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E80ED4-D396-48B3-BF0E-9688EC76A2A2}">
      <dsp:nvSpPr>
        <dsp:cNvPr id="0" name=""/>
        <dsp:cNvSpPr/>
      </dsp:nvSpPr>
      <dsp:spPr>
        <a:xfrm>
          <a:off x="841775" y="1143793"/>
          <a:ext cx="9777658" cy="572125"/>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125" tIns="50800" rIns="50800" bIns="50800" numCol="1" spcCol="1270" anchor="ctr" anchorCtr="0">
          <a:noAutofit/>
        </a:bodyPr>
        <a:lstStyle/>
        <a:p>
          <a:pPr lvl="0" algn="l" defTabSz="889000">
            <a:lnSpc>
              <a:spcPct val="90000"/>
            </a:lnSpc>
            <a:spcBef>
              <a:spcPct val="0"/>
            </a:spcBef>
            <a:spcAft>
              <a:spcPct val="35000"/>
            </a:spcAft>
          </a:pPr>
          <a:r>
            <a:rPr lang="pt-BR" sz="2000" b="1" kern="1200" dirty="0" err="1">
              <a:effectLst>
                <a:outerShdw blurRad="38100" dist="38100" dir="2700000" algn="tl">
                  <a:srgbClr val="000000">
                    <a:alpha val="43137"/>
                  </a:srgbClr>
                </a:outerShdw>
              </a:effectLst>
              <a:latin typeface="Poppins Light" panose="020B0604020202020204" charset="0"/>
              <a:cs typeface="Poppins Light" panose="020B0604020202020204" charset="0"/>
            </a:rPr>
            <a:t>Autodeclaração</a:t>
          </a:r>
          <a:endPar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endParaRPr>
        </a:p>
      </dsp:txBody>
      <dsp:txXfrm>
        <a:off x="841775" y="1143793"/>
        <a:ext cx="9777658" cy="572125"/>
      </dsp:txXfrm>
    </dsp:sp>
    <dsp:sp modelId="{6D3A97DA-FB39-4223-BA1C-E66409120BD3}">
      <dsp:nvSpPr>
        <dsp:cNvPr id="0" name=""/>
        <dsp:cNvSpPr/>
      </dsp:nvSpPr>
      <dsp:spPr>
        <a:xfrm>
          <a:off x="484197" y="1072277"/>
          <a:ext cx="715156" cy="715156"/>
        </a:xfrm>
        <a:prstGeom prst="ellipse">
          <a:avLst/>
        </a:prstGeom>
        <a:solidFill>
          <a:schemeClr val="lt1">
            <a:hueOff val="0"/>
            <a:satOff val="0"/>
            <a:lumOff val="0"/>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626E9B-CED8-45E4-A56E-70E609F95B52}">
      <dsp:nvSpPr>
        <dsp:cNvPr id="0" name=""/>
        <dsp:cNvSpPr/>
      </dsp:nvSpPr>
      <dsp:spPr>
        <a:xfrm>
          <a:off x="967603" y="2001706"/>
          <a:ext cx="9651831" cy="572125"/>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125" tIns="50800" rIns="50800" bIns="50800" numCol="1" spcCol="1270" anchor="ctr" anchorCtr="0">
          <a:noAutofit/>
        </a:bodyPr>
        <a:lstStyle/>
        <a:p>
          <a:pPr lvl="0" algn="l"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Checagem de dados </a:t>
          </a:r>
          <a:r>
            <a:rPr lang="pt-BR" sz="2000" b="1" i="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 posteriori</a:t>
          </a:r>
          <a:endPar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endParaRPr>
        </a:p>
      </dsp:txBody>
      <dsp:txXfrm>
        <a:off x="967603" y="2001706"/>
        <a:ext cx="9651831" cy="572125"/>
      </dsp:txXfrm>
    </dsp:sp>
    <dsp:sp modelId="{30248299-3298-4454-934C-E2701AEA2466}">
      <dsp:nvSpPr>
        <dsp:cNvPr id="0" name=""/>
        <dsp:cNvSpPr/>
      </dsp:nvSpPr>
      <dsp:spPr>
        <a:xfrm>
          <a:off x="610024" y="1930191"/>
          <a:ext cx="715156" cy="715156"/>
        </a:xfrm>
        <a:prstGeom prst="ellipse">
          <a:avLst/>
        </a:prstGeom>
        <a:solidFill>
          <a:schemeClr val="lt1">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FCA3D1-290E-491B-AA04-CE9F37D1A58F}">
      <dsp:nvSpPr>
        <dsp:cNvPr id="0" name=""/>
        <dsp:cNvSpPr/>
      </dsp:nvSpPr>
      <dsp:spPr>
        <a:xfrm>
          <a:off x="841775" y="2859620"/>
          <a:ext cx="9777658" cy="572125"/>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125" tIns="50800" rIns="50800" bIns="50800" numCol="1" spcCol="1270" anchor="ctr" anchorCtr="0">
          <a:noAutofit/>
        </a:bodyPr>
        <a:lstStyle/>
        <a:p>
          <a:pPr lvl="0" algn="l"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Atualização cadastral</a:t>
          </a:r>
        </a:p>
      </dsp:txBody>
      <dsp:txXfrm>
        <a:off x="841775" y="2859620"/>
        <a:ext cx="9777658" cy="572125"/>
      </dsp:txXfrm>
    </dsp:sp>
    <dsp:sp modelId="{3375613F-90CE-45F0-B42A-1CC161B0885D}">
      <dsp:nvSpPr>
        <dsp:cNvPr id="0" name=""/>
        <dsp:cNvSpPr/>
      </dsp:nvSpPr>
      <dsp:spPr>
        <a:xfrm>
          <a:off x="484197" y="2788104"/>
          <a:ext cx="715156" cy="715156"/>
        </a:xfrm>
        <a:prstGeom prst="ellipse">
          <a:avLst/>
        </a:prstGeom>
        <a:solidFill>
          <a:schemeClr val="lt1">
            <a:hueOff val="0"/>
            <a:satOff val="0"/>
            <a:lumOff val="0"/>
            <a:alphaOff val="0"/>
          </a:schemeClr>
        </a:solid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43772B-7B93-459C-8F06-EAE18F55BBE4}">
      <dsp:nvSpPr>
        <dsp:cNvPr id="0" name=""/>
        <dsp:cNvSpPr/>
      </dsp:nvSpPr>
      <dsp:spPr>
        <a:xfrm>
          <a:off x="431807" y="3717533"/>
          <a:ext cx="10187626" cy="57212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125" tIns="50800" rIns="50800" bIns="50800" numCol="1" spcCol="1270" anchor="ctr" anchorCtr="0">
          <a:noAutofit/>
        </a:bodyPr>
        <a:lstStyle/>
        <a:p>
          <a:pPr lvl="0" algn="l"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Compartilhamento federativo de atribuições</a:t>
          </a:r>
        </a:p>
      </dsp:txBody>
      <dsp:txXfrm>
        <a:off x="431807" y="3717533"/>
        <a:ext cx="10187626" cy="572125"/>
      </dsp:txXfrm>
    </dsp:sp>
    <dsp:sp modelId="{207CEE7F-C446-4191-B1A5-91C1CCCB990E}">
      <dsp:nvSpPr>
        <dsp:cNvPr id="0" name=""/>
        <dsp:cNvSpPr/>
      </dsp:nvSpPr>
      <dsp:spPr>
        <a:xfrm>
          <a:off x="74229" y="3646018"/>
          <a:ext cx="715156" cy="715156"/>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E4F37-1D36-422E-A789-1242718B9BBC}">
      <dsp:nvSpPr>
        <dsp:cNvPr id="0" name=""/>
        <dsp:cNvSpPr/>
      </dsp:nvSpPr>
      <dsp:spPr>
        <a:xfrm>
          <a:off x="642072" y="0"/>
          <a:ext cx="7276827" cy="5321446"/>
        </a:xfrm>
        <a:prstGeom prst="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AC19AC88-E293-4D75-9A56-4A25559DDB6F}">
      <dsp:nvSpPr>
        <dsp:cNvPr id="0" name=""/>
        <dsp:cNvSpPr/>
      </dsp:nvSpPr>
      <dsp:spPr>
        <a:xfrm>
          <a:off x="104" y="1596434"/>
          <a:ext cx="1252794" cy="212857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2001</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Criado pelo Decreto nº 3.877/2001</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Implantação da Versão 5</a:t>
          </a:r>
        </a:p>
      </dsp:txBody>
      <dsp:txXfrm>
        <a:off x="61260" y="1657590"/>
        <a:ext cx="1130482" cy="2006266"/>
      </dsp:txXfrm>
    </dsp:sp>
    <dsp:sp modelId="{9016D255-310C-4D61-9104-5CEF6CCE8148}">
      <dsp:nvSpPr>
        <dsp:cNvPr id="0" name=""/>
        <dsp:cNvSpPr/>
      </dsp:nvSpPr>
      <dsp:spPr>
        <a:xfrm>
          <a:off x="1461698" y="1596434"/>
          <a:ext cx="1252794" cy="2128578"/>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2005</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Primeira ação de Averiguação Cadastral</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Implantação da Versão 6.05</a:t>
          </a:r>
        </a:p>
      </dsp:txBody>
      <dsp:txXfrm>
        <a:off x="1522854" y="1657590"/>
        <a:ext cx="1130482" cy="2006266"/>
      </dsp:txXfrm>
    </dsp:sp>
    <dsp:sp modelId="{3C5D3E5D-2860-4D60-949C-7A6EE0F8547D}">
      <dsp:nvSpPr>
        <dsp:cNvPr id="0" name=""/>
        <dsp:cNvSpPr/>
      </dsp:nvSpPr>
      <dsp:spPr>
        <a:xfrm>
          <a:off x="2923292" y="1596434"/>
          <a:ext cx="1252794" cy="212857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2007 </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Decreto 6.135/2007</a:t>
          </a:r>
        </a:p>
      </dsp:txBody>
      <dsp:txXfrm>
        <a:off x="2984448" y="1657590"/>
        <a:ext cx="1130482" cy="2006266"/>
      </dsp:txXfrm>
    </dsp:sp>
    <dsp:sp modelId="{38D3CB36-10E4-4270-B633-80D220C86CE4}">
      <dsp:nvSpPr>
        <dsp:cNvPr id="0" name=""/>
        <dsp:cNvSpPr/>
      </dsp:nvSpPr>
      <dsp:spPr>
        <a:xfrm>
          <a:off x="4384886" y="1596434"/>
          <a:ext cx="1252794" cy="212857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2010 </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Implantação da Versão 7</a:t>
          </a:r>
        </a:p>
      </dsp:txBody>
      <dsp:txXfrm>
        <a:off x="4446042" y="1657590"/>
        <a:ext cx="1130482" cy="2006266"/>
      </dsp:txXfrm>
    </dsp:sp>
    <dsp:sp modelId="{7602B8AE-FB75-40A1-A1CB-D722FF40B771}">
      <dsp:nvSpPr>
        <dsp:cNvPr id="0" name=""/>
        <dsp:cNvSpPr/>
      </dsp:nvSpPr>
      <dsp:spPr>
        <a:xfrm>
          <a:off x="5846479" y="1596434"/>
          <a:ext cx="1252794" cy="2128578"/>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2022</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Decreto nº 11.016/2022</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Lançado aplicativo do Cadastro Único</a:t>
          </a:r>
        </a:p>
      </dsp:txBody>
      <dsp:txXfrm>
        <a:off x="5907635" y="1657590"/>
        <a:ext cx="1130482" cy="2006266"/>
      </dsp:txXfrm>
    </dsp:sp>
    <dsp:sp modelId="{AFAAFC7F-EAC3-402E-A0AB-972D7A5C3466}">
      <dsp:nvSpPr>
        <dsp:cNvPr id="0" name=""/>
        <dsp:cNvSpPr/>
      </dsp:nvSpPr>
      <dsp:spPr>
        <a:xfrm>
          <a:off x="7308073" y="1596434"/>
          <a:ext cx="1252794" cy="2128578"/>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2023</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Qualificação do Cadastro Único</a:t>
          </a:r>
        </a:p>
        <a:p>
          <a:pPr marL="57150" lvl="1" indent="-57150" algn="l" defTabSz="466725">
            <a:lnSpc>
              <a:spcPct val="90000"/>
            </a:lnSpc>
            <a:spcBef>
              <a:spcPct val="0"/>
            </a:spcBef>
            <a:spcAft>
              <a:spcPct val="15000"/>
            </a:spcAft>
            <a:buChar char="••"/>
          </a:pPr>
          <a:r>
            <a:rPr lang="pt-BR" sz="105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PROCAD SUAS</a:t>
          </a:r>
        </a:p>
      </dsp:txBody>
      <dsp:txXfrm>
        <a:off x="7369229" y="1657590"/>
        <a:ext cx="1130482" cy="2006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D08A7-B0EF-4AF4-834F-9BBC6612B8E8}">
      <dsp:nvSpPr>
        <dsp:cNvPr id="0" name=""/>
        <dsp:cNvSpPr/>
      </dsp:nvSpPr>
      <dsp:spPr>
        <a:xfrm>
          <a:off x="5155" y="1364591"/>
          <a:ext cx="1976414" cy="790565"/>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pt-BR" sz="1600" b="1" kern="12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Benefícios</a:t>
          </a:r>
          <a:r>
            <a:rPr lang="pt-BR" sz="1800" b="1" kern="12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 </a:t>
          </a:r>
        </a:p>
      </dsp:txBody>
      <dsp:txXfrm>
        <a:off x="5155" y="1364591"/>
        <a:ext cx="1976414" cy="790565"/>
      </dsp:txXfrm>
    </dsp:sp>
    <dsp:sp modelId="{4CA4FFE2-97FF-47D6-BDC2-B92E751F8FEC}">
      <dsp:nvSpPr>
        <dsp:cNvPr id="0" name=""/>
        <dsp:cNvSpPr/>
      </dsp:nvSpPr>
      <dsp:spPr>
        <a:xfrm>
          <a:off x="5155" y="2155156"/>
          <a:ext cx="1976414" cy="2986560"/>
        </a:xfrm>
        <a:prstGeom prst="rect">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Ação de Distribuição de Alimentos (ADA)</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Assistência Estudantil (PNAES)</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Auxílio Gás</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Auxílio Inclusão</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Benefícios de Prestação Continuada (BPC)</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Bolsa Família</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Fomento às Atividades Produtivas Rurais </a:t>
          </a:r>
        </a:p>
      </dsp:txBody>
      <dsp:txXfrm>
        <a:off x="5155" y="2155156"/>
        <a:ext cx="1976414" cy="2986560"/>
      </dsp:txXfrm>
    </dsp:sp>
    <dsp:sp modelId="{7A59F5F8-6754-41D4-959B-0631B7D46891}">
      <dsp:nvSpPr>
        <dsp:cNvPr id="0" name=""/>
        <dsp:cNvSpPr/>
      </dsp:nvSpPr>
      <dsp:spPr>
        <a:xfrm>
          <a:off x="2258268" y="1364591"/>
          <a:ext cx="1976414" cy="790565"/>
        </a:xfrm>
        <a:prstGeom prst="rect">
          <a:avLst/>
        </a:prstGeom>
        <a:solidFill>
          <a:srgbClr val="00B050"/>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pt-BR" sz="14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Descontos em taxas, contribuições e acesso a direitos</a:t>
          </a:r>
        </a:p>
      </dsp:txBody>
      <dsp:txXfrm>
        <a:off x="2258268" y="1364591"/>
        <a:ext cx="1976414" cy="790565"/>
      </dsp:txXfrm>
    </dsp:sp>
    <dsp:sp modelId="{48EC7380-B9A4-459F-8032-82DCC08800E5}">
      <dsp:nvSpPr>
        <dsp:cNvPr id="0" name=""/>
        <dsp:cNvSpPr/>
      </dsp:nvSpPr>
      <dsp:spPr>
        <a:xfrm>
          <a:off x="2258268" y="2155156"/>
          <a:ext cx="1976414" cy="2986560"/>
        </a:xfrm>
        <a:prstGeom prst="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schemeClr val="accent5">
              <a:tint val="40000"/>
              <a:alpha val="90000"/>
              <a:hueOff val="-1847939"/>
              <a:satOff val="-3204"/>
              <a:lumOff val="-3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Bolsa CEBAS - Educação</a:t>
          </a:r>
        </a:p>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Carteira da Pessoa Idosa</a:t>
          </a:r>
        </a:p>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Facultativo de Baixa Renda </a:t>
          </a:r>
        </a:p>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ID Jovem</a:t>
          </a:r>
        </a:p>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Isenção de taxas de inscrição em concursos públicos</a:t>
          </a:r>
        </a:p>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Isenção da taxa de inscrição do ENEM</a:t>
          </a:r>
        </a:p>
        <a:p>
          <a:pPr marL="57150" lvl="1" indent="-57150" algn="l" defTabSz="466725">
            <a:lnSpc>
              <a:spcPct val="90000"/>
            </a:lnSpc>
            <a:spcBef>
              <a:spcPct val="0"/>
            </a:spcBef>
            <a:spcAft>
              <a:spcPct val="15000"/>
            </a:spcAft>
            <a:buChar char="••"/>
          </a:pPr>
          <a:r>
            <a:rPr lang="pt-BR" sz="1050" kern="1200" dirty="0" err="1">
              <a:latin typeface="Poppins Light" panose="020B0604020202020204" charset="0"/>
              <a:cs typeface="Poppins Light" panose="020B0604020202020204" charset="0"/>
            </a:rPr>
            <a:t>Sisu</a:t>
          </a:r>
          <a:r>
            <a:rPr lang="pt-BR" sz="1050" kern="1200" dirty="0">
              <a:latin typeface="Poppins Light" panose="020B0604020202020204" charset="0"/>
              <a:cs typeface="Poppins Light" panose="020B0604020202020204" charset="0"/>
            </a:rPr>
            <a:t>/Lei de Cotas</a:t>
          </a:r>
        </a:p>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Tarifa Social de Energia Elétrica</a:t>
          </a:r>
        </a:p>
        <a:p>
          <a:pPr marL="57150" lvl="1" indent="-57150" algn="l" defTabSz="466725">
            <a:lnSpc>
              <a:spcPct val="90000"/>
            </a:lnSpc>
            <a:spcBef>
              <a:spcPct val="0"/>
            </a:spcBef>
            <a:spcAft>
              <a:spcPct val="15000"/>
            </a:spcAft>
            <a:buChar char="••"/>
          </a:pPr>
          <a:r>
            <a:rPr lang="pt-BR" sz="1050" kern="1200" dirty="0">
              <a:latin typeface="Poppins Light" panose="020B0604020202020204" charset="0"/>
              <a:cs typeface="Poppins Light" panose="020B0604020202020204" charset="0"/>
            </a:rPr>
            <a:t>Telefone Popular </a:t>
          </a:r>
        </a:p>
      </dsp:txBody>
      <dsp:txXfrm>
        <a:off x="2258268" y="2155156"/>
        <a:ext cx="1976414" cy="2986560"/>
      </dsp:txXfrm>
    </dsp:sp>
    <dsp:sp modelId="{49306585-DC10-46A0-AFEE-74CB0FFFE694}">
      <dsp:nvSpPr>
        <dsp:cNvPr id="0" name=""/>
        <dsp:cNvSpPr/>
      </dsp:nvSpPr>
      <dsp:spPr>
        <a:xfrm>
          <a:off x="4511381" y="1364591"/>
          <a:ext cx="1976414" cy="790565"/>
        </a:xfrm>
        <a:prstGeom prst="rect">
          <a:avLst/>
        </a:prstGeom>
        <a:solidFill>
          <a:schemeClr val="accent5">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pt-BR" sz="14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Tecnologias sociais e infraestrutura</a:t>
          </a:r>
        </a:p>
      </dsp:txBody>
      <dsp:txXfrm>
        <a:off x="4511381" y="1364591"/>
        <a:ext cx="1976414" cy="790565"/>
      </dsp:txXfrm>
    </dsp:sp>
    <dsp:sp modelId="{B4BD5203-FEF1-4457-A1B6-B1FE6856BAD4}">
      <dsp:nvSpPr>
        <dsp:cNvPr id="0" name=""/>
        <dsp:cNvSpPr/>
      </dsp:nvSpPr>
      <dsp:spPr>
        <a:xfrm>
          <a:off x="4511381" y="2155156"/>
          <a:ext cx="1976414" cy="2986560"/>
        </a:xfrm>
        <a:prstGeom prst="rect">
          <a:avLst/>
        </a:prstGeom>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Cisternas</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Distribuição de Antenas para usuários de TV aberta</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Distribuição de conversores de TV digital</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Internet Brasil</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Minha Casa Minha Vida</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Programa Nacional de Reforma Agrária </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Urbanização de assentamentos precários</a:t>
          </a:r>
        </a:p>
      </dsp:txBody>
      <dsp:txXfrm>
        <a:off x="4511381" y="2155156"/>
        <a:ext cx="1976414" cy="2986560"/>
      </dsp:txXfrm>
    </dsp:sp>
    <dsp:sp modelId="{58A1297F-F133-460F-99B4-B1BB9D40C057}">
      <dsp:nvSpPr>
        <dsp:cNvPr id="0" name=""/>
        <dsp:cNvSpPr/>
      </dsp:nvSpPr>
      <dsp:spPr>
        <a:xfrm>
          <a:off x="6764493" y="1364591"/>
          <a:ext cx="1976414" cy="790565"/>
        </a:xfrm>
        <a:prstGeom prst="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pt-BR" sz="14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Serviços Sociais</a:t>
          </a:r>
        </a:p>
      </dsp:txBody>
      <dsp:txXfrm>
        <a:off x="6764493" y="1364591"/>
        <a:ext cx="1976414" cy="790565"/>
      </dsp:txXfrm>
    </dsp:sp>
    <dsp:sp modelId="{5C0E1E38-6FD2-4AAE-9C08-4E8AFC1FF2CA}">
      <dsp:nvSpPr>
        <dsp:cNvPr id="0" name=""/>
        <dsp:cNvSpPr/>
      </dsp:nvSpPr>
      <dsp:spPr>
        <a:xfrm>
          <a:off x="6764493" y="2155156"/>
          <a:ext cx="1976414" cy="2986560"/>
        </a:xfrm>
        <a:prstGeom prst="rect">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w="12700" cap="flat" cmpd="sng" algn="ctr">
          <a:solidFill>
            <a:schemeClr val="accent5">
              <a:tint val="40000"/>
              <a:alpha val="90000"/>
              <a:hueOff val="-5543816"/>
              <a:satOff val="-9612"/>
              <a:lumOff val="-9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Criança Feliz</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Plano Progredir</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Programa de Erradicação do Trabalho Infantil</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Projeto Dom Helder Câmara </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Serviço de convivência e fortalecimento de vínculos</a:t>
          </a:r>
        </a:p>
      </dsp:txBody>
      <dsp:txXfrm>
        <a:off x="6764493" y="2155156"/>
        <a:ext cx="1976414" cy="2986560"/>
      </dsp:txXfrm>
    </dsp:sp>
    <dsp:sp modelId="{D4F4F609-B8CD-41FF-888C-E9752636F2A3}">
      <dsp:nvSpPr>
        <dsp:cNvPr id="0" name=""/>
        <dsp:cNvSpPr/>
      </dsp:nvSpPr>
      <dsp:spPr>
        <a:xfrm>
          <a:off x="9017606" y="1364591"/>
          <a:ext cx="1976414" cy="790565"/>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pt-BR" sz="14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Redução de taxas de créditos</a:t>
          </a:r>
        </a:p>
      </dsp:txBody>
      <dsp:txXfrm>
        <a:off x="9017606" y="1364591"/>
        <a:ext cx="1976414" cy="790565"/>
      </dsp:txXfrm>
    </dsp:sp>
    <dsp:sp modelId="{ED5662A7-E4A0-489E-A002-A9A9ABA775F3}">
      <dsp:nvSpPr>
        <dsp:cNvPr id="0" name=""/>
        <dsp:cNvSpPr/>
      </dsp:nvSpPr>
      <dsp:spPr>
        <a:xfrm>
          <a:off x="9017606" y="2155156"/>
          <a:ext cx="1976414" cy="2986560"/>
        </a:xfrm>
        <a:prstGeom prst="rect">
          <a:avLst/>
        </a:prstGeom>
        <a:gradFill flip="none" rotWithShape="0">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Créditos instalação da Reforma Agrária</a:t>
          </a:r>
        </a:p>
        <a:p>
          <a:pPr marL="57150" lvl="1" indent="-57150" algn="l" defTabSz="488950">
            <a:lnSpc>
              <a:spcPct val="90000"/>
            </a:lnSpc>
            <a:spcBef>
              <a:spcPct val="0"/>
            </a:spcBef>
            <a:spcAft>
              <a:spcPct val="15000"/>
            </a:spcAft>
            <a:buChar char="••"/>
          </a:pPr>
          <a:r>
            <a:rPr lang="pt-BR" sz="1100" kern="1200" dirty="0">
              <a:latin typeface="Poppins Light" panose="020B0604020202020204" charset="0"/>
              <a:cs typeface="Poppins Light" panose="020B0604020202020204" charset="0"/>
            </a:rPr>
            <a:t>Programa Nacional de Crédito Fundiário</a:t>
          </a:r>
        </a:p>
      </dsp:txBody>
      <dsp:txXfrm>
        <a:off x="9017606" y="2155156"/>
        <a:ext cx="1976414" cy="2986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AFFD-0537-4603-A39C-87F02116F7CF}">
      <dsp:nvSpPr>
        <dsp:cNvPr id="0" name=""/>
        <dsp:cNvSpPr/>
      </dsp:nvSpPr>
      <dsp:spPr>
        <a:xfrm>
          <a:off x="227162" y="3965"/>
          <a:ext cx="2697555" cy="16185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b="1" kern="1200" dirty="0" err="1">
              <a:effectLst>
                <a:outerShdw blurRad="38100" dist="38100" dir="2700000" algn="tl">
                  <a:srgbClr val="000000">
                    <a:alpha val="43137"/>
                  </a:srgbClr>
                </a:outerShdw>
              </a:effectLst>
              <a:latin typeface="Poppins Light" panose="020B0604020202020204" charset="0"/>
              <a:cs typeface="Poppins Light" panose="020B0604020202020204" charset="0"/>
            </a:rPr>
            <a:t>Pactuação</a:t>
          </a: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 com estados, municípios e DF</a:t>
          </a:r>
        </a:p>
      </dsp:txBody>
      <dsp:txXfrm>
        <a:off x="227162" y="3965"/>
        <a:ext cx="2697555" cy="1618533"/>
      </dsp:txXfrm>
    </dsp:sp>
    <dsp:sp modelId="{756AC1C1-7B0D-4537-BFD7-4ACD1DB84978}">
      <dsp:nvSpPr>
        <dsp:cNvPr id="0" name=""/>
        <dsp:cNvSpPr/>
      </dsp:nvSpPr>
      <dsp:spPr>
        <a:xfrm>
          <a:off x="3194474" y="3965"/>
          <a:ext cx="2697555" cy="1618533"/>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Atualização e qualificação dos dados do Cadastro Único</a:t>
          </a:r>
        </a:p>
      </dsp:txBody>
      <dsp:txXfrm>
        <a:off x="3194474" y="3965"/>
        <a:ext cx="2697555" cy="1618533"/>
      </dsp:txXfrm>
    </dsp:sp>
    <dsp:sp modelId="{5EBAB720-B22D-4F47-9E61-FC48590C0E41}">
      <dsp:nvSpPr>
        <dsp:cNvPr id="0" name=""/>
        <dsp:cNvSpPr/>
      </dsp:nvSpPr>
      <dsp:spPr>
        <a:xfrm>
          <a:off x="6161785" y="3965"/>
          <a:ext cx="2697555" cy="1618533"/>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Campanha de utilidade pública </a:t>
          </a:r>
        </a:p>
      </dsp:txBody>
      <dsp:txXfrm>
        <a:off x="6161785" y="3965"/>
        <a:ext cx="2697555" cy="1618533"/>
      </dsp:txXfrm>
    </dsp:sp>
    <dsp:sp modelId="{3C8EA37A-D713-458E-B1EA-04A0C43ECC61}">
      <dsp:nvSpPr>
        <dsp:cNvPr id="0" name=""/>
        <dsp:cNvSpPr/>
      </dsp:nvSpPr>
      <dsp:spPr>
        <a:xfrm>
          <a:off x="227162" y="1892254"/>
          <a:ext cx="2697555" cy="161853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Novas funcionalidades do aplicativo Cadastro Único</a:t>
          </a:r>
        </a:p>
      </dsp:txBody>
      <dsp:txXfrm>
        <a:off x="227162" y="1892254"/>
        <a:ext cx="2697555" cy="1618533"/>
      </dsp:txXfrm>
    </dsp:sp>
    <dsp:sp modelId="{43C33DD7-89AA-4079-AC67-11C67830B0C0}">
      <dsp:nvSpPr>
        <dsp:cNvPr id="0" name=""/>
        <dsp:cNvSpPr/>
      </dsp:nvSpPr>
      <dsp:spPr>
        <a:xfrm>
          <a:off x="3194474" y="1892254"/>
          <a:ext cx="2697555" cy="1618533"/>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Aporte financeiro para entes federados (PROCAD-SUAS)</a:t>
          </a:r>
        </a:p>
      </dsp:txBody>
      <dsp:txXfrm>
        <a:off x="3194474" y="1892254"/>
        <a:ext cx="2697555" cy="1618533"/>
      </dsp:txXfrm>
    </dsp:sp>
    <dsp:sp modelId="{B1799448-8841-4469-8EDD-F1F50EDC2F2E}">
      <dsp:nvSpPr>
        <dsp:cNvPr id="0" name=""/>
        <dsp:cNvSpPr/>
      </dsp:nvSpPr>
      <dsp:spPr>
        <a:xfrm>
          <a:off x="6161785" y="1892254"/>
          <a:ext cx="2697555" cy="16185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Capacitação dos novos entrevistadores e operadores </a:t>
          </a:r>
        </a:p>
      </dsp:txBody>
      <dsp:txXfrm>
        <a:off x="6161785" y="1892254"/>
        <a:ext cx="2697555" cy="1618533"/>
      </dsp:txXfrm>
    </dsp:sp>
    <dsp:sp modelId="{CFE7E0D8-5BD3-4FCF-A84B-4ACF8E09214A}">
      <dsp:nvSpPr>
        <dsp:cNvPr id="0" name=""/>
        <dsp:cNvSpPr/>
      </dsp:nvSpPr>
      <dsp:spPr>
        <a:xfrm>
          <a:off x="1710818" y="3780543"/>
          <a:ext cx="2697555" cy="1618533"/>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Retomada de estudo para a estruturação do SUAS</a:t>
          </a:r>
        </a:p>
      </dsp:txBody>
      <dsp:txXfrm>
        <a:off x="1710818" y="3780543"/>
        <a:ext cx="2697555" cy="1618533"/>
      </dsp:txXfrm>
    </dsp:sp>
    <dsp:sp modelId="{528FDCAB-3A2B-49B3-93D3-D1835322FA28}">
      <dsp:nvSpPr>
        <dsp:cNvPr id="0" name=""/>
        <dsp:cNvSpPr/>
      </dsp:nvSpPr>
      <dsp:spPr>
        <a:xfrm>
          <a:off x="4678129" y="3780543"/>
          <a:ext cx="2697555" cy="1618533"/>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pt-BR" sz="2000" b="1" kern="1200" dirty="0">
              <a:effectLst>
                <a:outerShdw blurRad="38100" dist="38100" dir="2700000" algn="tl">
                  <a:srgbClr val="000000">
                    <a:alpha val="43137"/>
                  </a:srgbClr>
                </a:outerShdw>
              </a:effectLst>
              <a:latin typeface="Poppins Light" panose="020B0604020202020204" charset="0"/>
              <a:ea typeface="+mn-ea"/>
              <a:cs typeface="Poppins Light" panose="020B0604020202020204" charset="0"/>
            </a:rPr>
            <a:t>Construção de ferramentas para a Vigilância </a:t>
          </a:r>
          <a:r>
            <a:rPr lang="pt-BR" sz="2000" b="1" kern="1200" dirty="0" err="1">
              <a:effectLst>
                <a:outerShdw blurRad="38100" dist="38100" dir="2700000" algn="tl">
                  <a:srgbClr val="000000">
                    <a:alpha val="43137"/>
                  </a:srgbClr>
                </a:outerShdw>
              </a:effectLst>
              <a:latin typeface="Poppins Light" panose="020B0604020202020204" charset="0"/>
              <a:ea typeface="+mn-ea"/>
              <a:cs typeface="Poppins Light" panose="020B0604020202020204" charset="0"/>
            </a:rPr>
            <a:t>Socioassistencial</a:t>
          </a:r>
          <a:endParaRPr lang="pt-BR" sz="2000" b="1" kern="1200" dirty="0">
            <a:effectLst>
              <a:outerShdw blurRad="38100" dist="38100" dir="2700000" algn="tl">
                <a:srgbClr val="000000">
                  <a:alpha val="43137"/>
                </a:srgbClr>
              </a:outerShdw>
            </a:effectLst>
            <a:latin typeface="Poppins Light" panose="020B0604020202020204" charset="0"/>
            <a:cs typeface="Poppins Light" panose="020B0604020202020204" charset="0"/>
          </a:endParaRPr>
        </a:p>
      </dsp:txBody>
      <dsp:txXfrm>
        <a:off x="4678129" y="3780543"/>
        <a:ext cx="2697555" cy="16185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666DC-AB2C-48FD-BE58-52686E68B54A}">
      <dsp:nvSpPr>
        <dsp:cNvPr id="0" name=""/>
        <dsp:cNvSpPr/>
      </dsp:nvSpPr>
      <dsp:spPr>
        <a:xfrm>
          <a:off x="318017" y="446479"/>
          <a:ext cx="2968165" cy="2968165"/>
        </a:xfrm>
        <a:prstGeom prst="pie">
          <a:avLst>
            <a:gd name="adj1" fmla="val 16200000"/>
            <a:gd name="adj2" fmla="val 54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9,5 milhões  para os estados</a:t>
          </a:r>
        </a:p>
      </dsp:txBody>
      <dsp:txXfrm>
        <a:off x="1802100" y="888171"/>
        <a:ext cx="1042391" cy="2084782"/>
      </dsp:txXfrm>
    </dsp:sp>
    <dsp:sp modelId="{7B90E590-D44F-431B-8C93-F3E82592E55E}">
      <dsp:nvSpPr>
        <dsp:cNvPr id="0" name=""/>
        <dsp:cNvSpPr/>
      </dsp:nvSpPr>
      <dsp:spPr>
        <a:xfrm>
          <a:off x="247347" y="446479"/>
          <a:ext cx="2968165" cy="2968165"/>
        </a:xfrm>
        <a:prstGeom prst="pie">
          <a:avLst>
            <a:gd name="adj1" fmla="val 5400000"/>
            <a:gd name="adj2" fmla="val 162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190 milhões para os municípios</a:t>
          </a:r>
        </a:p>
      </dsp:txBody>
      <dsp:txXfrm>
        <a:off x="671370" y="888171"/>
        <a:ext cx="1042391" cy="20847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AD9F0-B6B8-49F8-A345-2C1D3064DA1B}">
      <dsp:nvSpPr>
        <dsp:cNvPr id="0" name=""/>
        <dsp:cNvSpPr/>
      </dsp:nvSpPr>
      <dsp:spPr>
        <a:xfrm>
          <a:off x="3050064" y="1112"/>
          <a:ext cx="1564327" cy="1564327"/>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a:effectLst>
                <a:outerShdw blurRad="38100" dist="38100" dir="2700000" algn="tl">
                  <a:srgbClr val="000000">
                    <a:alpha val="43137"/>
                  </a:srgbClr>
                </a:outerShdw>
              </a:effectLst>
            </a:rPr>
            <a:t>Identificação de situações de vulnerabilidade e riscos sociais</a:t>
          </a:r>
        </a:p>
      </dsp:txBody>
      <dsp:txXfrm>
        <a:off x="3279154" y="230202"/>
        <a:ext cx="1106147" cy="1106147"/>
      </dsp:txXfrm>
    </dsp:sp>
    <dsp:sp modelId="{1F65FF91-5E6D-47A9-A40F-0C228290FA56}">
      <dsp:nvSpPr>
        <dsp:cNvPr id="0" name=""/>
        <dsp:cNvSpPr/>
      </dsp:nvSpPr>
      <dsp:spPr>
        <a:xfrm rot="2160000">
          <a:off x="4564765" y="1202298"/>
          <a:ext cx="415072" cy="5279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p>
      </dsp:txBody>
      <dsp:txXfrm>
        <a:off x="4576656" y="1271294"/>
        <a:ext cx="290550" cy="316776"/>
      </dsp:txXfrm>
    </dsp:sp>
    <dsp:sp modelId="{011EF7DE-E826-49B4-A0FE-9F909D0FC799}">
      <dsp:nvSpPr>
        <dsp:cNvPr id="0" name=""/>
        <dsp:cNvSpPr/>
      </dsp:nvSpPr>
      <dsp:spPr>
        <a:xfrm>
          <a:off x="4949218" y="1380928"/>
          <a:ext cx="1564327" cy="1564327"/>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a:effectLst>
                <a:outerShdw blurRad="38100" dist="38100" dir="2700000" algn="tl">
                  <a:srgbClr val="000000">
                    <a:alpha val="43137"/>
                  </a:srgbClr>
                </a:outerShdw>
              </a:effectLst>
            </a:rPr>
            <a:t>Planejamento das ações de proteção social  </a:t>
          </a:r>
        </a:p>
      </dsp:txBody>
      <dsp:txXfrm>
        <a:off x="5178308" y="1610018"/>
        <a:ext cx="1106147" cy="1106147"/>
      </dsp:txXfrm>
    </dsp:sp>
    <dsp:sp modelId="{F7BF507A-E1FE-4FF8-B689-69C78CC19B47}">
      <dsp:nvSpPr>
        <dsp:cNvPr id="0" name=""/>
        <dsp:cNvSpPr/>
      </dsp:nvSpPr>
      <dsp:spPr>
        <a:xfrm rot="6480000">
          <a:off x="5164770" y="3004233"/>
          <a:ext cx="415072" cy="5279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p>
      </dsp:txBody>
      <dsp:txXfrm rot="10800000">
        <a:off x="5246271" y="3050611"/>
        <a:ext cx="290550" cy="316776"/>
      </dsp:txXfrm>
    </dsp:sp>
    <dsp:sp modelId="{6A66871E-4257-4F4B-97E6-DE80AE4A611B}">
      <dsp:nvSpPr>
        <dsp:cNvPr id="0" name=""/>
        <dsp:cNvSpPr/>
      </dsp:nvSpPr>
      <dsp:spPr>
        <a:xfrm>
          <a:off x="4223806" y="3613517"/>
          <a:ext cx="1564327" cy="1564327"/>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a:effectLst>
                <a:outerShdw blurRad="38100" dist="38100" dir="2700000" algn="tl">
                  <a:srgbClr val="000000">
                    <a:alpha val="43137"/>
                  </a:srgbClr>
                </a:outerShdw>
              </a:effectLst>
            </a:rPr>
            <a:t>Organização da oferta de serviços, programas, benefícios e projetos </a:t>
          </a:r>
          <a:r>
            <a:rPr lang="pt-BR" sz="1100" b="1" kern="1200" dirty="0" err="1">
              <a:effectLst>
                <a:outerShdw blurRad="38100" dist="38100" dir="2700000" algn="tl">
                  <a:srgbClr val="000000">
                    <a:alpha val="43137"/>
                  </a:srgbClr>
                </a:outerShdw>
              </a:effectLst>
            </a:rPr>
            <a:t>socioassistenciais</a:t>
          </a:r>
          <a:r>
            <a:rPr lang="pt-BR" sz="1100" b="1" kern="1200" dirty="0">
              <a:effectLst>
                <a:outerShdw blurRad="38100" dist="38100" dir="2700000" algn="tl">
                  <a:srgbClr val="000000">
                    <a:alpha val="43137"/>
                  </a:srgbClr>
                </a:outerShdw>
              </a:effectLst>
            </a:rPr>
            <a:t>.</a:t>
          </a:r>
        </a:p>
      </dsp:txBody>
      <dsp:txXfrm>
        <a:off x="4452896" y="3842607"/>
        <a:ext cx="1106147" cy="1106147"/>
      </dsp:txXfrm>
    </dsp:sp>
    <dsp:sp modelId="{1121392A-3A5D-4FDB-B68C-22AB62A66001}">
      <dsp:nvSpPr>
        <dsp:cNvPr id="0" name=""/>
        <dsp:cNvSpPr/>
      </dsp:nvSpPr>
      <dsp:spPr>
        <a:xfrm rot="10800000">
          <a:off x="3636439" y="4131700"/>
          <a:ext cx="415072" cy="5279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p>
      </dsp:txBody>
      <dsp:txXfrm rot="10800000">
        <a:off x="3760961" y="4237292"/>
        <a:ext cx="290550" cy="316776"/>
      </dsp:txXfrm>
    </dsp:sp>
    <dsp:sp modelId="{4CD389C4-2D80-43C4-80D6-238B4976E161}">
      <dsp:nvSpPr>
        <dsp:cNvPr id="0" name=""/>
        <dsp:cNvSpPr/>
      </dsp:nvSpPr>
      <dsp:spPr>
        <a:xfrm>
          <a:off x="1876323" y="3613517"/>
          <a:ext cx="1564327" cy="156432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a:effectLst>
                <a:outerShdw blurRad="38100" dist="38100" dir="2700000" algn="tl">
                  <a:srgbClr val="000000">
                    <a:alpha val="43137"/>
                  </a:srgbClr>
                </a:outerShdw>
              </a:effectLst>
            </a:rPr>
            <a:t>Vigilância </a:t>
          </a:r>
          <a:r>
            <a:rPr lang="pt-BR" sz="1100" b="1" kern="1200" err="1">
              <a:effectLst>
                <a:outerShdw blurRad="38100" dist="38100" dir="2700000" algn="tl">
                  <a:srgbClr val="000000">
                    <a:alpha val="43137"/>
                  </a:srgbClr>
                </a:outerShdw>
              </a:effectLst>
            </a:rPr>
            <a:t>Socioassistencial</a:t>
          </a:r>
          <a:r>
            <a:rPr lang="pt-BR" sz="1100" b="1" kern="1200">
              <a:effectLst>
                <a:outerShdw blurRad="38100" dist="38100" dir="2700000" algn="tl">
                  <a:srgbClr val="000000">
                    <a:alpha val="43137"/>
                  </a:srgbClr>
                </a:outerShdw>
              </a:effectLst>
            </a:rPr>
            <a:t> </a:t>
          </a:r>
        </a:p>
      </dsp:txBody>
      <dsp:txXfrm>
        <a:off x="2105413" y="3842607"/>
        <a:ext cx="1106147" cy="1106147"/>
      </dsp:txXfrm>
    </dsp:sp>
    <dsp:sp modelId="{D755D52E-820B-433B-B93F-016255C0177B}">
      <dsp:nvSpPr>
        <dsp:cNvPr id="0" name=""/>
        <dsp:cNvSpPr/>
      </dsp:nvSpPr>
      <dsp:spPr>
        <a:xfrm rot="15120000">
          <a:off x="2091874" y="3026578"/>
          <a:ext cx="415072" cy="52796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p>
      </dsp:txBody>
      <dsp:txXfrm rot="10800000">
        <a:off x="2173375" y="3191384"/>
        <a:ext cx="290550" cy="316776"/>
      </dsp:txXfrm>
    </dsp:sp>
    <dsp:sp modelId="{833BBA84-D384-438A-9115-8572D578B105}">
      <dsp:nvSpPr>
        <dsp:cNvPr id="0" name=""/>
        <dsp:cNvSpPr/>
      </dsp:nvSpPr>
      <dsp:spPr>
        <a:xfrm>
          <a:off x="1150910" y="1380928"/>
          <a:ext cx="1564327" cy="1564327"/>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a:effectLst>
                <a:outerShdw blurRad="38100" dist="38100" dir="2700000" algn="tl">
                  <a:srgbClr val="000000">
                    <a:alpha val="43137"/>
                  </a:srgbClr>
                </a:outerShdw>
              </a:effectLst>
            </a:rPr>
            <a:t>Informações socioeconômicas das famílias de baixa renda </a:t>
          </a:r>
        </a:p>
      </dsp:txBody>
      <dsp:txXfrm>
        <a:off x="1380000" y="1610018"/>
        <a:ext cx="1106147" cy="1106147"/>
      </dsp:txXfrm>
    </dsp:sp>
    <dsp:sp modelId="{E330A453-1DA2-4B8F-B45D-A3FA177BF1FE}">
      <dsp:nvSpPr>
        <dsp:cNvPr id="0" name=""/>
        <dsp:cNvSpPr/>
      </dsp:nvSpPr>
      <dsp:spPr>
        <a:xfrm rot="19440000">
          <a:off x="2665611" y="1216108"/>
          <a:ext cx="415072" cy="52796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pt-BR" sz="900" kern="1200"/>
        </a:p>
      </dsp:txBody>
      <dsp:txXfrm>
        <a:off x="2677502" y="1358296"/>
        <a:ext cx="290550" cy="316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552C8-198B-4EA2-BED4-B86EEBB5B6BC}">
      <dsp:nvSpPr>
        <dsp:cNvPr id="0" name=""/>
        <dsp:cNvSpPr/>
      </dsp:nvSpPr>
      <dsp:spPr>
        <a:xfrm rot="5400000">
          <a:off x="7402555" y="-3203511"/>
          <a:ext cx="713842" cy="7303036"/>
        </a:xfrm>
        <a:prstGeom prst="round2SameRect">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rtl="0">
            <a:lnSpc>
              <a:spcPct val="90000"/>
            </a:lnSpc>
            <a:spcBef>
              <a:spcPct val="0"/>
            </a:spcBef>
            <a:spcAft>
              <a:spcPct val="15000"/>
            </a:spcAft>
            <a:buChar char="••"/>
          </a:pPr>
          <a:r>
            <a:rPr lang="pt-BR" sz="1500" kern="1200" dirty="0">
              <a:latin typeface="Poppins Light" panose="020B0604020202020204" charset="0"/>
              <a:cs typeface="Poppins Light" panose="020B0604020202020204" charset="0"/>
            </a:rPr>
            <a:t>Visa a esclarecer </a:t>
          </a:r>
          <a:r>
            <a:rPr lang="pt-BR" sz="1500" b="1" kern="1200" dirty="0">
              <a:latin typeface="Poppins Light" panose="020B0604020202020204" charset="0"/>
              <a:cs typeface="Poppins Light" panose="020B0604020202020204" charset="0"/>
            </a:rPr>
            <a:t>divergências entre as rendas declaradas pelas famílias e a renda constante do CNIS</a:t>
          </a:r>
          <a:r>
            <a:rPr lang="pt-BR" sz="1500" kern="1200" dirty="0">
              <a:latin typeface="Poppins Light" panose="020B0604020202020204" charset="0"/>
              <a:cs typeface="Poppins Light" panose="020B0604020202020204" charset="0"/>
            </a:rPr>
            <a:t>, com a correção dos registros pelas famílias.</a:t>
          </a:r>
        </a:p>
      </dsp:txBody>
      <dsp:txXfrm rot="-5400000">
        <a:off x="4107959" y="125932"/>
        <a:ext cx="7268189" cy="644148"/>
      </dsp:txXfrm>
    </dsp:sp>
    <dsp:sp modelId="{65C6F1E8-1C2E-471D-8258-F44262834799}">
      <dsp:nvSpPr>
        <dsp:cNvPr id="0" name=""/>
        <dsp:cNvSpPr/>
      </dsp:nvSpPr>
      <dsp:spPr>
        <a:xfrm>
          <a:off x="0" y="1855"/>
          <a:ext cx="4107958" cy="892303"/>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pt-BR" sz="21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renda</a:t>
          </a:r>
        </a:p>
      </dsp:txBody>
      <dsp:txXfrm>
        <a:off x="43559" y="45414"/>
        <a:ext cx="4020840" cy="805185"/>
      </dsp:txXfrm>
    </dsp:sp>
    <dsp:sp modelId="{1E8471F0-79DB-483B-9102-787A24200F09}">
      <dsp:nvSpPr>
        <dsp:cNvPr id="0" name=""/>
        <dsp:cNvSpPr/>
      </dsp:nvSpPr>
      <dsp:spPr>
        <a:xfrm rot="5400000">
          <a:off x="7402555" y="-2266592"/>
          <a:ext cx="713842" cy="7303036"/>
        </a:xfrm>
        <a:prstGeom prst="round2SameRect">
          <a:avLst/>
        </a:prstGeom>
        <a:gradFill flip="none" rotWithShape="0">
          <a:gsLst>
            <a:gs pos="0">
              <a:srgbClr val="00863D">
                <a:tint val="66000"/>
                <a:satMod val="160000"/>
              </a:srgbClr>
            </a:gs>
            <a:gs pos="50000">
              <a:srgbClr val="00863D">
                <a:tint val="44500"/>
                <a:satMod val="160000"/>
              </a:srgbClr>
            </a:gs>
            <a:gs pos="100000">
              <a:srgbClr val="00863D">
                <a:tint val="23500"/>
                <a:satMod val="160000"/>
              </a:srgbClr>
            </a:gs>
          </a:gsLst>
          <a:lin ang="2700000" scaled="1"/>
          <a:tileRect/>
        </a:gra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pt-BR" sz="1600" kern="1200" dirty="0">
              <a:latin typeface="Poppins Light" panose="020B0604020202020204" charset="0"/>
              <a:cs typeface="Poppins Light" panose="020B0604020202020204" charset="0"/>
            </a:rPr>
            <a:t>Visa a </a:t>
          </a:r>
          <a:r>
            <a:rPr lang="pt-BR" sz="1600" b="1" kern="1200" dirty="0">
              <a:latin typeface="Poppins Light" panose="020B0604020202020204" charset="0"/>
              <a:cs typeface="Poppins Light" panose="020B0604020202020204" charset="0"/>
            </a:rPr>
            <a:t>corrigir os registros unipessoais </a:t>
          </a:r>
          <a:r>
            <a:rPr lang="pt-BR" sz="1600" kern="1200" dirty="0">
              <a:latin typeface="Poppins Light" panose="020B0604020202020204" charset="0"/>
              <a:cs typeface="Poppins Light" panose="020B0604020202020204" charset="0"/>
            </a:rPr>
            <a:t>das famílias que se cadastraram indevidamente dessa forma</a:t>
          </a:r>
        </a:p>
      </dsp:txBody>
      <dsp:txXfrm rot="-5400000">
        <a:off x="4107959" y="1062851"/>
        <a:ext cx="7268189" cy="644148"/>
      </dsp:txXfrm>
    </dsp:sp>
    <dsp:sp modelId="{12196FC2-C6CF-4F1E-8F48-B7B6F3D980B4}">
      <dsp:nvSpPr>
        <dsp:cNvPr id="0" name=""/>
        <dsp:cNvSpPr/>
      </dsp:nvSpPr>
      <dsp:spPr>
        <a:xfrm>
          <a:off x="0" y="938773"/>
          <a:ext cx="4107958" cy="892303"/>
        </a:xfrm>
        <a:prstGeom prst="roundRect">
          <a:avLst/>
        </a:prstGeom>
        <a:solidFill>
          <a:srgbClr val="0086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pt-BR" sz="21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registros unipessoais</a:t>
          </a:r>
        </a:p>
      </dsp:txBody>
      <dsp:txXfrm>
        <a:off x="43559" y="982332"/>
        <a:ext cx="4020840" cy="805185"/>
      </dsp:txXfrm>
    </dsp:sp>
    <dsp:sp modelId="{4982A9D2-7FFC-4175-A4D6-EC2676905B29}">
      <dsp:nvSpPr>
        <dsp:cNvPr id="0" name=""/>
        <dsp:cNvSpPr/>
      </dsp:nvSpPr>
      <dsp:spPr>
        <a:xfrm rot="5400000">
          <a:off x="7402555" y="-1329674"/>
          <a:ext cx="713842" cy="7303036"/>
        </a:xfrm>
        <a:prstGeom prst="round2SameRect">
          <a:avLst/>
        </a:prstGeom>
        <a:gradFill flip="none" rotWithShape="0">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rtl="0">
            <a:lnSpc>
              <a:spcPct val="90000"/>
            </a:lnSpc>
            <a:spcBef>
              <a:spcPct val="0"/>
            </a:spcBef>
            <a:spcAft>
              <a:spcPct val="15000"/>
            </a:spcAft>
            <a:buChar char="••"/>
          </a:pPr>
          <a:r>
            <a:rPr lang="pt-BR" sz="1500" kern="1200" dirty="0">
              <a:latin typeface="Poppins Light" panose="020B0604020202020204" charset="0"/>
              <a:cs typeface="Poppins Light" panose="020B0604020202020204" charset="0"/>
            </a:rPr>
            <a:t>Novo processo para </a:t>
          </a:r>
          <a:r>
            <a:rPr lang="pt-BR" sz="1500" b="1" kern="1200" dirty="0">
              <a:latin typeface="Poppins Light" panose="020B0604020202020204" charset="0"/>
              <a:cs typeface="Poppins Light" panose="020B0604020202020204" charset="0"/>
            </a:rPr>
            <a:t>correção automatizada de divergências de renda das famílias </a:t>
          </a:r>
          <a:r>
            <a:rPr lang="pt-BR" sz="1500" kern="1200" dirty="0">
              <a:latin typeface="Poppins Light" panose="020B0604020202020204" charset="0"/>
              <a:cs typeface="Poppins Light" panose="020B0604020202020204" charset="0"/>
            </a:rPr>
            <a:t>(povoamento de bases e interoperabilidade entre sistemas)</a:t>
          </a:r>
        </a:p>
      </dsp:txBody>
      <dsp:txXfrm rot="-5400000">
        <a:off x="4107959" y="1999769"/>
        <a:ext cx="7268189" cy="644148"/>
      </dsp:txXfrm>
    </dsp:sp>
    <dsp:sp modelId="{79018816-298A-4CA3-A8D9-D45E388FF651}">
      <dsp:nvSpPr>
        <dsp:cNvPr id="0" name=""/>
        <dsp:cNvSpPr/>
      </dsp:nvSpPr>
      <dsp:spPr>
        <a:xfrm>
          <a:off x="0" y="1875692"/>
          <a:ext cx="4107958" cy="892303"/>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pt-BR" sz="21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Integração Cadastro Único x CNIS</a:t>
          </a:r>
        </a:p>
      </dsp:txBody>
      <dsp:txXfrm>
        <a:off x="43559" y="1919251"/>
        <a:ext cx="4020840" cy="805185"/>
      </dsp:txXfrm>
    </dsp:sp>
    <dsp:sp modelId="{EA45CDBA-D94D-4DDC-8C1A-3B3D1ED258FD}">
      <dsp:nvSpPr>
        <dsp:cNvPr id="0" name=""/>
        <dsp:cNvSpPr/>
      </dsp:nvSpPr>
      <dsp:spPr>
        <a:xfrm rot="5400000">
          <a:off x="7402555" y="-392755"/>
          <a:ext cx="713842" cy="7303036"/>
        </a:xfrm>
        <a:prstGeom prst="round2SameRect">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pt-BR" sz="1600" kern="1200" dirty="0">
              <a:latin typeface="Poppins Light" panose="020B0604020202020204" charset="0"/>
              <a:cs typeface="Poppins Light" panose="020B0604020202020204" charset="0"/>
            </a:rPr>
            <a:t>Visa a </a:t>
          </a:r>
          <a:r>
            <a:rPr lang="pt-BR" sz="1600" b="1" kern="1200" dirty="0">
              <a:latin typeface="Poppins Light" panose="020B0604020202020204" charset="0"/>
              <a:cs typeface="Poppins Light" panose="020B0604020202020204" charset="0"/>
            </a:rPr>
            <a:t>corrigir cadastros desatualizados</a:t>
          </a:r>
          <a:r>
            <a:rPr lang="pt-BR" sz="1600" kern="1200" dirty="0">
              <a:latin typeface="Poppins Light" panose="020B0604020202020204" charset="0"/>
              <a:cs typeface="Poppins Light" panose="020B0604020202020204" charset="0"/>
            </a:rPr>
            <a:t>, com prioridade para os de 2016 e 2017</a:t>
          </a:r>
        </a:p>
      </dsp:txBody>
      <dsp:txXfrm rot="-5400000">
        <a:off x="4107959" y="2936688"/>
        <a:ext cx="7268189" cy="644148"/>
      </dsp:txXfrm>
    </dsp:sp>
    <dsp:sp modelId="{DDDED951-3833-4828-8D56-9BFF324789CE}">
      <dsp:nvSpPr>
        <dsp:cNvPr id="0" name=""/>
        <dsp:cNvSpPr/>
      </dsp:nvSpPr>
      <dsp:spPr>
        <a:xfrm>
          <a:off x="0" y="2812611"/>
          <a:ext cx="4107958" cy="892303"/>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rtl="0">
            <a:lnSpc>
              <a:spcPct val="90000"/>
            </a:lnSpc>
            <a:spcBef>
              <a:spcPct val="0"/>
            </a:spcBef>
            <a:spcAft>
              <a:spcPct val="35000"/>
            </a:spcAft>
          </a:pPr>
          <a:r>
            <a:rPr lang="pt-BR" sz="21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Revisão cadastral </a:t>
          </a:r>
        </a:p>
      </dsp:txBody>
      <dsp:txXfrm>
        <a:off x="43559" y="2856170"/>
        <a:ext cx="4020840" cy="8051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C2831-0EC9-4A4A-BDE0-CFE90E87DC3E}">
      <dsp:nvSpPr>
        <dsp:cNvPr id="0" name=""/>
        <dsp:cNvSpPr/>
      </dsp:nvSpPr>
      <dsp:spPr>
        <a:xfrm>
          <a:off x="0" y="1420"/>
          <a:ext cx="10050704" cy="659121"/>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pt-BR" sz="1800" kern="1200" dirty="0">
              <a:latin typeface="Poppins Light" panose="020B0604020202020204" charset="0"/>
              <a:cs typeface="Poppins Light" panose="020B0604020202020204" charset="0"/>
            </a:rPr>
            <a:t>Integração Cadastro Único x CNIS online  (Etapa 2) </a:t>
          </a:r>
        </a:p>
      </dsp:txBody>
      <dsp:txXfrm>
        <a:off x="32176" y="33596"/>
        <a:ext cx="9986352" cy="594769"/>
      </dsp:txXfrm>
    </dsp:sp>
    <dsp:sp modelId="{A4E7464D-1AC9-4B59-8604-55FF05D2F894}">
      <dsp:nvSpPr>
        <dsp:cNvPr id="0" name=""/>
        <dsp:cNvSpPr/>
      </dsp:nvSpPr>
      <dsp:spPr>
        <a:xfrm>
          <a:off x="0" y="671721"/>
          <a:ext cx="10050704" cy="659121"/>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pt-BR" sz="1800" kern="1200" dirty="0">
              <a:latin typeface="Poppins Light" panose="020B0604020202020204" charset="0"/>
              <a:cs typeface="Poppins Light" panose="020B0604020202020204" charset="0"/>
            </a:rPr>
            <a:t>Atualização cadastral</a:t>
          </a:r>
        </a:p>
      </dsp:txBody>
      <dsp:txXfrm>
        <a:off x="32176" y="703897"/>
        <a:ext cx="9986352" cy="594769"/>
      </dsp:txXfrm>
    </dsp:sp>
    <dsp:sp modelId="{F3A2D511-D80A-4D19-9AD0-A01CF70E8E14}">
      <dsp:nvSpPr>
        <dsp:cNvPr id="0" name=""/>
        <dsp:cNvSpPr/>
      </dsp:nvSpPr>
      <dsp:spPr>
        <a:xfrm>
          <a:off x="0" y="1342021"/>
          <a:ext cx="10050704" cy="659121"/>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pt-BR" sz="1800" kern="1200" dirty="0">
              <a:latin typeface="Poppins Light" panose="020B0604020202020204" charset="0"/>
              <a:cs typeface="Poppins Light" panose="020B0604020202020204" charset="0"/>
            </a:rPr>
            <a:t>Uso do Censo 2022 para examinar erros de exclusão e inclusão</a:t>
          </a:r>
        </a:p>
      </dsp:txBody>
      <dsp:txXfrm>
        <a:off x="32176" y="1374197"/>
        <a:ext cx="9986352" cy="594769"/>
      </dsp:txXfrm>
    </dsp:sp>
    <dsp:sp modelId="{873E8F00-BC8B-4469-9EAF-7E8BB9FC0EA7}">
      <dsp:nvSpPr>
        <dsp:cNvPr id="0" name=""/>
        <dsp:cNvSpPr/>
      </dsp:nvSpPr>
      <dsp:spPr>
        <a:xfrm>
          <a:off x="0" y="2012322"/>
          <a:ext cx="10050704" cy="659121"/>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pt-BR" sz="1800"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Modernização do sistema atual de Cadastro Único</a:t>
          </a:r>
        </a:p>
      </dsp:txBody>
      <dsp:txXfrm>
        <a:off x="32176" y="2044498"/>
        <a:ext cx="9986352" cy="594769"/>
      </dsp:txXfrm>
    </dsp:sp>
    <dsp:sp modelId="{83D6588D-FAC1-4069-8BB5-612BFBAE2AE0}">
      <dsp:nvSpPr>
        <dsp:cNvPr id="0" name=""/>
        <dsp:cNvSpPr/>
      </dsp:nvSpPr>
      <dsp:spPr>
        <a:xfrm>
          <a:off x="0" y="2682623"/>
          <a:ext cx="10050704" cy="659121"/>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pt-BR" sz="1800" kern="1200" dirty="0">
              <a:latin typeface="Poppins Light" panose="020B0604020202020204" charset="0"/>
              <a:cs typeface="Poppins Light" panose="020B0604020202020204" charset="0"/>
            </a:rPr>
            <a:t>Início da revisão do formulário e da construção da Versão 8 do Cadastro Único (Versão 7 : 2010)</a:t>
          </a:r>
        </a:p>
      </dsp:txBody>
      <dsp:txXfrm>
        <a:off x="32176" y="2714799"/>
        <a:ext cx="9986352" cy="594769"/>
      </dsp:txXfrm>
    </dsp:sp>
    <dsp:sp modelId="{9E2AFA98-AC3A-47AB-9CD2-89F416BA747B}">
      <dsp:nvSpPr>
        <dsp:cNvPr id="0" name=""/>
        <dsp:cNvSpPr/>
      </dsp:nvSpPr>
      <dsp:spPr>
        <a:xfrm>
          <a:off x="0" y="3352924"/>
          <a:ext cx="10050704" cy="659121"/>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pt-BR" sz="1800" kern="1200" dirty="0">
              <a:latin typeface="Poppins Light" panose="020B0604020202020204" charset="0"/>
              <a:cs typeface="Poppins Light" panose="020B0604020202020204" charset="0"/>
            </a:rPr>
            <a:t>Disponibilização de ferramentas para a Vigilância </a:t>
          </a:r>
          <a:r>
            <a:rPr lang="pt-BR" sz="1800" kern="1200" dirty="0" err="1">
              <a:latin typeface="Poppins Light" panose="020B0604020202020204" charset="0"/>
              <a:cs typeface="Poppins Light" panose="020B0604020202020204" charset="0"/>
            </a:rPr>
            <a:t>Socioassistencial</a:t>
          </a:r>
          <a:r>
            <a:rPr lang="pt-BR" sz="1800" kern="1200" dirty="0">
              <a:latin typeface="Poppins Light" panose="020B0604020202020204" charset="0"/>
              <a:cs typeface="Poppins Light" panose="020B0604020202020204" charset="0"/>
            </a:rPr>
            <a:t> – Etapa 1</a:t>
          </a:r>
        </a:p>
      </dsp:txBody>
      <dsp:txXfrm>
        <a:off x="32176" y="3385100"/>
        <a:ext cx="9986352" cy="5947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85621" cy="501576"/>
          </a:xfrm>
          <a:prstGeom prst="rect">
            <a:avLst/>
          </a:prstGeom>
        </p:spPr>
        <p:txBody>
          <a:bodyPr vert="horz" lIns="92446" tIns="46223" rIns="92446" bIns="46223" rtlCol="0"/>
          <a:lstStyle>
            <a:lvl1pPr algn="l">
              <a:defRPr sz="1200"/>
            </a:lvl1pPr>
          </a:lstStyle>
          <a:p>
            <a:endParaRPr lang="pt-BR"/>
          </a:p>
        </p:txBody>
      </p:sp>
      <p:sp>
        <p:nvSpPr>
          <p:cNvPr id="3" name="Marcador de Posição da Data 2"/>
          <p:cNvSpPr>
            <a:spLocks noGrp="1"/>
          </p:cNvSpPr>
          <p:nvPr>
            <p:ph type="dt" sz="quarter" idx="1"/>
          </p:nvPr>
        </p:nvSpPr>
        <p:spPr>
          <a:xfrm>
            <a:off x="3900934" y="0"/>
            <a:ext cx="2985621" cy="501576"/>
          </a:xfrm>
          <a:prstGeom prst="rect">
            <a:avLst/>
          </a:prstGeom>
        </p:spPr>
        <p:txBody>
          <a:bodyPr vert="horz" lIns="92446" tIns="46223" rIns="92446" bIns="46223" rtlCol="0"/>
          <a:lstStyle>
            <a:lvl1pPr algn="r">
              <a:defRPr sz="1200"/>
            </a:lvl1pPr>
          </a:lstStyle>
          <a:p>
            <a:fld id="{B9AE983A-0514-4548-AD37-C062916EA1DA}" type="datetimeFigureOut">
              <a:rPr lang="pt-BR" smtClean="0"/>
              <a:t>08/04/2023</a:t>
            </a:fld>
            <a:endParaRPr lang="pt-BR"/>
          </a:p>
        </p:txBody>
      </p:sp>
      <p:sp>
        <p:nvSpPr>
          <p:cNvPr id="4" name="Marcador de Posição do Rodapé 3"/>
          <p:cNvSpPr>
            <a:spLocks noGrp="1"/>
          </p:cNvSpPr>
          <p:nvPr>
            <p:ph type="ftr" sz="quarter" idx="2"/>
          </p:nvPr>
        </p:nvSpPr>
        <p:spPr>
          <a:xfrm>
            <a:off x="0" y="9518724"/>
            <a:ext cx="2985621" cy="501576"/>
          </a:xfrm>
          <a:prstGeom prst="rect">
            <a:avLst/>
          </a:prstGeom>
        </p:spPr>
        <p:txBody>
          <a:bodyPr vert="horz" lIns="92446" tIns="46223" rIns="92446" bIns="46223" rtlCol="0" anchor="b"/>
          <a:lstStyle>
            <a:lvl1pPr algn="l">
              <a:defRPr sz="1200"/>
            </a:lvl1pPr>
          </a:lstStyle>
          <a:p>
            <a:endParaRPr lang="pt-BR"/>
          </a:p>
        </p:txBody>
      </p:sp>
      <p:sp>
        <p:nvSpPr>
          <p:cNvPr id="5" name="Marcador de Posição do Número do Diapositivo 4"/>
          <p:cNvSpPr>
            <a:spLocks noGrp="1"/>
          </p:cNvSpPr>
          <p:nvPr>
            <p:ph type="sldNum" sz="quarter" idx="3"/>
          </p:nvPr>
        </p:nvSpPr>
        <p:spPr>
          <a:xfrm>
            <a:off x="3900934" y="9518724"/>
            <a:ext cx="2985621" cy="501576"/>
          </a:xfrm>
          <a:prstGeom prst="rect">
            <a:avLst/>
          </a:prstGeom>
        </p:spPr>
        <p:txBody>
          <a:bodyPr vert="horz" lIns="92446" tIns="46223" rIns="92446" bIns="46223" rtlCol="0" anchor="b"/>
          <a:lstStyle>
            <a:lvl1pPr algn="r">
              <a:defRPr sz="1200"/>
            </a:lvl1pPr>
          </a:lstStyle>
          <a:p>
            <a:fld id="{ED4EB322-EE06-4897-8632-E36BEE082EB3}" type="slidenum">
              <a:rPr lang="pt-BR" smtClean="0"/>
              <a:t>‹nº›</a:t>
            </a:fld>
            <a:endParaRPr lang="pt-BR"/>
          </a:p>
        </p:txBody>
      </p:sp>
    </p:spTree>
    <p:extLst>
      <p:ext uri="{BB962C8B-B14F-4D97-AF65-F5344CB8AC3E}">
        <p14:creationId xmlns:p14="http://schemas.microsoft.com/office/powerpoint/2010/main" val="3205728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2984870" cy="502755"/>
          </a:xfrm>
          <a:prstGeom prst="rect">
            <a:avLst/>
          </a:prstGeom>
        </p:spPr>
        <p:txBody>
          <a:bodyPr vert="horz" lIns="92446" tIns="46223" rIns="92446" bIns="46223" rtlCol="0"/>
          <a:lstStyle>
            <a:lvl1pPr algn="l">
              <a:defRPr sz="1200"/>
            </a:lvl1pPr>
          </a:lstStyle>
          <a:p>
            <a:endParaRPr lang="pt-BR"/>
          </a:p>
        </p:txBody>
      </p:sp>
      <p:sp>
        <p:nvSpPr>
          <p:cNvPr id="3" name="Espaço Reservado para Data 2"/>
          <p:cNvSpPr>
            <a:spLocks noGrp="1"/>
          </p:cNvSpPr>
          <p:nvPr>
            <p:ph type="dt" idx="1"/>
          </p:nvPr>
        </p:nvSpPr>
        <p:spPr>
          <a:xfrm>
            <a:off x="3901699" y="0"/>
            <a:ext cx="2984870" cy="502755"/>
          </a:xfrm>
          <a:prstGeom prst="rect">
            <a:avLst/>
          </a:prstGeom>
        </p:spPr>
        <p:txBody>
          <a:bodyPr vert="horz" lIns="92446" tIns="46223" rIns="92446" bIns="46223" rtlCol="0"/>
          <a:lstStyle>
            <a:lvl1pPr algn="r">
              <a:defRPr sz="1200"/>
            </a:lvl1pPr>
          </a:lstStyle>
          <a:p>
            <a:fld id="{AE39C6CB-8F0E-4300-8650-00459D2626CB}" type="datetimeFigureOut">
              <a:rPr lang="pt-BR" smtClean="0"/>
              <a:t>08/04/2023</a:t>
            </a:fld>
            <a:endParaRPr lang="pt-BR"/>
          </a:p>
        </p:txBody>
      </p:sp>
      <p:sp>
        <p:nvSpPr>
          <p:cNvPr id="4" name="Espaço Reservado para Imagem de Slide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pt-BR"/>
          </a:p>
        </p:txBody>
      </p:sp>
      <p:sp>
        <p:nvSpPr>
          <p:cNvPr id="5" name="Espaço Reservado para Anotações 4"/>
          <p:cNvSpPr>
            <a:spLocks noGrp="1"/>
          </p:cNvSpPr>
          <p:nvPr>
            <p:ph type="body" sz="quarter" idx="3"/>
          </p:nvPr>
        </p:nvSpPr>
        <p:spPr>
          <a:xfrm>
            <a:off x="688817" y="4822269"/>
            <a:ext cx="5510530" cy="3945493"/>
          </a:xfrm>
          <a:prstGeom prst="rect">
            <a:avLst/>
          </a:prstGeom>
        </p:spPr>
        <p:txBody>
          <a:bodyPr vert="horz" lIns="92446" tIns="46223" rIns="92446" bIns="46223"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9517547"/>
            <a:ext cx="2984870" cy="502754"/>
          </a:xfrm>
          <a:prstGeom prst="rect">
            <a:avLst/>
          </a:prstGeom>
        </p:spPr>
        <p:txBody>
          <a:bodyPr vert="horz" lIns="92446" tIns="46223" rIns="92446" bIns="46223"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01699" y="9517547"/>
            <a:ext cx="2984870" cy="502754"/>
          </a:xfrm>
          <a:prstGeom prst="rect">
            <a:avLst/>
          </a:prstGeom>
        </p:spPr>
        <p:txBody>
          <a:bodyPr vert="horz" lIns="92446" tIns="46223" rIns="92446" bIns="46223" rtlCol="0" anchor="b"/>
          <a:lstStyle>
            <a:lvl1pPr algn="r">
              <a:defRPr sz="1200"/>
            </a:lvl1pPr>
          </a:lstStyle>
          <a:p>
            <a:fld id="{09F2C19B-B75C-4EA2-8DD9-EEB80B9C495B}" type="slidenum">
              <a:rPr lang="pt-BR" smtClean="0"/>
              <a:t>‹nº›</a:t>
            </a:fld>
            <a:endParaRPr lang="pt-BR"/>
          </a:p>
        </p:txBody>
      </p:sp>
    </p:spTree>
    <p:extLst>
      <p:ext uri="{BB962C8B-B14F-4D97-AF65-F5344CB8AC3E}">
        <p14:creationId xmlns:p14="http://schemas.microsoft.com/office/powerpoint/2010/main" val="388020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F2C19B-B75C-4EA2-8DD9-EEB80B9C495B}" type="slidenum">
              <a:rPr lang="pt-BR" smtClean="0"/>
              <a:t>3</a:t>
            </a:fld>
            <a:endParaRPr lang="pt-BR"/>
          </a:p>
        </p:txBody>
      </p:sp>
    </p:spTree>
    <p:extLst>
      <p:ext uri="{BB962C8B-B14F-4D97-AF65-F5344CB8AC3E}">
        <p14:creationId xmlns:p14="http://schemas.microsoft.com/office/powerpoint/2010/main" val="344046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F2C19B-B75C-4EA2-8DD9-EEB80B9C495B}" type="slidenum">
              <a:rPr lang="pt-BR" smtClean="0"/>
              <a:t>5</a:t>
            </a:fld>
            <a:endParaRPr lang="pt-BR"/>
          </a:p>
        </p:txBody>
      </p:sp>
    </p:spTree>
    <p:extLst>
      <p:ext uri="{BB962C8B-B14F-4D97-AF65-F5344CB8AC3E}">
        <p14:creationId xmlns:p14="http://schemas.microsoft.com/office/powerpoint/2010/main" val="3859219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F2C19B-B75C-4EA2-8DD9-EEB80B9C495B}" type="slidenum">
              <a:rPr lang="pt-BR" smtClean="0"/>
              <a:t>9</a:t>
            </a:fld>
            <a:endParaRPr lang="pt-BR"/>
          </a:p>
        </p:txBody>
      </p:sp>
    </p:spTree>
    <p:extLst>
      <p:ext uri="{BB962C8B-B14F-4D97-AF65-F5344CB8AC3E}">
        <p14:creationId xmlns:p14="http://schemas.microsoft.com/office/powerpoint/2010/main" val="121167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F2C19B-B75C-4EA2-8DD9-EEB80B9C495B}" type="slidenum">
              <a:rPr lang="pt-BR" smtClean="0"/>
              <a:t>13</a:t>
            </a:fld>
            <a:endParaRPr lang="pt-BR"/>
          </a:p>
        </p:txBody>
      </p:sp>
    </p:spTree>
    <p:extLst>
      <p:ext uri="{BB962C8B-B14F-4D97-AF65-F5344CB8AC3E}">
        <p14:creationId xmlns:p14="http://schemas.microsoft.com/office/powerpoint/2010/main" val="245657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BR" dirty="0"/>
          </a:p>
        </p:txBody>
      </p:sp>
      <p:sp>
        <p:nvSpPr>
          <p:cNvPr id="4" name="Marcador de Posição do Número do Diapositivo 3"/>
          <p:cNvSpPr>
            <a:spLocks noGrp="1"/>
          </p:cNvSpPr>
          <p:nvPr>
            <p:ph type="sldNum" sz="quarter" idx="10"/>
          </p:nvPr>
        </p:nvSpPr>
        <p:spPr/>
        <p:txBody>
          <a:bodyPr/>
          <a:lstStyle/>
          <a:p>
            <a:fld id="{09F2C19B-B75C-4EA2-8DD9-EEB80B9C495B}" type="slidenum">
              <a:rPr lang="pt-BR" smtClean="0"/>
              <a:t>16</a:t>
            </a:fld>
            <a:endParaRPr lang="pt-BR"/>
          </a:p>
        </p:txBody>
      </p:sp>
    </p:spTree>
    <p:extLst>
      <p:ext uri="{BB962C8B-B14F-4D97-AF65-F5344CB8AC3E}">
        <p14:creationId xmlns:p14="http://schemas.microsoft.com/office/powerpoint/2010/main" val="138104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F2C19B-B75C-4EA2-8DD9-EEB80B9C495B}" type="slidenum">
              <a:rPr lang="pt-BR" smtClean="0"/>
              <a:t>26</a:t>
            </a:fld>
            <a:endParaRPr lang="pt-BR"/>
          </a:p>
        </p:txBody>
      </p:sp>
    </p:spTree>
    <p:extLst>
      <p:ext uri="{BB962C8B-B14F-4D97-AF65-F5344CB8AC3E}">
        <p14:creationId xmlns:p14="http://schemas.microsoft.com/office/powerpoint/2010/main" val="11070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F2C19B-B75C-4EA2-8DD9-EEB80B9C495B}" type="slidenum">
              <a:rPr lang="pt-BR" smtClean="0"/>
              <a:t>36</a:t>
            </a:fld>
            <a:endParaRPr lang="pt-BR"/>
          </a:p>
        </p:txBody>
      </p:sp>
    </p:spTree>
    <p:extLst>
      <p:ext uri="{BB962C8B-B14F-4D97-AF65-F5344CB8AC3E}">
        <p14:creationId xmlns:p14="http://schemas.microsoft.com/office/powerpoint/2010/main" val="603182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6e19487a4_0_1049:notes"/>
          <p:cNvSpPr txBox="1">
            <a:spLocks noGrp="1"/>
          </p:cNvSpPr>
          <p:nvPr>
            <p:ph type="body" idx="1"/>
          </p:nvPr>
        </p:nvSpPr>
        <p:spPr>
          <a:xfrm>
            <a:off x="384051" y="6980012"/>
            <a:ext cx="3072408" cy="5711156"/>
          </a:xfrm>
          <a:prstGeom prst="rect">
            <a:avLst/>
          </a:prstGeom>
        </p:spPr>
        <p:txBody>
          <a:bodyPr spcFirstLastPara="1" wrap="square" lIns="80877" tIns="80877" rIns="80877" bIns="80877" anchor="t" anchorCtr="0">
            <a:noAutofit/>
          </a:bodyPr>
          <a:lstStyle/>
          <a:p>
            <a:endParaRPr/>
          </a:p>
        </p:txBody>
      </p:sp>
      <p:sp>
        <p:nvSpPr>
          <p:cNvPr id="186" name="Google Shape;186;gc6e19487a4_0_1049:notes"/>
          <p:cNvSpPr>
            <a:spLocks noGrp="1" noRot="1" noChangeAspect="1"/>
          </p:cNvSpPr>
          <p:nvPr>
            <p:ph type="sldImg" idx="2"/>
          </p:nvPr>
        </p:nvSpPr>
        <p:spPr>
          <a:xfrm>
            <a:off x="-2432050" y="1814513"/>
            <a:ext cx="8702675" cy="4895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2475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03B9639A-68A4-4358-8B22-86E6B54CDA5D}" type="datetimeFigureOut">
              <a:rPr lang="pt-BR" smtClean="0"/>
              <a:t>08/04/2023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118090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3B9639A-68A4-4358-8B22-86E6B54CDA5D}" type="datetimeFigureOut">
              <a:rPr lang="pt-BR" smtClean="0"/>
              <a:t>08/04/2023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1382422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3B9639A-68A4-4358-8B22-86E6B54CDA5D}" type="datetimeFigureOut">
              <a:rPr lang="pt-BR" smtClean="0"/>
              <a:t>08/04/2023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134351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ópicos vermelho">
    <p:spTree>
      <p:nvGrpSpPr>
        <p:cNvPr id="1" name=""/>
        <p:cNvGrpSpPr/>
        <p:nvPr/>
      </p:nvGrpSpPr>
      <p:grpSpPr>
        <a:xfrm>
          <a:off x="0" y="0"/>
          <a:ext cx="0" cy="0"/>
          <a:chOff x="0" y="0"/>
          <a:chExt cx="0" cy="0"/>
        </a:xfrm>
      </p:grpSpPr>
      <p:pic>
        <p:nvPicPr>
          <p:cNvPr id="14" name="Imagem 13" descr="Padrão do plano de fundo&#10;&#10;Descrição gerada automaticamente com confiança baixa">
            <a:extLst>
              <a:ext uri="{FF2B5EF4-FFF2-40B4-BE49-F238E27FC236}">
                <a16:creationId xmlns:a16="http://schemas.microsoft.com/office/drawing/2014/main" id="{D9E82815-2043-BA82-57E8-F809B6DC4D16}"/>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Espaço Reservado para Texto 10">
            <a:extLst>
              <a:ext uri="{FF2B5EF4-FFF2-40B4-BE49-F238E27FC236}">
                <a16:creationId xmlns:a16="http://schemas.microsoft.com/office/drawing/2014/main" id="{3BB9EA65-AF87-F705-CB7F-93D7EC058155}"/>
              </a:ext>
            </a:extLst>
          </p:cNvPr>
          <p:cNvSpPr>
            <a:spLocks noGrp="1"/>
          </p:cNvSpPr>
          <p:nvPr>
            <p:ph type="body" sz="quarter" idx="11"/>
          </p:nvPr>
        </p:nvSpPr>
        <p:spPr>
          <a:xfrm>
            <a:off x="1027802" y="1522063"/>
            <a:ext cx="9877425" cy="4655311"/>
          </a:xfrm>
          <a:prstGeom prst="rect">
            <a:avLst/>
          </a:prstGeom>
        </p:spPr>
        <p:txBody>
          <a:bodyPr>
            <a:normAutofit/>
          </a:bodyPr>
          <a:lstStyle>
            <a:lvl1pPr marL="457200" indent="-457200" algn="just">
              <a:lnSpc>
                <a:spcPct val="130000"/>
              </a:lnSpc>
              <a:spcBef>
                <a:spcPts val="1000"/>
              </a:spcBef>
              <a:buClr>
                <a:schemeClr val="accent4"/>
              </a:buClr>
              <a:buFont typeface="Webdings" panose="05030102010509060703" pitchFamily="18" charset="2"/>
              <a:buChar char=""/>
              <a:defRPr sz="2800">
                <a:latin typeface="Raleway" panose="020B0003030101060003" pitchFamily="34" charset="0"/>
              </a:defRPr>
            </a:lvl1pPr>
            <a:lvl2pPr marL="9144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2pPr>
            <a:lvl3pPr marL="13716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3pPr>
            <a:lvl4pPr marL="18288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4pPr>
            <a:lvl5pPr marL="22860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pic>
        <p:nvPicPr>
          <p:cNvPr id="16" name="Imagem 15">
            <a:extLst>
              <a:ext uri="{FF2B5EF4-FFF2-40B4-BE49-F238E27FC236}">
                <a16:creationId xmlns:a16="http://schemas.microsoft.com/office/drawing/2014/main" id="{F3DC13E3-BCAA-FE2F-A8E5-DD3A91F541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867194"/>
            <a:ext cx="3271502" cy="669072"/>
          </a:xfrm>
          <a:prstGeom prst="rect">
            <a:avLst/>
          </a:prstGeom>
        </p:spPr>
      </p:pic>
      <p:sp>
        <p:nvSpPr>
          <p:cNvPr id="3" name="Título 1">
            <a:extLst>
              <a:ext uri="{FF2B5EF4-FFF2-40B4-BE49-F238E27FC236}">
                <a16:creationId xmlns:a16="http://schemas.microsoft.com/office/drawing/2014/main" id="{A37D5BFF-A2E6-21FE-3831-BD95DBF6C293}"/>
              </a:ext>
            </a:extLst>
          </p:cNvPr>
          <p:cNvSpPr>
            <a:spLocks noGrp="1"/>
          </p:cNvSpPr>
          <p:nvPr>
            <p:ph type="title" hasCustomPrompt="1"/>
          </p:nvPr>
        </p:nvSpPr>
        <p:spPr>
          <a:xfrm>
            <a:off x="708714" y="321734"/>
            <a:ext cx="10515600" cy="1200329"/>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br>
              <a:rPr lang="pt-BR" dirty="0"/>
            </a:br>
            <a:endParaRPr lang="pt-BR" dirty="0"/>
          </a:p>
        </p:txBody>
      </p:sp>
    </p:spTree>
    <p:extLst>
      <p:ext uri="{BB962C8B-B14F-4D97-AF65-F5344CB8AC3E}">
        <p14:creationId xmlns:p14="http://schemas.microsoft.com/office/powerpoint/2010/main" val="315564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pa Cadastro">
    <p:spTree>
      <p:nvGrpSpPr>
        <p:cNvPr id="1" name=""/>
        <p:cNvGrpSpPr/>
        <p:nvPr/>
      </p:nvGrpSpPr>
      <p:grpSpPr>
        <a:xfrm>
          <a:off x="0" y="0"/>
          <a:ext cx="0" cy="0"/>
          <a:chOff x="0" y="0"/>
          <a:chExt cx="0" cy="0"/>
        </a:xfrm>
      </p:grpSpPr>
      <p:pic>
        <p:nvPicPr>
          <p:cNvPr id="8" name="Imagem 7" descr="Pessoas em volta de mesa com comida&#10;&#10;Descrição gerada automaticamente">
            <a:extLst>
              <a:ext uri="{FF2B5EF4-FFF2-40B4-BE49-F238E27FC236}">
                <a16:creationId xmlns:a16="http://schemas.microsoft.com/office/drawing/2014/main" id="{7375EB63-78D0-09FB-F51D-2004BBDAD27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ítulo 4">
            <a:extLst>
              <a:ext uri="{FF2B5EF4-FFF2-40B4-BE49-F238E27FC236}">
                <a16:creationId xmlns:a16="http://schemas.microsoft.com/office/drawing/2014/main" id="{188634C0-B0D9-C987-FC36-047062910287}"/>
              </a:ext>
            </a:extLst>
          </p:cNvPr>
          <p:cNvSpPr>
            <a:spLocks noGrp="1"/>
          </p:cNvSpPr>
          <p:nvPr>
            <p:ph type="title" hasCustomPrompt="1"/>
          </p:nvPr>
        </p:nvSpPr>
        <p:spPr>
          <a:xfrm>
            <a:off x="352674" y="1973598"/>
            <a:ext cx="5405744" cy="1325563"/>
          </a:xfrm>
          <a:prstGeom prst="rect">
            <a:avLst/>
          </a:prstGeom>
        </p:spPr>
        <p:txBody>
          <a:bodyPr anchor="ctr"/>
          <a:lstStyle>
            <a:lvl1pPr algn="l">
              <a:defRPr sz="4000" cap="all" baseline="0">
                <a:latin typeface="Raleway ExtraBold" panose="020B0003030101060003" pitchFamily="34" charset="0"/>
              </a:defRPr>
            </a:lvl1pPr>
          </a:lstStyle>
          <a:p>
            <a:r>
              <a:rPr lang="pt-BR" dirty="0"/>
              <a:t>CLIQUE PARA EDITAR O TÍTULO MESTRE</a:t>
            </a:r>
          </a:p>
        </p:txBody>
      </p:sp>
      <p:cxnSp>
        <p:nvCxnSpPr>
          <p:cNvPr id="11" name="Conector reto 10">
            <a:extLst>
              <a:ext uri="{FF2B5EF4-FFF2-40B4-BE49-F238E27FC236}">
                <a16:creationId xmlns:a16="http://schemas.microsoft.com/office/drawing/2014/main" id="{DD7A420D-67FB-E070-262B-3F61E00F46F4}"/>
              </a:ext>
            </a:extLst>
          </p:cNvPr>
          <p:cNvCxnSpPr>
            <a:cxnSpLocks/>
          </p:cNvCxnSpPr>
          <p:nvPr/>
        </p:nvCxnSpPr>
        <p:spPr>
          <a:xfrm>
            <a:off x="352674" y="3537605"/>
            <a:ext cx="5405744"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2" name="Espaço Reservado para Texto 19">
            <a:extLst>
              <a:ext uri="{FF2B5EF4-FFF2-40B4-BE49-F238E27FC236}">
                <a16:creationId xmlns:a16="http://schemas.microsoft.com/office/drawing/2014/main" id="{254CEA9F-B655-0323-30BC-EA5369A21D76}"/>
              </a:ext>
            </a:extLst>
          </p:cNvPr>
          <p:cNvSpPr>
            <a:spLocks noGrp="1"/>
          </p:cNvSpPr>
          <p:nvPr>
            <p:ph type="body" sz="quarter" idx="10"/>
          </p:nvPr>
        </p:nvSpPr>
        <p:spPr>
          <a:xfrm>
            <a:off x="352426" y="3537605"/>
            <a:ext cx="5406240" cy="1424569"/>
          </a:xfrm>
          <a:prstGeom prst="rect">
            <a:avLst/>
          </a:prstGeom>
        </p:spPr>
        <p:txBody>
          <a:bodyPr anchor="t"/>
          <a:lstStyle>
            <a:lvl1pPr algn="l">
              <a:defRPr sz="3200">
                <a:solidFill>
                  <a:schemeClr val="accent5"/>
                </a:solidFill>
                <a:latin typeface="Rawline SemiBold" panose="00000700000000000000" pitchFamily="2" charset="0"/>
              </a:defRPr>
            </a:lvl1pPr>
            <a:lvl2pPr algn="ctr">
              <a:defRPr sz="3600">
                <a:latin typeface="Rawline SemiBold" panose="00000700000000000000" pitchFamily="2" charset="0"/>
              </a:defRPr>
            </a:lvl2pPr>
            <a:lvl3pPr algn="ctr">
              <a:defRPr sz="3600">
                <a:latin typeface="Rawline SemiBold" panose="00000700000000000000" pitchFamily="2" charset="0"/>
              </a:defRPr>
            </a:lvl3pPr>
            <a:lvl4pPr algn="ctr">
              <a:defRPr sz="3600">
                <a:latin typeface="Rawline SemiBold" panose="00000700000000000000" pitchFamily="2" charset="0"/>
              </a:defRPr>
            </a:lvl4pPr>
            <a:lvl5pPr algn="ctr">
              <a:defRPr sz="3600">
                <a:latin typeface="Rawline SemiBold" panose="00000700000000000000" pitchFamily="2" charset="0"/>
              </a:defRPr>
            </a:lvl5pPr>
          </a:lstStyle>
          <a:p>
            <a:pPr lvl="0"/>
            <a:r>
              <a:rPr lang="pt-BR"/>
              <a:t>Editar estilos de texto Mestre</a:t>
            </a:r>
          </a:p>
        </p:txBody>
      </p:sp>
      <p:pic>
        <p:nvPicPr>
          <p:cNvPr id="9" name="Imagem 8">
            <a:extLst>
              <a:ext uri="{FF2B5EF4-FFF2-40B4-BE49-F238E27FC236}">
                <a16:creationId xmlns:a16="http://schemas.microsoft.com/office/drawing/2014/main" id="{3DD98AC4-4869-BD15-DEC4-AEEA7730BC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1098" y="5569959"/>
            <a:ext cx="3428896" cy="741631"/>
          </a:xfrm>
          <a:prstGeom prst="rect">
            <a:avLst/>
          </a:prstGeom>
        </p:spPr>
      </p:pic>
    </p:spTree>
    <p:extLst>
      <p:ext uri="{BB962C8B-B14F-4D97-AF65-F5344CB8AC3E}">
        <p14:creationId xmlns:p14="http://schemas.microsoft.com/office/powerpoint/2010/main" val="1079519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apa">
    <p:spTree>
      <p:nvGrpSpPr>
        <p:cNvPr id="1" name=""/>
        <p:cNvGrpSpPr/>
        <p:nvPr/>
      </p:nvGrpSpPr>
      <p:grpSpPr>
        <a:xfrm>
          <a:off x="0" y="0"/>
          <a:ext cx="0" cy="0"/>
          <a:chOff x="0" y="0"/>
          <a:chExt cx="0" cy="0"/>
        </a:xfrm>
      </p:grpSpPr>
      <p:pic>
        <p:nvPicPr>
          <p:cNvPr id="7" name="Imagem 6" descr="Texto">
            <a:extLst>
              <a:ext uri="{FF2B5EF4-FFF2-40B4-BE49-F238E27FC236}">
                <a16:creationId xmlns:a16="http://schemas.microsoft.com/office/drawing/2014/main" id="{7EAD63EF-CF9B-94EB-D409-BDB9A1E193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92327"/>
          <a:stretch/>
        </p:blipFill>
        <p:spPr>
          <a:xfrm>
            <a:off x="0" y="6331789"/>
            <a:ext cx="12192000" cy="526211"/>
          </a:xfrm>
          <a:prstGeom prst="rect">
            <a:avLst/>
          </a:prstGeom>
        </p:spPr>
      </p:pic>
      <p:sp>
        <p:nvSpPr>
          <p:cNvPr id="5" name="Título 4">
            <a:extLst>
              <a:ext uri="{FF2B5EF4-FFF2-40B4-BE49-F238E27FC236}">
                <a16:creationId xmlns:a16="http://schemas.microsoft.com/office/drawing/2014/main" id="{39D2FB7C-BB99-AC1C-A95C-4489C659AED2}"/>
              </a:ext>
            </a:extLst>
          </p:cNvPr>
          <p:cNvSpPr>
            <a:spLocks noGrp="1"/>
          </p:cNvSpPr>
          <p:nvPr>
            <p:ph type="title"/>
          </p:nvPr>
        </p:nvSpPr>
        <p:spPr>
          <a:xfrm>
            <a:off x="838200" y="1520959"/>
            <a:ext cx="10515600" cy="1325563"/>
          </a:xfrm>
          <a:prstGeom prst="rect">
            <a:avLst/>
          </a:prstGeom>
        </p:spPr>
        <p:txBody>
          <a:bodyPr anchor="ctr"/>
          <a:lstStyle>
            <a:lvl1pPr algn="ctr">
              <a:defRPr sz="4800">
                <a:latin typeface="Raleway ExtraBold" panose="020B0003030101060003" pitchFamily="34" charset="0"/>
              </a:defRPr>
            </a:lvl1pPr>
          </a:lstStyle>
          <a:p>
            <a:r>
              <a:rPr lang="pt-BR"/>
              <a:t>Clique para editar o título mestre</a:t>
            </a:r>
            <a:endParaRPr lang="pt-BR" dirty="0"/>
          </a:p>
        </p:txBody>
      </p:sp>
      <p:cxnSp>
        <p:nvCxnSpPr>
          <p:cNvPr id="17" name="Conector reto 16">
            <a:extLst>
              <a:ext uri="{FF2B5EF4-FFF2-40B4-BE49-F238E27FC236}">
                <a16:creationId xmlns:a16="http://schemas.microsoft.com/office/drawing/2014/main" id="{DDF53F5F-4B9C-4169-4FCF-2063E6274816}"/>
              </a:ext>
            </a:extLst>
          </p:cNvPr>
          <p:cNvCxnSpPr>
            <a:cxnSpLocks/>
          </p:cNvCxnSpPr>
          <p:nvPr/>
        </p:nvCxnSpPr>
        <p:spPr>
          <a:xfrm>
            <a:off x="2551611" y="3053025"/>
            <a:ext cx="7088778"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0" name="Espaço Reservado para Texto 19">
            <a:extLst>
              <a:ext uri="{FF2B5EF4-FFF2-40B4-BE49-F238E27FC236}">
                <a16:creationId xmlns:a16="http://schemas.microsoft.com/office/drawing/2014/main" id="{E779B401-4B77-FF52-CFA8-A44F625A914E}"/>
              </a:ext>
            </a:extLst>
          </p:cNvPr>
          <p:cNvSpPr>
            <a:spLocks noGrp="1"/>
          </p:cNvSpPr>
          <p:nvPr>
            <p:ph type="body" sz="quarter" idx="10"/>
          </p:nvPr>
        </p:nvSpPr>
        <p:spPr>
          <a:xfrm>
            <a:off x="2551113" y="3052828"/>
            <a:ext cx="7089775" cy="1096962"/>
          </a:xfrm>
          <a:prstGeom prst="rect">
            <a:avLst/>
          </a:prstGeom>
        </p:spPr>
        <p:txBody>
          <a:bodyPr anchor="ctr"/>
          <a:lstStyle>
            <a:lvl1pPr algn="ctr">
              <a:defRPr sz="3600">
                <a:solidFill>
                  <a:schemeClr val="accent5"/>
                </a:solidFill>
                <a:latin typeface="Rawline SemiBold" panose="00000700000000000000" pitchFamily="2" charset="0"/>
              </a:defRPr>
            </a:lvl1pPr>
            <a:lvl2pPr algn="ctr">
              <a:defRPr sz="3600">
                <a:latin typeface="Rawline SemiBold" panose="00000700000000000000" pitchFamily="2" charset="0"/>
              </a:defRPr>
            </a:lvl2pPr>
            <a:lvl3pPr algn="ctr">
              <a:defRPr sz="3600">
                <a:latin typeface="Rawline SemiBold" panose="00000700000000000000" pitchFamily="2" charset="0"/>
              </a:defRPr>
            </a:lvl3pPr>
            <a:lvl4pPr algn="ctr">
              <a:defRPr sz="3600">
                <a:latin typeface="Rawline SemiBold" panose="00000700000000000000" pitchFamily="2" charset="0"/>
              </a:defRPr>
            </a:lvl4pPr>
            <a:lvl5pPr algn="ctr">
              <a:defRPr sz="3600">
                <a:latin typeface="Rawline SemiBold" panose="00000700000000000000" pitchFamily="2" charset="0"/>
              </a:defRPr>
            </a:lvl5pPr>
          </a:lstStyle>
          <a:p>
            <a:pPr lvl="0"/>
            <a:r>
              <a:rPr lang="pt-BR"/>
              <a:t>Editar estilos de texto Mestre</a:t>
            </a:r>
          </a:p>
        </p:txBody>
      </p:sp>
      <p:pic>
        <p:nvPicPr>
          <p:cNvPr id="16" name="Imagem 15" descr="Texto&#10;&#10;Descrição gerada automaticamente com confiança média">
            <a:extLst>
              <a:ext uri="{FF2B5EF4-FFF2-40B4-BE49-F238E27FC236}">
                <a16:creationId xmlns:a16="http://schemas.microsoft.com/office/drawing/2014/main" id="{D0FDBCD1-E4FB-7A9C-5CCB-B2210725D7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2813"/>
          <a:stretch/>
        </p:blipFill>
        <p:spPr>
          <a:xfrm>
            <a:off x="0" y="0"/>
            <a:ext cx="12192000" cy="492874"/>
          </a:xfrm>
          <a:prstGeom prst="rect">
            <a:avLst/>
          </a:prstGeom>
        </p:spPr>
      </p:pic>
      <p:pic>
        <p:nvPicPr>
          <p:cNvPr id="19" name="Imagem 18">
            <a:extLst>
              <a:ext uri="{FF2B5EF4-FFF2-40B4-BE49-F238E27FC236}">
                <a16:creationId xmlns:a16="http://schemas.microsoft.com/office/drawing/2014/main" id="{BBCFF5B2-FBB9-AB71-882C-948E23EB69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99336" y="5177875"/>
            <a:ext cx="4993329" cy="1080000"/>
          </a:xfrm>
          <a:prstGeom prst="rect">
            <a:avLst/>
          </a:prstGeom>
        </p:spPr>
      </p:pic>
    </p:spTree>
    <p:extLst>
      <p:ext uri="{BB962C8B-B14F-4D97-AF65-F5344CB8AC3E}">
        <p14:creationId xmlns:p14="http://schemas.microsoft.com/office/powerpoint/2010/main" val="2214304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o">
    <p:spTree>
      <p:nvGrpSpPr>
        <p:cNvPr id="1" name=""/>
        <p:cNvGrpSpPr/>
        <p:nvPr/>
      </p:nvGrpSpPr>
      <p:grpSpPr>
        <a:xfrm>
          <a:off x="0" y="0"/>
          <a:ext cx="0" cy="0"/>
          <a:chOff x="0" y="0"/>
          <a:chExt cx="0" cy="0"/>
        </a:xfrm>
      </p:grpSpPr>
      <p:pic>
        <p:nvPicPr>
          <p:cNvPr id="12" name="Imagem 11" descr="Padrão do plano de fundo&#10;&#10;Descrição gerada automaticamente com confiança baixa">
            <a:extLst>
              <a:ext uri="{FF2B5EF4-FFF2-40B4-BE49-F238E27FC236}">
                <a16:creationId xmlns:a16="http://schemas.microsoft.com/office/drawing/2014/main" id="{8A167EC6-BF65-14AA-9DA8-0DBBD1DAC23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ço Reservado para Texto 13">
            <a:extLst>
              <a:ext uri="{FF2B5EF4-FFF2-40B4-BE49-F238E27FC236}">
                <a16:creationId xmlns:a16="http://schemas.microsoft.com/office/drawing/2014/main" id="{DE5700AF-5C6A-4A0E-E0CA-F0FE928B1B45}"/>
              </a:ext>
            </a:extLst>
          </p:cNvPr>
          <p:cNvSpPr>
            <a:spLocks noGrp="1"/>
          </p:cNvSpPr>
          <p:nvPr>
            <p:ph type="body" sz="quarter" idx="10"/>
          </p:nvPr>
        </p:nvSpPr>
        <p:spPr>
          <a:xfrm>
            <a:off x="1032564" y="1522063"/>
            <a:ext cx="9867900" cy="4345131"/>
          </a:xfrm>
          <a:prstGeom prst="rect">
            <a:avLst/>
          </a:prstGeom>
        </p:spPr>
        <p:txBody>
          <a:bodyPr>
            <a:normAutofit/>
          </a:bodyPr>
          <a:lstStyle>
            <a:lvl1pPr algn="just">
              <a:lnSpc>
                <a:spcPct val="130000"/>
              </a:lnSpc>
              <a:spcBef>
                <a:spcPts val="1000"/>
              </a:spcBef>
              <a:defRPr sz="2800">
                <a:latin typeface="Raleway" panose="020B0003030101060003" pitchFamily="34" charset="0"/>
              </a:defRPr>
            </a:lvl1pPr>
          </a:lstStyle>
          <a:p>
            <a:pPr lvl="0"/>
            <a:r>
              <a:rPr lang="pt-BR" dirty="0"/>
              <a:t>Editar estilos de texto Mestre</a:t>
            </a:r>
          </a:p>
        </p:txBody>
      </p:sp>
      <p:sp>
        <p:nvSpPr>
          <p:cNvPr id="15" name="Título 1">
            <a:extLst>
              <a:ext uri="{FF2B5EF4-FFF2-40B4-BE49-F238E27FC236}">
                <a16:creationId xmlns:a16="http://schemas.microsoft.com/office/drawing/2014/main" id="{3C4EA304-F08E-4306-B9FB-DDF194C3ACA2}"/>
              </a:ext>
            </a:extLst>
          </p:cNvPr>
          <p:cNvSpPr>
            <a:spLocks noGrp="1"/>
          </p:cNvSpPr>
          <p:nvPr>
            <p:ph type="title" hasCustomPrompt="1"/>
          </p:nvPr>
        </p:nvSpPr>
        <p:spPr>
          <a:xfrm>
            <a:off x="708714" y="321734"/>
            <a:ext cx="10515600" cy="646331"/>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p>
        </p:txBody>
      </p:sp>
      <p:pic>
        <p:nvPicPr>
          <p:cNvPr id="17" name="Imagem 16">
            <a:extLst>
              <a:ext uri="{FF2B5EF4-FFF2-40B4-BE49-F238E27FC236}">
                <a16:creationId xmlns:a16="http://schemas.microsoft.com/office/drawing/2014/main" id="{50317F5B-E79B-5009-548D-1EB1115B63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867194"/>
            <a:ext cx="3271502" cy="669072"/>
          </a:xfrm>
          <a:prstGeom prst="rect">
            <a:avLst/>
          </a:prstGeom>
        </p:spPr>
      </p:pic>
    </p:spTree>
    <p:extLst>
      <p:ext uri="{BB962C8B-B14F-4D97-AF65-F5344CB8AC3E}">
        <p14:creationId xmlns:p14="http://schemas.microsoft.com/office/powerpoint/2010/main" val="3165371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ópicos vermelho">
    <p:spTree>
      <p:nvGrpSpPr>
        <p:cNvPr id="1" name=""/>
        <p:cNvGrpSpPr/>
        <p:nvPr/>
      </p:nvGrpSpPr>
      <p:grpSpPr>
        <a:xfrm>
          <a:off x="0" y="0"/>
          <a:ext cx="0" cy="0"/>
          <a:chOff x="0" y="0"/>
          <a:chExt cx="0" cy="0"/>
        </a:xfrm>
      </p:grpSpPr>
      <p:pic>
        <p:nvPicPr>
          <p:cNvPr id="14" name="Imagem 13" descr="Padrão do plano de fundo&#10;&#10;Descrição gerada automaticamente com confiança baixa">
            <a:extLst>
              <a:ext uri="{FF2B5EF4-FFF2-40B4-BE49-F238E27FC236}">
                <a16:creationId xmlns:a16="http://schemas.microsoft.com/office/drawing/2014/main" id="{D9E82815-2043-BA82-57E8-F809B6DC4D16}"/>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Espaço Reservado para Texto 10">
            <a:extLst>
              <a:ext uri="{FF2B5EF4-FFF2-40B4-BE49-F238E27FC236}">
                <a16:creationId xmlns:a16="http://schemas.microsoft.com/office/drawing/2014/main" id="{3BB9EA65-AF87-F705-CB7F-93D7EC058155}"/>
              </a:ext>
            </a:extLst>
          </p:cNvPr>
          <p:cNvSpPr>
            <a:spLocks noGrp="1"/>
          </p:cNvSpPr>
          <p:nvPr>
            <p:ph type="body" sz="quarter" idx="11"/>
          </p:nvPr>
        </p:nvSpPr>
        <p:spPr>
          <a:xfrm>
            <a:off x="1027802" y="1522063"/>
            <a:ext cx="9877425" cy="4655311"/>
          </a:xfrm>
          <a:prstGeom prst="rect">
            <a:avLst/>
          </a:prstGeom>
        </p:spPr>
        <p:txBody>
          <a:bodyPr>
            <a:normAutofit/>
          </a:bodyPr>
          <a:lstStyle>
            <a:lvl1pPr marL="457200" indent="-457200" algn="just">
              <a:lnSpc>
                <a:spcPct val="130000"/>
              </a:lnSpc>
              <a:spcBef>
                <a:spcPts val="1000"/>
              </a:spcBef>
              <a:buClr>
                <a:schemeClr val="accent4"/>
              </a:buClr>
              <a:buFont typeface="Webdings" panose="05030102010509060703" pitchFamily="18" charset="2"/>
              <a:buChar char=""/>
              <a:defRPr sz="2800">
                <a:latin typeface="Raleway" panose="020B0003030101060003" pitchFamily="34" charset="0"/>
              </a:defRPr>
            </a:lvl1pPr>
            <a:lvl2pPr marL="9144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2pPr>
            <a:lvl3pPr marL="13716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3pPr>
            <a:lvl4pPr marL="18288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4pPr>
            <a:lvl5pPr marL="22860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pic>
        <p:nvPicPr>
          <p:cNvPr id="16" name="Imagem 15">
            <a:extLst>
              <a:ext uri="{FF2B5EF4-FFF2-40B4-BE49-F238E27FC236}">
                <a16:creationId xmlns:a16="http://schemas.microsoft.com/office/drawing/2014/main" id="{F3DC13E3-BCAA-FE2F-A8E5-DD3A91F541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867194"/>
            <a:ext cx="3271502" cy="669072"/>
          </a:xfrm>
          <a:prstGeom prst="rect">
            <a:avLst/>
          </a:prstGeom>
        </p:spPr>
      </p:pic>
      <p:sp>
        <p:nvSpPr>
          <p:cNvPr id="3" name="Título 1">
            <a:extLst>
              <a:ext uri="{FF2B5EF4-FFF2-40B4-BE49-F238E27FC236}">
                <a16:creationId xmlns:a16="http://schemas.microsoft.com/office/drawing/2014/main" id="{A37D5BFF-A2E6-21FE-3831-BD95DBF6C293}"/>
              </a:ext>
            </a:extLst>
          </p:cNvPr>
          <p:cNvSpPr>
            <a:spLocks noGrp="1"/>
          </p:cNvSpPr>
          <p:nvPr>
            <p:ph type="title" hasCustomPrompt="1"/>
          </p:nvPr>
        </p:nvSpPr>
        <p:spPr>
          <a:xfrm>
            <a:off x="708714" y="321734"/>
            <a:ext cx="10515600" cy="1200329"/>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br>
              <a:rPr lang="pt-BR" dirty="0"/>
            </a:br>
            <a:endParaRPr lang="pt-BR" dirty="0"/>
          </a:p>
        </p:txBody>
      </p:sp>
    </p:spTree>
    <p:extLst>
      <p:ext uri="{BB962C8B-B14F-4D97-AF65-F5344CB8AC3E}">
        <p14:creationId xmlns:p14="http://schemas.microsoft.com/office/powerpoint/2010/main" val="23875831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ópicos azul">
    <p:spTree>
      <p:nvGrpSpPr>
        <p:cNvPr id="1" name=""/>
        <p:cNvGrpSpPr/>
        <p:nvPr/>
      </p:nvGrpSpPr>
      <p:grpSpPr>
        <a:xfrm>
          <a:off x="0" y="0"/>
          <a:ext cx="0" cy="0"/>
          <a:chOff x="0" y="0"/>
          <a:chExt cx="0" cy="0"/>
        </a:xfrm>
      </p:grpSpPr>
      <p:pic>
        <p:nvPicPr>
          <p:cNvPr id="4" name="Imagem 3" descr="Padrão do plano de fundo&#10;&#10;Descrição gerada automaticamente com confiança baixa">
            <a:extLst>
              <a:ext uri="{FF2B5EF4-FFF2-40B4-BE49-F238E27FC236}">
                <a16:creationId xmlns:a16="http://schemas.microsoft.com/office/drawing/2014/main" id="{55D70767-DB97-2814-AF1A-65BE77274FCC}"/>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Imagem 15">
            <a:extLst>
              <a:ext uri="{FF2B5EF4-FFF2-40B4-BE49-F238E27FC236}">
                <a16:creationId xmlns:a16="http://schemas.microsoft.com/office/drawing/2014/main" id="{F3DC13E3-BCAA-FE2F-A8E5-DD3A91F541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867194"/>
            <a:ext cx="3271502" cy="669072"/>
          </a:xfrm>
          <a:prstGeom prst="rect">
            <a:avLst/>
          </a:prstGeom>
        </p:spPr>
      </p:pic>
      <p:sp>
        <p:nvSpPr>
          <p:cNvPr id="2" name="Espaço Reservado para Texto 10">
            <a:extLst>
              <a:ext uri="{FF2B5EF4-FFF2-40B4-BE49-F238E27FC236}">
                <a16:creationId xmlns:a16="http://schemas.microsoft.com/office/drawing/2014/main" id="{4BCE9CC2-42A2-D5C2-3D3B-2A8C4722D79F}"/>
              </a:ext>
            </a:extLst>
          </p:cNvPr>
          <p:cNvSpPr>
            <a:spLocks noGrp="1"/>
          </p:cNvSpPr>
          <p:nvPr>
            <p:ph type="body" sz="quarter" idx="11"/>
          </p:nvPr>
        </p:nvSpPr>
        <p:spPr>
          <a:xfrm>
            <a:off x="1027802" y="1522063"/>
            <a:ext cx="9877425" cy="4655311"/>
          </a:xfrm>
          <a:prstGeom prst="rect">
            <a:avLst/>
          </a:prstGeom>
        </p:spPr>
        <p:txBody>
          <a:bodyPr>
            <a:normAutofit/>
          </a:bodyPr>
          <a:lstStyle>
            <a:lvl1pPr marL="457200" indent="-457200" algn="just">
              <a:lnSpc>
                <a:spcPct val="130000"/>
              </a:lnSpc>
              <a:spcBef>
                <a:spcPts val="1000"/>
              </a:spcBef>
              <a:buClr>
                <a:schemeClr val="accent4"/>
              </a:buClr>
              <a:buFont typeface="Webdings" panose="05030102010509060703" pitchFamily="18" charset="2"/>
              <a:buChar char=""/>
              <a:defRPr sz="2800">
                <a:latin typeface="Raleway" panose="020B0003030101060003" pitchFamily="34" charset="0"/>
              </a:defRPr>
            </a:lvl1pPr>
            <a:lvl2pPr marL="9144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2pPr>
            <a:lvl3pPr marL="13716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3pPr>
            <a:lvl4pPr marL="18288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4pPr>
            <a:lvl5pPr marL="22860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 name="Título 1">
            <a:extLst>
              <a:ext uri="{FF2B5EF4-FFF2-40B4-BE49-F238E27FC236}">
                <a16:creationId xmlns:a16="http://schemas.microsoft.com/office/drawing/2014/main" id="{E1C75AC8-57BE-7298-0970-2E981731953D}"/>
              </a:ext>
            </a:extLst>
          </p:cNvPr>
          <p:cNvSpPr>
            <a:spLocks noGrp="1"/>
          </p:cNvSpPr>
          <p:nvPr>
            <p:ph type="title" hasCustomPrompt="1"/>
          </p:nvPr>
        </p:nvSpPr>
        <p:spPr>
          <a:xfrm>
            <a:off x="708714" y="321734"/>
            <a:ext cx="10515600" cy="1200329"/>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br>
              <a:rPr lang="pt-BR" dirty="0"/>
            </a:br>
            <a:endParaRPr lang="pt-BR" dirty="0"/>
          </a:p>
        </p:txBody>
      </p:sp>
    </p:spTree>
    <p:extLst>
      <p:ext uri="{BB962C8B-B14F-4D97-AF65-F5344CB8AC3E}">
        <p14:creationId xmlns:p14="http://schemas.microsoft.com/office/powerpoint/2010/main" val="4206630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ópicos verde inf.">
    <p:spTree>
      <p:nvGrpSpPr>
        <p:cNvPr id="1" name=""/>
        <p:cNvGrpSpPr/>
        <p:nvPr/>
      </p:nvGrpSpPr>
      <p:grpSpPr>
        <a:xfrm>
          <a:off x="0" y="0"/>
          <a:ext cx="0" cy="0"/>
          <a:chOff x="0" y="0"/>
          <a:chExt cx="0" cy="0"/>
        </a:xfrm>
      </p:grpSpPr>
      <p:pic>
        <p:nvPicPr>
          <p:cNvPr id="5" name="Imagem 4" descr="Texto&#10;&#10;Descrição gerada automaticamente com confiança média">
            <a:extLst>
              <a:ext uri="{FF2B5EF4-FFF2-40B4-BE49-F238E27FC236}">
                <a16:creationId xmlns:a16="http://schemas.microsoft.com/office/drawing/2014/main" id="{2686B72C-0B58-0C2F-7588-4A28808B30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agem 6">
            <a:extLst>
              <a:ext uri="{FF2B5EF4-FFF2-40B4-BE49-F238E27FC236}">
                <a16:creationId xmlns:a16="http://schemas.microsoft.com/office/drawing/2014/main" id="{01BCB9B1-F487-E50B-AE74-CC795405AF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600494"/>
            <a:ext cx="3271502" cy="669072"/>
          </a:xfrm>
          <a:prstGeom prst="rect">
            <a:avLst/>
          </a:prstGeom>
        </p:spPr>
      </p:pic>
      <p:sp>
        <p:nvSpPr>
          <p:cNvPr id="2" name="Espaço Reservado para Texto 10">
            <a:extLst>
              <a:ext uri="{FF2B5EF4-FFF2-40B4-BE49-F238E27FC236}">
                <a16:creationId xmlns:a16="http://schemas.microsoft.com/office/drawing/2014/main" id="{25D521E4-74D2-8094-EBBD-7D7AE19ABE83}"/>
              </a:ext>
            </a:extLst>
          </p:cNvPr>
          <p:cNvSpPr>
            <a:spLocks noGrp="1"/>
          </p:cNvSpPr>
          <p:nvPr>
            <p:ph type="body" sz="quarter" idx="11"/>
          </p:nvPr>
        </p:nvSpPr>
        <p:spPr>
          <a:xfrm>
            <a:off x="1027802" y="1522063"/>
            <a:ext cx="9877425" cy="4655311"/>
          </a:xfrm>
          <a:prstGeom prst="rect">
            <a:avLst/>
          </a:prstGeom>
        </p:spPr>
        <p:txBody>
          <a:bodyPr>
            <a:normAutofit/>
          </a:bodyPr>
          <a:lstStyle>
            <a:lvl1pPr marL="457200" indent="-457200" algn="just">
              <a:lnSpc>
                <a:spcPct val="130000"/>
              </a:lnSpc>
              <a:spcBef>
                <a:spcPts val="1000"/>
              </a:spcBef>
              <a:buClr>
                <a:schemeClr val="accent4"/>
              </a:buClr>
              <a:buFont typeface="Webdings" panose="05030102010509060703" pitchFamily="18" charset="2"/>
              <a:buChar char=""/>
              <a:defRPr sz="2800">
                <a:latin typeface="Raleway" panose="020B0003030101060003" pitchFamily="34" charset="0"/>
              </a:defRPr>
            </a:lvl1pPr>
            <a:lvl2pPr marL="9144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2pPr>
            <a:lvl3pPr marL="13716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3pPr>
            <a:lvl4pPr marL="18288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4pPr>
            <a:lvl5pPr marL="22860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 name="Título 1">
            <a:extLst>
              <a:ext uri="{FF2B5EF4-FFF2-40B4-BE49-F238E27FC236}">
                <a16:creationId xmlns:a16="http://schemas.microsoft.com/office/drawing/2014/main" id="{51896FDE-BDC8-6D76-1B60-BBF7F56B3720}"/>
              </a:ext>
            </a:extLst>
          </p:cNvPr>
          <p:cNvSpPr>
            <a:spLocks noGrp="1"/>
          </p:cNvSpPr>
          <p:nvPr>
            <p:ph type="title" hasCustomPrompt="1"/>
          </p:nvPr>
        </p:nvSpPr>
        <p:spPr>
          <a:xfrm>
            <a:off x="708714" y="321734"/>
            <a:ext cx="10515600" cy="1200329"/>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br>
              <a:rPr lang="pt-BR" dirty="0"/>
            </a:br>
            <a:endParaRPr lang="pt-BR" dirty="0"/>
          </a:p>
        </p:txBody>
      </p:sp>
    </p:spTree>
    <p:extLst>
      <p:ext uri="{BB962C8B-B14F-4D97-AF65-F5344CB8AC3E}">
        <p14:creationId xmlns:p14="http://schemas.microsoft.com/office/powerpoint/2010/main" val="3170219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ópicos azul inf.">
    <p:spTree>
      <p:nvGrpSpPr>
        <p:cNvPr id="1" name=""/>
        <p:cNvGrpSpPr/>
        <p:nvPr/>
      </p:nvGrpSpPr>
      <p:grpSpPr>
        <a:xfrm>
          <a:off x="0" y="0"/>
          <a:ext cx="0" cy="0"/>
          <a:chOff x="0" y="0"/>
          <a:chExt cx="0" cy="0"/>
        </a:xfrm>
      </p:grpSpPr>
      <p:pic>
        <p:nvPicPr>
          <p:cNvPr id="4" name="Imagem 3" descr="Texto&#10;&#10;Descrição gerada automaticamente com confiança média">
            <a:extLst>
              <a:ext uri="{FF2B5EF4-FFF2-40B4-BE49-F238E27FC236}">
                <a16:creationId xmlns:a16="http://schemas.microsoft.com/office/drawing/2014/main" id="{9740EFFF-87F4-16F9-4FD7-D3A1B69BC8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agem 6">
            <a:extLst>
              <a:ext uri="{FF2B5EF4-FFF2-40B4-BE49-F238E27FC236}">
                <a16:creationId xmlns:a16="http://schemas.microsoft.com/office/drawing/2014/main" id="{01BCB9B1-F487-E50B-AE74-CC795405AF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600494"/>
            <a:ext cx="3271502" cy="669072"/>
          </a:xfrm>
          <a:prstGeom prst="rect">
            <a:avLst/>
          </a:prstGeom>
        </p:spPr>
      </p:pic>
      <p:sp>
        <p:nvSpPr>
          <p:cNvPr id="2" name="Espaço Reservado para Texto 10">
            <a:extLst>
              <a:ext uri="{FF2B5EF4-FFF2-40B4-BE49-F238E27FC236}">
                <a16:creationId xmlns:a16="http://schemas.microsoft.com/office/drawing/2014/main" id="{81D68EC1-8CE3-D22B-B9E3-2D19BC387DAC}"/>
              </a:ext>
            </a:extLst>
          </p:cNvPr>
          <p:cNvSpPr>
            <a:spLocks noGrp="1"/>
          </p:cNvSpPr>
          <p:nvPr>
            <p:ph type="body" sz="quarter" idx="11"/>
          </p:nvPr>
        </p:nvSpPr>
        <p:spPr>
          <a:xfrm>
            <a:off x="1027802" y="1522063"/>
            <a:ext cx="9877425" cy="4655311"/>
          </a:xfrm>
          <a:prstGeom prst="rect">
            <a:avLst/>
          </a:prstGeom>
        </p:spPr>
        <p:txBody>
          <a:bodyPr>
            <a:normAutofit/>
          </a:bodyPr>
          <a:lstStyle>
            <a:lvl1pPr marL="457200" indent="-457200" algn="just">
              <a:lnSpc>
                <a:spcPct val="130000"/>
              </a:lnSpc>
              <a:spcBef>
                <a:spcPts val="1000"/>
              </a:spcBef>
              <a:buClr>
                <a:schemeClr val="accent4"/>
              </a:buClr>
              <a:buFont typeface="Webdings" panose="05030102010509060703" pitchFamily="18" charset="2"/>
              <a:buChar char=""/>
              <a:defRPr sz="2800">
                <a:latin typeface="Raleway" panose="020B0003030101060003" pitchFamily="34" charset="0"/>
              </a:defRPr>
            </a:lvl1pPr>
            <a:lvl2pPr marL="9144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2pPr>
            <a:lvl3pPr marL="13716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3pPr>
            <a:lvl4pPr marL="18288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4pPr>
            <a:lvl5pPr marL="2286000" indent="-457200" algn="just">
              <a:lnSpc>
                <a:spcPct val="130000"/>
              </a:lnSpc>
              <a:spcBef>
                <a:spcPts val="1000"/>
              </a:spcBef>
              <a:buClr>
                <a:schemeClr val="accent3"/>
              </a:buClr>
              <a:buFont typeface="Arial" panose="020B0604020202020204" pitchFamily="34" charset="0"/>
              <a:buChar char="•"/>
              <a:defRPr sz="2400">
                <a:latin typeface="Raleway" panose="020B0003030101060003" pitchFamily="34" charset="0"/>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 name="Título 1">
            <a:extLst>
              <a:ext uri="{FF2B5EF4-FFF2-40B4-BE49-F238E27FC236}">
                <a16:creationId xmlns:a16="http://schemas.microsoft.com/office/drawing/2014/main" id="{7EAA2E59-3B2B-191D-9BAA-2D499A809C05}"/>
              </a:ext>
            </a:extLst>
          </p:cNvPr>
          <p:cNvSpPr>
            <a:spLocks noGrp="1"/>
          </p:cNvSpPr>
          <p:nvPr>
            <p:ph type="title" hasCustomPrompt="1"/>
          </p:nvPr>
        </p:nvSpPr>
        <p:spPr>
          <a:xfrm>
            <a:off x="708714" y="321734"/>
            <a:ext cx="10515600" cy="1200329"/>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br>
              <a:rPr lang="pt-BR" dirty="0"/>
            </a:br>
            <a:endParaRPr lang="pt-BR" dirty="0"/>
          </a:p>
        </p:txBody>
      </p:sp>
    </p:spTree>
    <p:extLst>
      <p:ext uri="{BB962C8B-B14F-4D97-AF65-F5344CB8AC3E}">
        <p14:creationId xmlns:p14="http://schemas.microsoft.com/office/powerpoint/2010/main" val="403011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3B9639A-68A4-4358-8B22-86E6B54CDA5D}" type="datetimeFigureOut">
              <a:rPr lang="pt-BR" smtClean="0"/>
              <a:t>08/04/2023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3069415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azio azul">
    <p:spTree>
      <p:nvGrpSpPr>
        <p:cNvPr id="1" name=""/>
        <p:cNvGrpSpPr/>
        <p:nvPr/>
      </p:nvGrpSpPr>
      <p:grpSpPr>
        <a:xfrm>
          <a:off x="0" y="0"/>
          <a:ext cx="0" cy="0"/>
          <a:chOff x="0" y="0"/>
          <a:chExt cx="0" cy="0"/>
        </a:xfrm>
      </p:grpSpPr>
      <p:pic>
        <p:nvPicPr>
          <p:cNvPr id="15" name="Imagem 14" descr="Padrão do plano de fundo&#10;&#10;Descrição gerada automaticamente com confiança baixa">
            <a:extLst>
              <a:ext uri="{FF2B5EF4-FFF2-40B4-BE49-F238E27FC236}">
                <a16:creationId xmlns:a16="http://schemas.microsoft.com/office/drawing/2014/main" id="{2084B69F-5564-386D-D96F-10D5A46C606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Imagem 15">
            <a:extLst>
              <a:ext uri="{FF2B5EF4-FFF2-40B4-BE49-F238E27FC236}">
                <a16:creationId xmlns:a16="http://schemas.microsoft.com/office/drawing/2014/main" id="{8B5A5D84-C7A7-F7A5-D1EC-70E8E82E1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867194"/>
            <a:ext cx="3271502" cy="669072"/>
          </a:xfrm>
          <a:prstGeom prst="rect">
            <a:avLst/>
          </a:prstGeom>
        </p:spPr>
      </p:pic>
      <p:sp>
        <p:nvSpPr>
          <p:cNvPr id="2" name="Título 1">
            <a:extLst>
              <a:ext uri="{FF2B5EF4-FFF2-40B4-BE49-F238E27FC236}">
                <a16:creationId xmlns:a16="http://schemas.microsoft.com/office/drawing/2014/main" id="{AD872809-25B9-5BA7-C4C6-49F69973940C}"/>
              </a:ext>
            </a:extLst>
          </p:cNvPr>
          <p:cNvSpPr>
            <a:spLocks noGrp="1"/>
          </p:cNvSpPr>
          <p:nvPr>
            <p:ph type="title"/>
          </p:nvPr>
        </p:nvSpPr>
        <p:spPr>
          <a:xfrm>
            <a:off x="708714" y="321734"/>
            <a:ext cx="10515600" cy="646331"/>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p>
        </p:txBody>
      </p:sp>
    </p:spTree>
    <p:extLst>
      <p:ext uri="{BB962C8B-B14F-4D97-AF65-F5344CB8AC3E}">
        <p14:creationId xmlns:p14="http://schemas.microsoft.com/office/powerpoint/2010/main" val="3149696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azio vermelho">
    <p:spTree>
      <p:nvGrpSpPr>
        <p:cNvPr id="1" name=""/>
        <p:cNvGrpSpPr/>
        <p:nvPr/>
      </p:nvGrpSpPr>
      <p:grpSpPr>
        <a:xfrm>
          <a:off x="0" y="0"/>
          <a:ext cx="0" cy="0"/>
          <a:chOff x="0" y="0"/>
          <a:chExt cx="0" cy="0"/>
        </a:xfrm>
      </p:grpSpPr>
      <p:pic>
        <p:nvPicPr>
          <p:cNvPr id="3" name="Imagem 2" descr="Padrão do plano de fundo&#10;&#10;Descrição gerada automaticamente com confiança baixa">
            <a:extLst>
              <a:ext uri="{FF2B5EF4-FFF2-40B4-BE49-F238E27FC236}">
                <a16:creationId xmlns:a16="http://schemas.microsoft.com/office/drawing/2014/main" id="{4994DFFC-2A9D-50A7-0092-809AC81CEE8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Imagem 15">
            <a:extLst>
              <a:ext uri="{FF2B5EF4-FFF2-40B4-BE49-F238E27FC236}">
                <a16:creationId xmlns:a16="http://schemas.microsoft.com/office/drawing/2014/main" id="{8B5A5D84-C7A7-F7A5-D1EC-70E8E82E1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7112" y="5867194"/>
            <a:ext cx="3271502" cy="669072"/>
          </a:xfrm>
          <a:prstGeom prst="rect">
            <a:avLst/>
          </a:prstGeom>
        </p:spPr>
      </p:pic>
      <p:sp>
        <p:nvSpPr>
          <p:cNvPr id="2" name="Título 1">
            <a:extLst>
              <a:ext uri="{FF2B5EF4-FFF2-40B4-BE49-F238E27FC236}">
                <a16:creationId xmlns:a16="http://schemas.microsoft.com/office/drawing/2014/main" id="{FA43827A-8445-E20D-2F27-DD49EF59EF99}"/>
              </a:ext>
            </a:extLst>
          </p:cNvPr>
          <p:cNvSpPr>
            <a:spLocks noGrp="1"/>
          </p:cNvSpPr>
          <p:nvPr>
            <p:ph type="title"/>
          </p:nvPr>
        </p:nvSpPr>
        <p:spPr>
          <a:xfrm>
            <a:off x="708714" y="321734"/>
            <a:ext cx="10515600" cy="646331"/>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p>
        </p:txBody>
      </p:sp>
    </p:spTree>
    <p:extLst>
      <p:ext uri="{BB962C8B-B14F-4D97-AF65-F5344CB8AC3E}">
        <p14:creationId xmlns:p14="http://schemas.microsoft.com/office/powerpoint/2010/main" val="342129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nco">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CA9901-D1FA-ECAF-4A52-9AD1767E258F}"/>
              </a:ext>
            </a:extLst>
          </p:cNvPr>
          <p:cNvSpPr/>
          <p:nvPr/>
        </p:nvSpPr>
        <p:spPr>
          <a:xfrm>
            <a:off x="0" y="5952226"/>
            <a:ext cx="12192000" cy="905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1">
            <a:extLst>
              <a:ext uri="{FF2B5EF4-FFF2-40B4-BE49-F238E27FC236}">
                <a16:creationId xmlns:a16="http://schemas.microsoft.com/office/drawing/2014/main" id="{1B6C84A7-EFB4-B3A1-F6E0-B9DE5E8AECB6}"/>
              </a:ext>
            </a:extLst>
          </p:cNvPr>
          <p:cNvSpPr>
            <a:spLocks noGrp="1"/>
          </p:cNvSpPr>
          <p:nvPr>
            <p:ph type="title"/>
          </p:nvPr>
        </p:nvSpPr>
        <p:spPr>
          <a:xfrm>
            <a:off x="708714" y="321734"/>
            <a:ext cx="10515600" cy="646331"/>
          </a:xfrm>
          <a:prstGeom prst="rect">
            <a:avLst/>
          </a:prstGeom>
        </p:spPr>
        <p:txBody>
          <a:bodyPr>
            <a:spAutoFit/>
          </a:bodyPr>
          <a:lstStyle>
            <a:lvl1pPr algn="l">
              <a:defRPr sz="3600" b="1" cap="none" baseline="0">
                <a:solidFill>
                  <a:schemeClr val="accent5"/>
                </a:solidFill>
                <a:latin typeface="Raleway ExtraBold" panose="020B0003030101060003" pitchFamily="34" charset="0"/>
                <a:cs typeface="Arial" panose="020B0604020202020204" pitchFamily="34" charset="0"/>
              </a:defRPr>
            </a:lvl1pPr>
          </a:lstStyle>
          <a:p>
            <a:r>
              <a:rPr lang="pt-BR" dirty="0"/>
              <a:t>Clique para editar o título mestre</a:t>
            </a:r>
          </a:p>
        </p:txBody>
      </p:sp>
    </p:spTree>
    <p:extLst>
      <p:ext uri="{BB962C8B-B14F-4D97-AF65-F5344CB8AC3E}">
        <p14:creationId xmlns:p14="http://schemas.microsoft.com/office/powerpoint/2010/main" val="415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brigado">
    <p:spTree>
      <p:nvGrpSpPr>
        <p:cNvPr id="1" name=""/>
        <p:cNvGrpSpPr/>
        <p:nvPr/>
      </p:nvGrpSpPr>
      <p:grpSpPr>
        <a:xfrm>
          <a:off x="0" y="0"/>
          <a:ext cx="0" cy="0"/>
          <a:chOff x="0" y="0"/>
          <a:chExt cx="0" cy="0"/>
        </a:xfrm>
      </p:grpSpPr>
      <p:pic>
        <p:nvPicPr>
          <p:cNvPr id="9" name="Imagem 8" descr="Uma imagem contendo Logotipo&#10;&#10;Descrição gerada automaticamente">
            <a:extLst>
              <a:ext uri="{FF2B5EF4-FFF2-40B4-BE49-F238E27FC236}">
                <a16:creationId xmlns:a16="http://schemas.microsoft.com/office/drawing/2014/main" id="{EB110F37-62DD-20FD-C6A8-3E790DD08F8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ítulo 10">
            <a:extLst>
              <a:ext uri="{FF2B5EF4-FFF2-40B4-BE49-F238E27FC236}">
                <a16:creationId xmlns:a16="http://schemas.microsoft.com/office/drawing/2014/main" id="{A6C60F02-5E22-A8CE-2653-888B524D5235}"/>
              </a:ext>
            </a:extLst>
          </p:cNvPr>
          <p:cNvSpPr>
            <a:spLocks noGrp="1"/>
          </p:cNvSpPr>
          <p:nvPr>
            <p:ph type="title" hasCustomPrompt="1"/>
          </p:nvPr>
        </p:nvSpPr>
        <p:spPr>
          <a:xfrm>
            <a:off x="838200" y="2766219"/>
            <a:ext cx="10515600" cy="1325563"/>
          </a:xfrm>
          <a:prstGeom prst="rect">
            <a:avLst/>
          </a:prstGeom>
        </p:spPr>
        <p:txBody>
          <a:bodyPr anchor="ctr"/>
          <a:lstStyle>
            <a:lvl1pPr algn="ctr">
              <a:defRPr sz="4800" b="1">
                <a:solidFill>
                  <a:schemeClr val="bg1"/>
                </a:solidFill>
                <a:latin typeface="Raleway ExtraBold" panose="020B0003030101060003" pitchFamily="34" charset="0"/>
                <a:cs typeface="Arial" panose="020B0604020202020204" pitchFamily="34" charset="0"/>
              </a:defRPr>
            </a:lvl1pPr>
          </a:lstStyle>
          <a:p>
            <a:r>
              <a:rPr lang="pt-BR" dirty="0"/>
              <a:t>OBRIGADO!</a:t>
            </a:r>
          </a:p>
        </p:txBody>
      </p:sp>
      <p:pic>
        <p:nvPicPr>
          <p:cNvPr id="2" name="Imagem 1">
            <a:extLst>
              <a:ext uri="{FF2B5EF4-FFF2-40B4-BE49-F238E27FC236}">
                <a16:creationId xmlns:a16="http://schemas.microsoft.com/office/drawing/2014/main" id="{075C72AA-46C9-9707-B703-66ACC59F3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836" t="15571" r="24945" b="12490"/>
          <a:stretch/>
        </p:blipFill>
        <p:spPr>
          <a:xfrm>
            <a:off x="9205060" y="4449337"/>
            <a:ext cx="2568872" cy="2029520"/>
          </a:xfrm>
          <a:prstGeom prst="rect">
            <a:avLst/>
          </a:prstGeom>
        </p:spPr>
      </p:pic>
    </p:spTree>
    <p:extLst>
      <p:ext uri="{BB962C8B-B14F-4D97-AF65-F5344CB8AC3E}">
        <p14:creationId xmlns:p14="http://schemas.microsoft.com/office/powerpoint/2010/main" val="404176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Em Br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4/8/2023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3679792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03B9639A-68A4-4358-8B22-86E6B54CDA5D}" type="datetimeFigureOut">
              <a:rPr lang="pt-BR" smtClean="0"/>
              <a:t>08/04/2023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204644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03B9639A-68A4-4358-8B22-86E6B54CDA5D}" type="datetimeFigureOut">
              <a:rPr lang="pt-BR" smtClean="0"/>
              <a:t>08/04/2023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401526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03B9639A-68A4-4358-8B22-86E6B54CDA5D}" type="datetimeFigureOut">
              <a:rPr lang="pt-BR" smtClean="0"/>
              <a:t>08/04/2023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361571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03B9639A-68A4-4358-8B22-86E6B54CDA5D}" type="datetimeFigureOut">
              <a:rPr lang="pt-BR" smtClean="0"/>
              <a:t>08/04/2023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31671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3B9639A-68A4-4358-8B22-86E6B54CDA5D}" type="datetimeFigureOut">
              <a:rPr lang="pt-BR" smtClean="0"/>
              <a:t>08/04/2023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351932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03B9639A-68A4-4358-8B22-86E6B54CDA5D}" type="datetimeFigureOut">
              <a:rPr lang="pt-BR" smtClean="0"/>
              <a:t>08/04/2023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328787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03B9639A-68A4-4358-8B22-86E6B54CDA5D}" type="datetimeFigureOut">
              <a:rPr lang="pt-BR" smtClean="0"/>
              <a:t>08/04/2023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5428BBE-3947-4B7E-8FDC-C82513951DDF}" type="slidenum">
              <a:rPr lang="pt-BR" smtClean="0"/>
              <a:t>‹nº›</a:t>
            </a:fld>
            <a:endParaRPr lang="pt-BR"/>
          </a:p>
        </p:txBody>
      </p:sp>
    </p:spTree>
    <p:extLst>
      <p:ext uri="{BB962C8B-B14F-4D97-AF65-F5344CB8AC3E}">
        <p14:creationId xmlns:p14="http://schemas.microsoft.com/office/powerpoint/2010/main" val="97838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9639A-68A4-4358-8B22-86E6B54CDA5D}" type="datetimeFigureOut">
              <a:rPr lang="pt-BR" smtClean="0"/>
              <a:t>08/04/2023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28BBE-3947-4B7E-8FDC-C82513951DDF}" type="slidenum">
              <a:rPr lang="pt-BR" smtClean="0"/>
              <a:t>‹nº›</a:t>
            </a:fld>
            <a:endParaRPr lang="pt-BR"/>
          </a:p>
        </p:txBody>
      </p:sp>
    </p:spTree>
    <p:extLst>
      <p:ext uri="{BB962C8B-B14F-4D97-AF65-F5344CB8AC3E}">
        <p14:creationId xmlns:p14="http://schemas.microsoft.com/office/powerpoint/2010/main" val="1953388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7491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aplicacoes.cidadania.gov.br/ri/pbfcad/" TargetMode="External"/><Relationship Id="rId5" Type="http://schemas.openxmlformats.org/officeDocument/2006/relationships/hyperlink" Target="https://aplicacoes.mds.gov.br/sagi/ri/relatorios/cidadania/#cadastrounico" TargetMode="External"/><Relationship Id="rId4" Type="http://schemas.openxmlformats.org/officeDocument/2006/relationships/hyperlink" Target="https://aplicacoes.cidadania.gov.br/vis/"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4.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Folha_de_C_lculo_do_Microsoft_Excel.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l="8869" t="33505" r="8093" b="34565"/>
          <a:stretch/>
        </p:blipFill>
        <p:spPr>
          <a:xfrm>
            <a:off x="1068287" y="5569959"/>
            <a:ext cx="3428896" cy="741631"/>
          </a:xfrm>
          <a:prstGeom prst="rect">
            <a:avLst/>
          </a:prstGeom>
        </p:spPr>
      </p:pic>
      <p:sp>
        <p:nvSpPr>
          <p:cNvPr id="3" name="Título 1"/>
          <p:cNvSpPr>
            <a:spLocks noGrp="1"/>
          </p:cNvSpPr>
          <p:nvPr>
            <p:ph type="title"/>
          </p:nvPr>
        </p:nvSpPr>
        <p:spPr>
          <a:xfrm>
            <a:off x="257695" y="2690446"/>
            <a:ext cx="5659528" cy="1266412"/>
          </a:xfrm>
        </p:spPr>
        <p:txBody>
          <a:bodyPr>
            <a:normAutofit/>
          </a:bodyPr>
          <a:lstStyle/>
          <a:p>
            <a:pPr algn="ctr"/>
            <a:r>
              <a:rPr lang="pt-BR" sz="2800" b="1" dirty="0">
                <a:latin typeface="Poppins Light" panose="00000400000000000000" pitchFamily="2" charset="0"/>
                <a:cs typeface="Poppins Light" panose="00000400000000000000" pitchFamily="2" charset="0"/>
              </a:rPr>
              <a:t>Cadastro Único para Programas Sociais </a:t>
            </a:r>
            <a:br>
              <a:rPr lang="pt-BR" sz="2800" b="1" dirty="0">
                <a:latin typeface="Poppins Light" panose="00000400000000000000" pitchFamily="2" charset="0"/>
                <a:cs typeface="Poppins Light" panose="00000400000000000000" pitchFamily="2" charset="0"/>
              </a:rPr>
            </a:br>
            <a:r>
              <a:rPr lang="pt-BR" sz="2800" b="1" dirty="0">
                <a:latin typeface="Poppins Light" panose="00000400000000000000" pitchFamily="2" charset="0"/>
                <a:cs typeface="Poppins Light" panose="00000400000000000000" pitchFamily="2" charset="0"/>
              </a:rPr>
              <a:t>do Governo Federal </a:t>
            </a:r>
            <a:endParaRPr lang="pt-BR" sz="2800" b="1" dirty="0"/>
          </a:p>
        </p:txBody>
      </p:sp>
    </p:spTree>
    <p:extLst>
      <p:ext uri="{BB962C8B-B14F-4D97-AF65-F5344CB8AC3E}">
        <p14:creationId xmlns:p14="http://schemas.microsoft.com/office/powerpoint/2010/main" val="397601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301831" y="311628"/>
            <a:ext cx="9742516" cy="595548"/>
          </a:xfrm>
          <a:prstGeom prst="rect">
            <a:avLst/>
          </a:prstGeom>
          <a:noFill/>
        </p:spPr>
        <p:txBody>
          <a:bodyPr wrap="square" rtlCol="0">
            <a:spAutoFit/>
          </a:bodyPr>
          <a:lstStyle/>
          <a:p>
            <a:pPr>
              <a:lnSpc>
                <a:spcPct val="90000"/>
              </a:lnSpc>
              <a:spcBef>
                <a:spcPct val="0"/>
              </a:spcBef>
            </a:pPr>
            <a:r>
              <a:rPr lang="pt-BR" sz="3600" dirty="0">
                <a:latin typeface="Poppins Light" panose="00000400000000000000" pitchFamily="2" charset="0"/>
                <a:ea typeface="+mj-ea"/>
                <a:cs typeface="Poppins Light" panose="00000400000000000000" pitchFamily="2" charset="0"/>
              </a:rPr>
              <a:t>Plano de ação do Cadastro Único 2023</a:t>
            </a:r>
          </a:p>
        </p:txBody>
      </p:sp>
      <p:graphicFrame>
        <p:nvGraphicFramePr>
          <p:cNvPr id="7" name="Diagrama 6"/>
          <p:cNvGraphicFramePr/>
          <p:nvPr>
            <p:extLst>
              <p:ext uri="{D42A27DB-BD31-4B8C-83A1-F6EECF244321}">
                <p14:modId xmlns:p14="http://schemas.microsoft.com/office/powerpoint/2010/main" val="2304788432"/>
              </p:ext>
            </p:extLst>
          </p:nvPr>
        </p:nvGraphicFramePr>
        <p:xfrm>
          <a:off x="1170634" y="1213978"/>
          <a:ext cx="9086504" cy="5403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952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493680" y="202223"/>
            <a:ext cx="6206058"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Aplicativo Cadastro Único</a:t>
            </a:r>
          </a:p>
        </p:txBody>
      </p:sp>
      <p:pic>
        <p:nvPicPr>
          <p:cNvPr id="3" name="Imagem 2"/>
          <p:cNvPicPr>
            <a:picLocks noChangeAspect="1"/>
          </p:cNvPicPr>
          <p:nvPr/>
        </p:nvPicPr>
        <p:blipFill rotWithShape="1">
          <a:blip r:embed="rId2"/>
          <a:srcRect l="1" r="1118"/>
          <a:stretch/>
        </p:blipFill>
        <p:spPr>
          <a:xfrm>
            <a:off x="569415" y="852510"/>
            <a:ext cx="3324423" cy="4862915"/>
          </a:xfrm>
          <a:prstGeom prst="rect">
            <a:avLst/>
          </a:prstGeom>
          <a:ln>
            <a:noFill/>
          </a:ln>
          <a:effectLst>
            <a:outerShdw blurRad="292100" dist="139700" dir="2700000" algn="tl" rotWithShape="0">
              <a:srgbClr val="333333">
                <a:alpha val="65000"/>
              </a:srgbClr>
            </a:outerShdw>
          </a:effectLst>
        </p:spPr>
      </p:pic>
      <p:pic>
        <p:nvPicPr>
          <p:cNvPr id="4" name="Imagem 3"/>
          <p:cNvPicPr>
            <a:picLocks noChangeAspect="1"/>
          </p:cNvPicPr>
          <p:nvPr/>
        </p:nvPicPr>
        <p:blipFill>
          <a:blip r:embed="rId3"/>
          <a:stretch>
            <a:fillRect/>
          </a:stretch>
        </p:blipFill>
        <p:spPr>
          <a:xfrm>
            <a:off x="8275099" y="439235"/>
            <a:ext cx="3031808" cy="5750551"/>
          </a:xfrm>
          <a:prstGeom prst="rect">
            <a:avLst/>
          </a:prstGeom>
          <a:ln>
            <a:noFill/>
          </a:ln>
          <a:effectLst>
            <a:outerShdw blurRad="292100" dist="139700" dir="2700000" algn="tl" rotWithShape="0">
              <a:srgbClr val="333333">
                <a:alpha val="65000"/>
              </a:srgbClr>
            </a:outerShdw>
          </a:effectLst>
        </p:spPr>
      </p:pic>
      <p:sp>
        <p:nvSpPr>
          <p:cNvPr id="2" name="CaixaDeTexto 1"/>
          <p:cNvSpPr txBox="1"/>
          <p:nvPr/>
        </p:nvSpPr>
        <p:spPr>
          <a:xfrm>
            <a:off x="4380107" y="1050257"/>
            <a:ext cx="3235569" cy="156966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p:spPr>
        <p:txBody>
          <a:bodyPr wrap="square" rtlCol="0">
            <a:spAutoFit/>
          </a:bodyPr>
          <a:lstStyle/>
          <a:p>
            <a:pPr algn="ctr"/>
            <a:r>
              <a:rPr lang="pt-BR" sz="1600" dirty="0">
                <a:latin typeface="Poppins Light" panose="020B0604020202020204" charset="0"/>
                <a:cs typeface="Poppins Light" panose="020B0604020202020204" charset="0"/>
              </a:rPr>
              <a:t>Nova funcionalidade do aplicativo do Cadastro Único permite a exclusão voluntária das pessoas que tenham se registrado incorretamente como famílias unipessoais</a:t>
            </a:r>
          </a:p>
        </p:txBody>
      </p:sp>
      <p:sp>
        <p:nvSpPr>
          <p:cNvPr id="6" name="Elipse 5"/>
          <p:cNvSpPr/>
          <p:nvPr/>
        </p:nvSpPr>
        <p:spPr>
          <a:xfrm>
            <a:off x="817685" y="2619917"/>
            <a:ext cx="844061" cy="857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p:cNvSpPr/>
          <p:nvPr/>
        </p:nvSpPr>
        <p:spPr>
          <a:xfrm>
            <a:off x="2847939" y="2589528"/>
            <a:ext cx="844061" cy="88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1" name="Agrupar 10"/>
          <p:cNvGrpSpPr/>
          <p:nvPr/>
        </p:nvGrpSpPr>
        <p:grpSpPr>
          <a:xfrm>
            <a:off x="692887" y="5912787"/>
            <a:ext cx="2780074" cy="276999"/>
            <a:chOff x="4403241" y="3006969"/>
            <a:chExt cx="2780074" cy="276999"/>
          </a:xfrm>
        </p:grpSpPr>
        <p:sp>
          <p:nvSpPr>
            <p:cNvPr id="9" name="Elipse 8"/>
            <p:cNvSpPr/>
            <p:nvPr/>
          </p:nvSpPr>
          <p:spPr>
            <a:xfrm>
              <a:off x="4403241" y="3033635"/>
              <a:ext cx="280585" cy="202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4745372" y="3006969"/>
              <a:ext cx="2437943" cy="276999"/>
            </a:xfrm>
            <a:prstGeom prst="rect">
              <a:avLst/>
            </a:prstGeom>
            <a:noFill/>
          </p:spPr>
          <p:txBody>
            <a:bodyPr wrap="square" rtlCol="0">
              <a:spAutoFit/>
            </a:bodyPr>
            <a:lstStyle/>
            <a:p>
              <a:r>
                <a:rPr lang="pt-BR" sz="1200" dirty="0">
                  <a:latin typeface="Poppins Light" panose="020B0604020202020204" charset="0"/>
                  <a:cs typeface="Poppins Light" panose="020B0604020202020204" charset="0"/>
                </a:rPr>
                <a:t>Funcionalidades suspensas</a:t>
              </a:r>
            </a:p>
          </p:txBody>
        </p:sp>
      </p:grpSp>
    </p:spTree>
    <p:extLst>
      <p:ext uri="{BB962C8B-B14F-4D97-AF65-F5344CB8AC3E}">
        <p14:creationId xmlns:p14="http://schemas.microsoft.com/office/powerpoint/2010/main" val="32442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7761" t="33310" r="8758" b="36338"/>
          <a:stretch/>
        </p:blipFill>
        <p:spPr>
          <a:xfrm>
            <a:off x="8626849" y="5441796"/>
            <a:ext cx="3271502" cy="669072"/>
          </a:xfrm>
          <a:prstGeom prst="rect">
            <a:avLst/>
          </a:prstGeom>
        </p:spPr>
      </p:pic>
      <p:sp>
        <p:nvSpPr>
          <p:cNvPr id="7" name="CaixaDeTexto 6"/>
          <p:cNvSpPr txBox="1"/>
          <p:nvPr/>
        </p:nvSpPr>
        <p:spPr>
          <a:xfrm>
            <a:off x="599188" y="481373"/>
            <a:ext cx="9742516" cy="539635"/>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PROCAD-SUAS 2023</a:t>
            </a:r>
          </a:p>
        </p:txBody>
      </p:sp>
      <p:sp>
        <p:nvSpPr>
          <p:cNvPr id="2" name="Retângulo 1"/>
          <p:cNvSpPr/>
          <p:nvPr/>
        </p:nvSpPr>
        <p:spPr>
          <a:xfrm>
            <a:off x="599188" y="1443376"/>
            <a:ext cx="10767753" cy="3693319"/>
          </a:xfrm>
          <a:prstGeom prst="rect">
            <a:avLst/>
          </a:prstGeom>
        </p:spPr>
        <p:txBody>
          <a:bodyPr wrap="square">
            <a:spAutoFit/>
          </a:bodyPr>
          <a:lstStyle/>
          <a:p>
            <a:pPr lvl="0" algn="just">
              <a:buClr>
                <a:schemeClr val="dk1"/>
              </a:buClr>
            </a:pPr>
            <a:r>
              <a:rPr lang="pt-BR" b="1" dirty="0">
                <a:latin typeface="Poppins Light" panose="020B0604020202020204" charset="0"/>
                <a:cs typeface="Poppins Light" panose="020B0604020202020204" charset="0"/>
                <a:sym typeface="Calibri"/>
              </a:rPr>
              <a:t>Estratégia emergencial, com abrangência nacional, pactuada entre os entes federados, que visa:</a:t>
            </a:r>
          </a:p>
          <a:p>
            <a:pPr marL="342900" indent="-342900" algn="just">
              <a:buClr>
                <a:schemeClr val="dk1"/>
              </a:buClr>
              <a:buFont typeface="Wingdings" panose="05000000000000000000" pitchFamily="2" charset="2"/>
              <a:buChar char="ü"/>
            </a:pPr>
            <a:endParaRPr lang="pt-BR" dirty="0">
              <a:latin typeface="Poppins Light" panose="020B0604020202020204" charset="0"/>
              <a:cs typeface="Poppins Light" panose="020B0604020202020204" charset="0"/>
              <a:sym typeface="Calibri"/>
            </a:endParaRPr>
          </a:p>
          <a:p>
            <a:pPr marL="342900" indent="-342900" algn="just">
              <a:buClr>
                <a:schemeClr val="dk1"/>
              </a:buClr>
              <a:buFont typeface="Wingdings" panose="05000000000000000000" pitchFamily="2" charset="2"/>
              <a:buChar char="ü"/>
            </a:pPr>
            <a:r>
              <a:rPr lang="pt-BR" dirty="0">
                <a:latin typeface="Poppins Light" panose="020B0604020202020204" charset="0"/>
                <a:cs typeface="Poppins Light" panose="020B0604020202020204" charset="0"/>
                <a:sym typeface="Calibri"/>
              </a:rPr>
              <a:t>ao </a:t>
            </a:r>
            <a:r>
              <a:rPr lang="pt-BR" b="1" dirty="0">
                <a:latin typeface="Poppins Light" panose="020B0604020202020204" charset="0"/>
                <a:cs typeface="Poppins Light" panose="020B0604020202020204" charset="0"/>
                <a:sym typeface="Calibri"/>
              </a:rPr>
              <a:t>fortalecimento da capacidade de gestão municipal e estadual do Cadastro Único, </a:t>
            </a:r>
            <a:r>
              <a:rPr lang="pt-BR" dirty="0">
                <a:latin typeface="Poppins Light" panose="020B0604020202020204" charset="0"/>
                <a:cs typeface="Poppins Light" panose="020B0604020202020204" charset="0"/>
                <a:sym typeface="Calibri"/>
              </a:rPr>
              <a:t>com a retomada do diálogo com estados e municípios para a efetivação do pacto federativo na implementação do Sistema Único de Assistência Social (SUAS); </a:t>
            </a:r>
          </a:p>
          <a:p>
            <a:pPr marL="342900" lvl="0" indent="-342900" algn="just">
              <a:buClr>
                <a:schemeClr val="dk1"/>
              </a:buClr>
              <a:buFont typeface="Arial" panose="020B0604020202020204" pitchFamily="34" charset="0"/>
              <a:buChar char="•"/>
            </a:pPr>
            <a:endParaRPr lang="pt-BR" dirty="0">
              <a:latin typeface="Poppins Light" panose="020B0604020202020204" charset="0"/>
              <a:cs typeface="Poppins Light" panose="020B0604020202020204" charset="0"/>
              <a:sym typeface="Calibri"/>
            </a:endParaRPr>
          </a:p>
          <a:p>
            <a:pPr marL="342900" indent="-342900" algn="just">
              <a:buClr>
                <a:schemeClr val="dk1"/>
              </a:buClr>
              <a:buFont typeface="Wingdings" panose="05000000000000000000" pitchFamily="2" charset="2"/>
              <a:buChar char="ü"/>
            </a:pPr>
            <a:r>
              <a:rPr lang="pt-BR" dirty="0">
                <a:latin typeface="Poppins Light" panose="020B0604020202020204" charset="0"/>
                <a:cs typeface="Poppins Light" panose="020B0604020202020204" charset="0"/>
                <a:sym typeface="Calibri"/>
              </a:rPr>
              <a:t>à </a:t>
            </a:r>
            <a:r>
              <a:rPr lang="pt-BR" b="1" dirty="0">
                <a:latin typeface="Poppins Light" panose="020B0604020202020204" charset="0"/>
                <a:cs typeface="Poppins Light" panose="020B0604020202020204" charset="0"/>
                <a:sym typeface="Calibri"/>
              </a:rPr>
              <a:t>recuperação e qualificação do Cadastro Único</a:t>
            </a:r>
            <a:r>
              <a:rPr lang="pt-BR" dirty="0">
                <a:latin typeface="Poppins Light" panose="020B0604020202020204" charset="0"/>
                <a:cs typeface="Poppins Light" panose="020B0604020202020204" charset="0"/>
                <a:sym typeface="Calibri"/>
              </a:rPr>
              <a:t>, para corrigir distorções e alcançar famílias vulneráveis elegíveis ao Bolsa Família que estão sem acesso ao programa e a outras ações nos três níveis de governo; e</a:t>
            </a:r>
          </a:p>
          <a:p>
            <a:pPr marL="342900" indent="-342900" algn="just">
              <a:buClr>
                <a:schemeClr val="dk1"/>
              </a:buClr>
              <a:buFont typeface="Wingdings" panose="05000000000000000000" pitchFamily="2" charset="2"/>
              <a:buChar char="ü"/>
            </a:pPr>
            <a:endParaRPr lang="pt-BR" dirty="0">
              <a:latin typeface="Poppins Light" panose="020B0604020202020204" charset="0"/>
              <a:cs typeface="Poppins Light" panose="020B0604020202020204" charset="0"/>
              <a:sym typeface="Calibri"/>
            </a:endParaRPr>
          </a:p>
          <a:p>
            <a:pPr marL="342900" indent="-342900" algn="just">
              <a:buClr>
                <a:schemeClr val="dk1"/>
              </a:buClr>
              <a:buFont typeface="Wingdings" panose="05000000000000000000" pitchFamily="2" charset="2"/>
              <a:buChar char="ü"/>
            </a:pPr>
            <a:r>
              <a:rPr lang="pt-BR" dirty="0">
                <a:latin typeface="Poppins Light" panose="020B0604020202020204" charset="0"/>
                <a:cs typeface="Poppins Light" panose="020B0604020202020204" charset="0"/>
                <a:sym typeface="Calibri"/>
              </a:rPr>
              <a:t>à </a:t>
            </a:r>
            <a:r>
              <a:rPr lang="pt-BR" b="1" dirty="0">
                <a:latin typeface="Poppins Light" panose="020B0604020202020204" charset="0"/>
                <a:cs typeface="Poppins Light" panose="020B0604020202020204" charset="0"/>
                <a:sym typeface="Calibri"/>
              </a:rPr>
              <a:t>ampliação e aprimoramento da comunicação </a:t>
            </a:r>
            <a:r>
              <a:rPr lang="pt-BR" dirty="0">
                <a:latin typeface="Poppins Light" panose="020B0604020202020204" charset="0"/>
                <a:cs typeface="Poppins Light" panose="020B0604020202020204" charset="0"/>
                <a:sym typeface="Calibri"/>
              </a:rPr>
              <a:t>com as famílias cadastradas e a população em geral sobre o Cadastro Único e o Bolsa Família.</a:t>
            </a:r>
          </a:p>
        </p:txBody>
      </p:sp>
    </p:spTree>
    <p:extLst>
      <p:ext uri="{BB962C8B-B14F-4D97-AF65-F5344CB8AC3E}">
        <p14:creationId xmlns:p14="http://schemas.microsoft.com/office/powerpoint/2010/main" val="29107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3779" y="257026"/>
            <a:ext cx="9742516" cy="539635"/>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PROCAD-SUAS 2023</a:t>
            </a:r>
          </a:p>
        </p:txBody>
      </p:sp>
      <p:grpSp>
        <p:nvGrpSpPr>
          <p:cNvPr id="4" name="Agrupar 3"/>
          <p:cNvGrpSpPr/>
          <p:nvPr/>
        </p:nvGrpSpPr>
        <p:grpSpPr>
          <a:xfrm>
            <a:off x="411664" y="1282746"/>
            <a:ext cx="10776767" cy="4952587"/>
            <a:chOff x="430686" y="1114573"/>
            <a:chExt cx="10776767" cy="4952587"/>
          </a:xfrm>
        </p:grpSpPr>
        <p:sp>
          <p:nvSpPr>
            <p:cNvPr id="5" name="CaixaDeTexto 4"/>
            <p:cNvSpPr txBox="1"/>
            <p:nvPr/>
          </p:nvSpPr>
          <p:spPr>
            <a:xfrm>
              <a:off x="6844407" y="1114573"/>
              <a:ext cx="4352194" cy="1384995"/>
            </a:xfrm>
            <a:prstGeom prst="rect">
              <a:avLst/>
            </a:prstGeom>
            <a:solidFill>
              <a:schemeClr val="accent5"/>
            </a:solidFill>
          </p:spPr>
          <p:txBody>
            <a:bodyPr wrap="square">
              <a:spAutoFit/>
            </a:bodyPr>
            <a:lstStyle>
              <a:defPPr>
                <a:defRPr lang="pt-BR"/>
              </a:defPPr>
              <a:lvl1pPr algn="ct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pPr algn="l"/>
              <a:r>
                <a:rPr lang="pt-BR" dirty="0"/>
                <a:t>Coordenação nacional, apoio técnico e financeiro para Busca Ativa e estruturação de equipes de atendimento, mobilização </a:t>
              </a:r>
              <a:r>
                <a:rPr lang="pt-BR" dirty="0" err="1"/>
                <a:t>intersetorial</a:t>
              </a:r>
              <a:r>
                <a:rPr lang="pt-BR" dirty="0"/>
                <a:t>, informações sobre públicos da Busca Ativa e qualificação dos dados do Cadastro Único. </a:t>
              </a:r>
            </a:p>
          </p:txBody>
        </p:sp>
        <p:sp>
          <p:nvSpPr>
            <p:cNvPr id="6" name="Retângulo 5"/>
            <p:cNvSpPr/>
            <p:nvPr/>
          </p:nvSpPr>
          <p:spPr>
            <a:xfrm>
              <a:off x="4480719" y="2096788"/>
              <a:ext cx="1615281" cy="307777"/>
            </a:xfrm>
            <a:prstGeom prst="rect">
              <a:avLst/>
            </a:prstGeom>
            <a:solidFill>
              <a:schemeClr val="accent5"/>
            </a:solidFill>
          </p:spPr>
          <p:txBody>
            <a:bodyPr wrap="square">
              <a:spAutoFit/>
            </a:bodyPr>
            <a:lstStyle/>
            <a:p>
              <a:pPr algn="ct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MDS/SAGICAD</a:t>
              </a:r>
            </a:p>
          </p:txBody>
        </p:sp>
        <p:sp>
          <p:nvSpPr>
            <p:cNvPr id="7" name="Retângulo 6"/>
            <p:cNvSpPr/>
            <p:nvPr/>
          </p:nvSpPr>
          <p:spPr>
            <a:xfrm>
              <a:off x="4395827" y="5759383"/>
              <a:ext cx="1806614" cy="307777"/>
            </a:xfrm>
            <a:prstGeom prst="rect">
              <a:avLst/>
            </a:prstGeom>
            <a:solidFill>
              <a:schemeClr val="accent5"/>
            </a:solidFill>
          </p:spPr>
          <p:txBody>
            <a:bodyPr wrap="square">
              <a:spAutoFit/>
            </a:bodyPr>
            <a:lstStyle/>
            <a:p>
              <a:pPr algn="ct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Municípios e DF</a:t>
              </a:r>
            </a:p>
          </p:txBody>
        </p:sp>
        <p:sp>
          <p:nvSpPr>
            <p:cNvPr id="8" name="Retângulo 7"/>
            <p:cNvSpPr/>
            <p:nvPr/>
          </p:nvSpPr>
          <p:spPr>
            <a:xfrm>
              <a:off x="4635742" y="3832282"/>
              <a:ext cx="1064888" cy="307777"/>
            </a:xfrm>
            <a:prstGeom prst="rect">
              <a:avLst/>
            </a:prstGeom>
            <a:solidFill>
              <a:schemeClr val="accent5"/>
            </a:solidFill>
          </p:spPr>
          <p:txBody>
            <a:bodyPr wrap="square">
              <a:spAutoFit/>
            </a:bodyPr>
            <a:lstStyle/>
            <a:p>
              <a:pPr algn="ct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Estados </a:t>
              </a:r>
            </a:p>
          </p:txBody>
        </p:sp>
        <p:sp>
          <p:nvSpPr>
            <p:cNvPr id="9" name="CaixaDeTexto 8"/>
            <p:cNvSpPr txBox="1"/>
            <p:nvPr/>
          </p:nvSpPr>
          <p:spPr>
            <a:xfrm>
              <a:off x="6855259" y="2917602"/>
              <a:ext cx="4352194" cy="1169551"/>
            </a:xfrm>
            <a:prstGeom prst="rect">
              <a:avLst/>
            </a:prstGeom>
            <a:solidFill>
              <a:schemeClr val="accent5"/>
            </a:solidFill>
          </p:spPr>
          <p:txBody>
            <a:bodyPr wrap="square">
              <a:spAutoFit/>
            </a:bodyPr>
            <a:lstStyle>
              <a:defPPr>
                <a:defRPr lang="pt-BR"/>
              </a:defPPr>
              <a:lvl1pP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r>
                <a:rPr lang="pt-BR" dirty="0"/>
                <a:t>Planejamento, coordenação, apoio técnico aos municípios para Busca Ativa e estruturação de equipes de atendimento, mobilização </a:t>
              </a:r>
              <a:r>
                <a:rPr lang="pt-BR" dirty="0" err="1"/>
                <a:t>intersetorial</a:t>
              </a:r>
              <a:r>
                <a:rPr lang="pt-BR" dirty="0"/>
                <a:t>, ações de divulgação e capacitação e prestação de contas. </a:t>
              </a:r>
            </a:p>
          </p:txBody>
        </p:sp>
        <p:sp>
          <p:nvSpPr>
            <p:cNvPr id="10" name="CaixaDeTexto 9"/>
            <p:cNvSpPr txBox="1"/>
            <p:nvPr/>
          </p:nvSpPr>
          <p:spPr>
            <a:xfrm>
              <a:off x="6855259" y="4570409"/>
              <a:ext cx="4352194" cy="1384995"/>
            </a:xfrm>
            <a:prstGeom prst="rect">
              <a:avLst/>
            </a:prstGeom>
            <a:solidFill>
              <a:schemeClr val="accent5"/>
            </a:solidFill>
          </p:spPr>
          <p:txBody>
            <a:bodyPr wrap="square">
              <a:spAutoFit/>
            </a:bodyPr>
            <a:lstStyle>
              <a:defPPr>
                <a:defRPr lang="pt-BR"/>
              </a:defPPr>
              <a:lvl1pP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r>
                <a:rPr lang="pt-BR" dirty="0"/>
                <a:t>Planejamento e diagnóstico </a:t>
              </a:r>
              <a:r>
                <a:rPr lang="pt-BR" dirty="0" err="1"/>
                <a:t>socioterritorial</a:t>
              </a:r>
              <a:r>
                <a:rPr lang="pt-BR" dirty="0"/>
                <a:t>, coordenação, elaboração de materiais complementares, mobilização </a:t>
              </a:r>
              <a:r>
                <a:rPr lang="pt-BR" dirty="0" err="1"/>
                <a:t>intersetorial</a:t>
              </a:r>
              <a:r>
                <a:rPr lang="pt-BR" dirty="0"/>
                <a:t>, execução da Busca Ativa, estruturação de equipes de atendimento e prestação de contas</a:t>
              </a:r>
            </a:p>
          </p:txBody>
        </p:sp>
        <p:sp>
          <p:nvSpPr>
            <p:cNvPr id="11" name="CaixaDeTexto 10"/>
            <p:cNvSpPr txBox="1"/>
            <p:nvPr/>
          </p:nvSpPr>
          <p:spPr>
            <a:xfrm>
              <a:off x="430686" y="4785853"/>
              <a:ext cx="3092028" cy="1169551"/>
            </a:xfrm>
            <a:prstGeom prst="rect">
              <a:avLst/>
            </a:prstGeom>
            <a:solidFill>
              <a:schemeClr val="accent5"/>
            </a:solidFill>
          </p:spPr>
          <p:txBody>
            <a:bodyPr wrap="square">
              <a:spAutoFit/>
            </a:bodyPr>
            <a:lstStyle>
              <a:defPPr>
                <a:defRPr lang="pt-BR"/>
              </a:defPPr>
              <a:lvl1pP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r>
                <a:rPr lang="pt-BR" dirty="0"/>
                <a:t>Apoio à divulgação das orientações técnicas e dos materiais, mobilização, capacitação e monitoramento de ações e atividades.</a:t>
              </a:r>
            </a:p>
          </p:txBody>
        </p:sp>
        <p:pic>
          <p:nvPicPr>
            <p:cNvPr id="12" name="Imagem 11"/>
            <p:cNvPicPr>
              <a:picLocks noChangeAspect="1"/>
            </p:cNvPicPr>
            <p:nvPr/>
          </p:nvPicPr>
          <p:blipFill>
            <a:blip r:embed="rId4"/>
            <a:stretch>
              <a:fillRect/>
            </a:stretch>
          </p:blipFill>
          <p:spPr>
            <a:xfrm>
              <a:off x="1090246" y="3044644"/>
              <a:ext cx="817691" cy="817691"/>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grpSp>
          <p:nvGrpSpPr>
            <p:cNvPr id="13" name="Google Shape;4912;p66"/>
            <p:cNvGrpSpPr/>
            <p:nvPr/>
          </p:nvGrpSpPr>
          <p:grpSpPr>
            <a:xfrm>
              <a:off x="4865925" y="1170484"/>
              <a:ext cx="655345" cy="731343"/>
              <a:chOff x="-59100700" y="1911950"/>
              <a:chExt cx="315875" cy="319000"/>
            </a:xfrm>
            <a:solidFill>
              <a:schemeClr val="tx1"/>
            </a:solidFill>
          </p:grpSpPr>
          <p:sp>
            <p:nvSpPr>
              <p:cNvPr id="21" name="Google Shape;4913;p66"/>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14;p66"/>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15;p66"/>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16;p66"/>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17;p66"/>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18;p66"/>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19;p66"/>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20;p66"/>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21;p66"/>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22;p66"/>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Imagem 13"/>
            <p:cNvPicPr>
              <a:picLocks noChangeAspect="1"/>
            </p:cNvPicPr>
            <p:nvPr/>
          </p:nvPicPr>
          <p:blipFill>
            <a:blip r:embed="rId5"/>
            <a:stretch>
              <a:fillRect/>
            </a:stretch>
          </p:blipFill>
          <p:spPr>
            <a:xfrm>
              <a:off x="4510707" y="2829608"/>
              <a:ext cx="810354" cy="810354"/>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5" name="Imagem 14"/>
            <p:cNvPicPr>
              <a:picLocks noChangeAspect="1"/>
            </p:cNvPicPr>
            <p:nvPr/>
          </p:nvPicPr>
          <p:blipFill>
            <a:blip r:embed="rId5"/>
            <a:stretch>
              <a:fillRect/>
            </a:stretch>
          </p:blipFill>
          <p:spPr>
            <a:xfrm>
              <a:off x="3749262" y="4695142"/>
              <a:ext cx="896551" cy="896551"/>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6" name="Imagem 15"/>
            <p:cNvPicPr>
              <a:picLocks noChangeAspect="1"/>
            </p:cNvPicPr>
            <p:nvPr/>
          </p:nvPicPr>
          <p:blipFill>
            <a:blip r:embed="rId5"/>
            <a:stretch>
              <a:fillRect/>
            </a:stretch>
          </p:blipFill>
          <p:spPr>
            <a:xfrm>
              <a:off x="4657606" y="4675747"/>
              <a:ext cx="906093" cy="906093"/>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7" name="Imagem 16"/>
            <p:cNvPicPr>
              <a:picLocks noChangeAspect="1"/>
            </p:cNvPicPr>
            <p:nvPr/>
          </p:nvPicPr>
          <p:blipFill>
            <a:blip r:embed="rId5"/>
            <a:stretch>
              <a:fillRect/>
            </a:stretch>
          </p:blipFill>
          <p:spPr>
            <a:xfrm>
              <a:off x="5541451" y="4646497"/>
              <a:ext cx="935343" cy="935343"/>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8" name="Imagem 17"/>
            <p:cNvPicPr>
              <a:picLocks noChangeAspect="1"/>
            </p:cNvPicPr>
            <p:nvPr/>
          </p:nvPicPr>
          <p:blipFill>
            <a:blip r:embed="rId6"/>
            <a:stretch>
              <a:fillRect/>
            </a:stretch>
          </p:blipFill>
          <p:spPr>
            <a:xfrm>
              <a:off x="3552403" y="2780844"/>
              <a:ext cx="887278" cy="914720"/>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9" name="Imagem 18"/>
            <p:cNvPicPr>
              <a:picLocks noChangeAspect="1"/>
            </p:cNvPicPr>
            <p:nvPr/>
          </p:nvPicPr>
          <p:blipFill>
            <a:blip r:embed="rId7"/>
            <a:stretch>
              <a:fillRect/>
            </a:stretch>
          </p:blipFill>
          <p:spPr>
            <a:xfrm>
              <a:off x="1007151" y="1476576"/>
              <a:ext cx="1055035" cy="1050346"/>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20" name="Imagem 19"/>
            <p:cNvPicPr>
              <a:picLocks noChangeAspect="1"/>
            </p:cNvPicPr>
            <p:nvPr/>
          </p:nvPicPr>
          <p:blipFill>
            <a:blip r:embed="rId5"/>
            <a:stretch>
              <a:fillRect/>
            </a:stretch>
          </p:blipFill>
          <p:spPr>
            <a:xfrm>
              <a:off x="5392087" y="2816979"/>
              <a:ext cx="810354" cy="810354"/>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grpSp>
    </p:spTree>
    <p:extLst>
      <p:ext uri="{BB962C8B-B14F-4D97-AF65-F5344CB8AC3E}">
        <p14:creationId xmlns:p14="http://schemas.microsoft.com/office/powerpoint/2010/main" val="258052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269478" y="326353"/>
            <a:ext cx="11163321"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PROCAD-SUAS 2023: </a:t>
            </a:r>
            <a:r>
              <a:rPr lang="pt-BR" sz="3200" dirty="0">
                <a:latin typeface="Poppins Light" panose="020B0604020202020204" charset="0"/>
                <a:cs typeface="Poppins Light" panose="020B0604020202020204" charset="0"/>
              </a:rPr>
              <a:t>repasse emergencial de recursos</a:t>
            </a:r>
            <a:endParaRPr lang="pt-BR" sz="3200" dirty="0">
              <a:latin typeface="Poppins Light" panose="00000400000000000000" pitchFamily="2" charset="0"/>
              <a:ea typeface="+mj-ea"/>
              <a:cs typeface="Poppins Light" panose="00000400000000000000" pitchFamily="2" charset="0"/>
            </a:endParaRPr>
          </a:p>
        </p:txBody>
      </p:sp>
      <p:graphicFrame>
        <p:nvGraphicFramePr>
          <p:cNvPr id="2" name="Diagrama 1"/>
          <p:cNvGraphicFramePr/>
          <p:nvPr>
            <p:extLst>
              <p:ext uri="{D42A27DB-BD31-4B8C-83A1-F6EECF244321}">
                <p14:modId xmlns:p14="http://schemas.microsoft.com/office/powerpoint/2010/main" val="2728128336"/>
              </p:ext>
            </p:extLst>
          </p:nvPr>
        </p:nvGraphicFramePr>
        <p:xfrm>
          <a:off x="269478" y="1494692"/>
          <a:ext cx="3533530" cy="386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ixaDeTexto 2"/>
          <p:cNvSpPr txBox="1"/>
          <p:nvPr/>
        </p:nvSpPr>
        <p:spPr>
          <a:xfrm>
            <a:off x="4325816" y="1134207"/>
            <a:ext cx="7367954" cy="4893647"/>
          </a:xfrm>
          <a:prstGeom prst="rect">
            <a:avLst/>
          </a:prstGeom>
          <a:noFill/>
        </p:spPr>
        <p:txBody>
          <a:bodyPr wrap="square" rtlCol="0">
            <a:spAutoFit/>
          </a:bodyPr>
          <a:lstStyle/>
          <a:p>
            <a:r>
              <a:rPr lang="pt-BR" sz="1600" b="1" dirty="0">
                <a:latin typeface="Poppins Light" panose="020B0604020202020204" charset="0"/>
                <a:cs typeface="Poppins Light" panose="020B0604020202020204" charset="0"/>
              </a:rPr>
              <a:t>Critérios de partilha:</a:t>
            </a:r>
          </a:p>
          <a:p>
            <a:pPr marL="285750" indent="-285750">
              <a:buFont typeface="Arial" panose="020B0604020202020204" pitchFamily="34" charset="0"/>
              <a:buChar char="•"/>
            </a:pPr>
            <a:r>
              <a:rPr lang="pt-BR" sz="1600" dirty="0">
                <a:latin typeface="Poppins Light" panose="020B0604020202020204" charset="0"/>
                <a:cs typeface="Poppins Light" panose="020B0604020202020204" charset="0"/>
              </a:rPr>
              <a:t>piso mínimo de R$ 12 mil para municípios e de R$ 100 mil para estados</a:t>
            </a:r>
          </a:p>
          <a:p>
            <a:pPr marL="285750" indent="-285750">
              <a:buFont typeface="Arial" panose="020B0604020202020204" pitchFamily="34" charset="0"/>
              <a:buChar char="•"/>
            </a:pPr>
            <a:r>
              <a:rPr lang="pt-BR" sz="1600" dirty="0">
                <a:latin typeface="Poppins Light" panose="020B0604020202020204" charset="0"/>
                <a:cs typeface="Poppins Light" panose="020B0604020202020204" charset="0"/>
              </a:rPr>
              <a:t>proporção da quantidade de cadastros unipessoais a serem tratados no processo de qualificação do Cadastro Único em 2023; </a:t>
            </a:r>
          </a:p>
          <a:p>
            <a:pPr marL="285750" indent="-285750">
              <a:buFont typeface="Arial" panose="020B0604020202020204" pitchFamily="34" charset="0"/>
              <a:buChar char="•"/>
            </a:pPr>
            <a:r>
              <a:rPr lang="pt-BR" sz="1600" dirty="0">
                <a:latin typeface="Poppins Light" panose="020B0604020202020204" charset="0"/>
                <a:cs typeface="Poppins Light" panose="020B0604020202020204" charset="0"/>
              </a:rPr>
              <a:t>adicional de R$ 10 milhões para estados e municípios da Amazônia Legal;</a:t>
            </a:r>
          </a:p>
          <a:p>
            <a:pPr marL="285750" indent="-285750">
              <a:buFont typeface="Arial" panose="020B0604020202020204" pitchFamily="34" charset="0"/>
              <a:buChar char="•"/>
            </a:pPr>
            <a:r>
              <a:rPr lang="pt-BR" sz="1600" dirty="0">
                <a:latin typeface="Poppins Light" panose="020B0604020202020204" charset="0"/>
                <a:cs typeface="Poppins Light" panose="020B0604020202020204" charset="0"/>
              </a:rPr>
              <a:t>adicional de mais R$ 10 milhões para municípios da Amazônia Legal em áreas rurais, conforme classificação dos espaços rurais e urbanos e dos graus de urbanização do IBGE.</a:t>
            </a:r>
          </a:p>
          <a:p>
            <a:endParaRPr lang="pt-BR" sz="2000" dirty="0">
              <a:latin typeface="Poppins Light" panose="020B0604020202020204" charset="0"/>
              <a:cs typeface="Poppins Light" panose="020B0604020202020204" charset="0"/>
            </a:endParaRPr>
          </a:p>
          <a:p>
            <a:r>
              <a:rPr lang="pt-BR" sz="1600" b="1" dirty="0">
                <a:latin typeface="Poppins Light" panose="020B0604020202020204" charset="0"/>
                <a:cs typeface="Poppins Light" panose="020B0604020202020204" charset="0"/>
              </a:rPr>
              <a:t>Elegibilidade ao financiamento federal para os entes subnacionais que:</a:t>
            </a:r>
          </a:p>
          <a:p>
            <a:pPr marL="285750" indent="-285750">
              <a:buFont typeface="Arial" panose="020B0604020202020204" pitchFamily="34" charset="0"/>
              <a:buChar char="•"/>
            </a:pPr>
            <a:r>
              <a:rPr lang="pt-BR" sz="1600" dirty="0">
                <a:latin typeface="Poppins Light" panose="020B0604020202020204" charset="0"/>
                <a:cs typeface="Poppins Light" panose="020B0604020202020204" charset="0"/>
              </a:rPr>
              <a:t>atendam às condições de repasse de recursos na modalidade fundo a fundo, conforme o art. 30 da Lei nº 8.742, de 07 de dezembro de 1993 (LOAS) e a Portaria MC nº 109, de 22 de janeiro de 2020; e</a:t>
            </a:r>
          </a:p>
          <a:p>
            <a:pPr marL="285750" indent="-285750">
              <a:buFont typeface="Arial" panose="020B0604020202020204" pitchFamily="34" charset="0"/>
              <a:buChar char="•"/>
            </a:pPr>
            <a:r>
              <a:rPr lang="pt-BR" sz="1600" dirty="0">
                <a:latin typeface="Poppins Light" panose="020B0604020202020204" charset="0"/>
                <a:cs typeface="Poppins Light" panose="020B0604020202020204" charset="0"/>
              </a:rPr>
              <a:t>tenham aderido ao Termo de Adesão ao Cadastro Único, conforme Portaria MC nº 773, de 05 de maio de 2022.</a:t>
            </a:r>
          </a:p>
          <a:p>
            <a:endParaRPr lang="pt-BR"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565906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7761" t="33310" r="8758" b="36338"/>
          <a:stretch/>
        </p:blipFill>
        <p:spPr>
          <a:xfrm>
            <a:off x="8626849" y="5441796"/>
            <a:ext cx="3271502" cy="669072"/>
          </a:xfrm>
          <a:prstGeom prst="rect">
            <a:avLst/>
          </a:prstGeom>
        </p:spPr>
      </p:pic>
      <p:sp>
        <p:nvSpPr>
          <p:cNvPr id="7" name="CaixaDeTexto 6"/>
          <p:cNvSpPr txBox="1"/>
          <p:nvPr/>
        </p:nvSpPr>
        <p:spPr>
          <a:xfrm>
            <a:off x="407995" y="391113"/>
            <a:ext cx="11371139" cy="982833"/>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PROCAD-SUAS 2023: contratação de pessoal, bens e serviços</a:t>
            </a:r>
          </a:p>
        </p:txBody>
      </p:sp>
      <p:sp>
        <p:nvSpPr>
          <p:cNvPr id="4" name="CaixaDeTexto 3"/>
          <p:cNvSpPr txBox="1"/>
          <p:nvPr/>
        </p:nvSpPr>
        <p:spPr>
          <a:xfrm>
            <a:off x="407995" y="1951057"/>
            <a:ext cx="8836429" cy="3139321"/>
          </a:xfrm>
          <a:prstGeom prst="rect">
            <a:avLst/>
          </a:prstGeom>
          <a:noFill/>
          <a:ln>
            <a:noFill/>
          </a:ln>
        </p:spPr>
        <p:txBody>
          <a:bodyPr wrap="square" rtlCol="0">
            <a:spAutoFit/>
          </a:bodyPr>
          <a:lstStyle/>
          <a:p>
            <a:pPr marL="285750" indent="-285750">
              <a:buFont typeface="Arial" panose="020B0604020202020204" pitchFamily="34" charset="0"/>
              <a:buChar char="•"/>
            </a:pPr>
            <a:r>
              <a:rPr lang="pt-BR" sz="2000" dirty="0">
                <a:latin typeface="Poppins Light" panose="020B0604020202020204" charset="0"/>
                <a:cs typeface="Poppins Light" panose="020B0604020202020204" charset="0"/>
              </a:rPr>
              <a:t>Visa a fortalecer a capacidade de atendimento ao público nos equipamentos </a:t>
            </a:r>
            <a:r>
              <a:rPr lang="pt-BR" sz="2000" dirty="0" err="1">
                <a:latin typeface="Poppins Light" panose="020B0604020202020204" charset="0"/>
                <a:cs typeface="Poppins Light" panose="020B0604020202020204" charset="0"/>
              </a:rPr>
              <a:t>socioassistenciais</a:t>
            </a:r>
            <a:r>
              <a:rPr lang="pt-BR" sz="2000" dirty="0">
                <a:latin typeface="Poppins Light" panose="020B0604020202020204" charset="0"/>
                <a:cs typeface="Poppins Light" panose="020B0604020202020204" charset="0"/>
              </a:rPr>
              <a:t> ou postos de atendimento do Cadastro Único. </a:t>
            </a:r>
          </a:p>
          <a:p>
            <a:pPr marL="285750" indent="-285750">
              <a:buFont typeface="Arial" panose="020B0604020202020204" pitchFamily="34" charset="0"/>
              <a:buChar char="•"/>
            </a:pPr>
            <a:endParaRPr lang="pt-BR" sz="2000" dirty="0">
              <a:latin typeface="Poppins Light" panose="020B0604020202020204" charset="0"/>
              <a:cs typeface="Poppins Light" panose="020B0604020202020204" charset="0"/>
            </a:endParaRPr>
          </a:p>
          <a:p>
            <a:pPr marL="285750" indent="-285750">
              <a:buFont typeface="Arial" panose="020B0604020202020204" pitchFamily="34" charset="0"/>
              <a:buChar char="•"/>
            </a:pPr>
            <a:r>
              <a:rPr lang="pt-BR" sz="2000" dirty="0">
                <a:latin typeface="Poppins Light" panose="020B0604020202020204" charset="0"/>
                <a:cs typeface="Poppins Light" panose="020B0604020202020204" charset="0"/>
              </a:rPr>
              <a:t>A </a:t>
            </a:r>
            <a:r>
              <a:rPr lang="pt-BR" sz="2000" b="1" dirty="0">
                <a:latin typeface="Poppins Light" panose="020B0604020202020204" charset="0"/>
                <a:cs typeface="Poppins Light" panose="020B0604020202020204" charset="0"/>
              </a:rPr>
              <a:t>aquisição de equipamentos e materiais permanentes </a:t>
            </a:r>
            <a:r>
              <a:rPr lang="pt-BR" sz="2000" dirty="0">
                <a:latin typeface="Poppins Light" panose="020B0604020202020204" charset="0"/>
                <a:cs typeface="Poppins Light" panose="020B0604020202020204" charset="0"/>
              </a:rPr>
              <a:t>deverá observar a </a:t>
            </a:r>
            <a:r>
              <a:rPr lang="pt-BR" sz="2000" b="1" dirty="0">
                <a:latin typeface="Poppins Light" panose="020B0604020202020204" charset="0"/>
                <a:cs typeface="Poppins Light" panose="020B0604020202020204" charset="0"/>
              </a:rPr>
              <a:t>obrigatoriedade da vinculação entre a finalidade do recurso de origem e a utilização dos bens</a:t>
            </a:r>
            <a:r>
              <a:rPr lang="pt-BR" sz="2000" dirty="0">
                <a:latin typeface="Poppins Light" panose="020B0604020202020204" charset="0"/>
                <a:cs typeface="Poppins Light" panose="020B0604020202020204" charset="0"/>
              </a:rPr>
              <a:t>, respeitando os itens estabelecidos como “adequados” no anexo da Portaria SNAS nº 69, de 24 de junho de 2022.</a:t>
            </a:r>
          </a:p>
          <a:p>
            <a:endParaRPr lang="pt-BR" dirty="0">
              <a:latin typeface="Poppins Light" panose="020B0604020202020204" charset="0"/>
              <a:cs typeface="Poppins Light" panose="020B0604020202020204" charset="0"/>
            </a:endParaRPr>
          </a:p>
        </p:txBody>
      </p:sp>
      <p:pic>
        <p:nvPicPr>
          <p:cNvPr id="5" name="Imagem 4"/>
          <p:cNvPicPr>
            <a:picLocks noChangeAspect="1"/>
          </p:cNvPicPr>
          <p:nvPr/>
        </p:nvPicPr>
        <p:blipFill>
          <a:blip r:embed="rId4"/>
          <a:stretch>
            <a:fillRect/>
          </a:stretch>
        </p:blipFill>
        <p:spPr>
          <a:xfrm>
            <a:off x="9508908" y="1951057"/>
            <a:ext cx="2201008" cy="2201008"/>
          </a:xfrm>
          <a:prstGeom prst="rect">
            <a:avLst/>
          </a:prstGeom>
        </p:spPr>
      </p:pic>
    </p:spTree>
    <p:extLst>
      <p:ext uri="{BB962C8B-B14F-4D97-AF65-F5344CB8AC3E}">
        <p14:creationId xmlns:p14="http://schemas.microsoft.com/office/powerpoint/2010/main" val="1426049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4" cstate="print">
            <a:extLst>
              <a:ext uri="{28A0092B-C50C-407E-A947-70E740481C1C}">
                <a14:useLocalDpi xmlns:a14="http://schemas.microsoft.com/office/drawing/2010/main" val="0"/>
              </a:ext>
            </a:extLst>
          </a:blip>
          <a:srcRect l="7761" t="33310" r="8758" b="36338"/>
          <a:stretch/>
        </p:blipFill>
        <p:spPr>
          <a:xfrm>
            <a:off x="8626849" y="5441796"/>
            <a:ext cx="3271502" cy="669072"/>
          </a:xfrm>
          <a:prstGeom prst="rect">
            <a:avLst/>
          </a:prstGeom>
        </p:spPr>
      </p:pic>
      <p:sp>
        <p:nvSpPr>
          <p:cNvPr id="7" name="CaixaDeTexto 6"/>
          <p:cNvSpPr txBox="1"/>
          <p:nvPr/>
        </p:nvSpPr>
        <p:spPr>
          <a:xfrm>
            <a:off x="443164" y="308780"/>
            <a:ext cx="11371139" cy="927177"/>
          </a:xfrm>
          <a:prstGeom prst="rect">
            <a:avLst/>
          </a:prstGeom>
          <a:noFill/>
        </p:spPr>
        <p:txBody>
          <a:bodyPr wrap="square" rtlCol="0">
            <a:spAutoFit/>
          </a:bodyPr>
          <a:lstStyle/>
          <a:p>
            <a:pPr>
              <a:lnSpc>
                <a:spcPct val="90000"/>
              </a:lnSpc>
              <a:spcBef>
                <a:spcPct val="0"/>
              </a:spcBef>
            </a:pPr>
            <a:r>
              <a:rPr lang="pt-BR" sz="3000" dirty="0">
                <a:latin typeface="Poppins Light" panose="00000400000000000000" pitchFamily="2" charset="0"/>
                <a:ea typeface="+mj-ea"/>
                <a:cs typeface="Poppins Light" panose="00000400000000000000" pitchFamily="2" charset="0"/>
              </a:rPr>
              <a:t>PROCAD-SUAS 2023: contratação de pessoal, bens e serviços</a:t>
            </a:r>
          </a:p>
        </p:txBody>
      </p:sp>
      <p:sp>
        <p:nvSpPr>
          <p:cNvPr id="4" name="CaixaDeTexto 3"/>
          <p:cNvSpPr txBox="1"/>
          <p:nvPr/>
        </p:nvSpPr>
        <p:spPr>
          <a:xfrm>
            <a:off x="443164" y="1235957"/>
            <a:ext cx="8836429" cy="6007799"/>
          </a:xfrm>
          <a:prstGeom prst="rect">
            <a:avLst/>
          </a:prstGeom>
          <a:noFill/>
          <a:ln>
            <a:noFill/>
          </a:ln>
        </p:spPr>
        <p:txBody>
          <a:bodyPr wrap="square" rtlCol="0">
            <a:spAutoFit/>
          </a:bodyPr>
          <a:lstStyle/>
          <a:p>
            <a:pPr>
              <a:lnSpc>
                <a:spcPct val="150000"/>
              </a:lnSpc>
              <a:spcAft>
                <a:spcPts val="800"/>
              </a:spcAft>
            </a:pPr>
            <a:r>
              <a:rPr lang="pt-BR" sz="1600" b="1" dirty="0">
                <a:latin typeface="Poppins Light" panose="020B0604020202020204" charset="0"/>
                <a:cs typeface="Poppins Light" panose="020B0604020202020204" charset="0"/>
              </a:rPr>
              <a:t>O que pode fazer?</a:t>
            </a:r>
          </a:p>
          <a:p>
            <a:pPr marL="342900" lvl="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Contratar entrevistadores sociais para realização de cadastramento e atualização cadastral;</a:t>
            </a:r>
          </a:p>
          <a:p>
            <a:pPr marL="342900" lvl="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Pagar hora extra para equipe já existente;</a:t>
            </a:r>
          </a:p>
          <a:p>
            <a:pPr marL="34290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Contratar intérpretes indígenas, falantes das línguas indígenas locais, para atuar junto às equipes do Cadastro Único na comunicação com as famílias indígenas;</a:t>
            </a:r>
          </a:p>
          <a:p>
            <a:pPr marL="34290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Contratar intérpretes ou tradutores, caso haja demanda de atendimento de famílias imigrantes;</a:t>
            </a:r>
          </a:p>
          <a:p>
            <a:pPr marL="342900" lvl="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Comprar materiais como computadores, impressoras, veículos, </a:t>
            </a:r>
            <a:r>
              <a:rPr lang="pt-BR" sz="1600" dirty="0" err="1">
                <a:latin typeface="Poppins Light" panose="020B0604020202020204" charset="0"/>
                <a:cs typeface="Poppins Light" panose="020B0604020202020204" charset="0"/>
              </a:rPr>
              <a:t>etc</a:t>
            </a:r>
            <a:r>
              <a:rPr lang="pt-BR" sz="1600" dirty="0">
                <a:latin typeface="Poppins Light" panose="020B0604020202020204" charset="0"/>
                <a:cs typeface="Poppins Light" panose="020B0604020202020204" charset="0"/>
              </a:rPr>
              <a:t>;</a:t>
            </a:r>
          </a:p>
          <a:p>
            <a:pPr marL="342900" lvl="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Abastecer os meios de transporte para as ações de busca ativa;</a:t>
            </a:r>
          </a:p>
          <a:p>
            <a:pPr marL="342900" indent="-342900" algn="just">
              <a:lnSpc>
                <a:spcPct val="150000"/>
              </a:lnSpc>
              <a:spcAft>
                <a:spcPts val="800"/>
              </a:spcAft>
              <a:buFont typeface="Calibri" panose="020F0502020204030204" pitchFamily="34" charset="0"/>
              <a:buChar char="•"/>
            </a:pPr>
            <a:r>
              <a:rPr lang="pt-BR" sz="1600" dirty="0">
                <a:latin typeface="Poppins Light" panose="020B0604020202020204" charset="0"/>
                <a:cs typeface="Poppins Light" panose="020B0604020202020204" charset="0"/>
              </a:rPr>
              <a:t>Realizar eventos para mobilização de famílias que precisam atualizar seus cadastros;</a:t>
            </a:r>
          </a:p>
          <a:p>
            <a:pPr marL="342900" indent="-342900" algn="just">
              <a:lnSpc>
                <a:spcPct val="150000"/>
              </a:lnSpc>
              <a:spcAft>
                <a:spcPts val="800"/>
              </a:spcAft>
              <a:buFont typeface="Calibri" panose="020F0502020204030204" pitchFamily="34" charset="0"/>
              <a:buChar char="•"/>
            </a:pPr>
            <a:r>
              <a:rPr lang="pt-BR" sz="1600" dirty="0">
                <a:latin typeface="Poppins Light" panose="020B0604020202020204" charset="0"/>
                <a:cs typeface="Poppins Light" panose="020B0604020202020204" charset="0"/>
              </a:rPr>
              <a:t>Outros gastos temporários.</a:t>
            </a:r>
          </a:p>
          <a:p>
            <a:pPr marL="342900" lvl="0" indent="-342900" algn="just">
              <a:lnSpc>
                <a:spcPct val="150000"/>
              </a:lnSpc>
              <a:spcAft>
                <a:spcPts val="800"/>
              </a:spcAft>
              <a:buFont typeface="Calibri" panose="020F0502020204030204" pitchFamily="34" charset="0"/>
              <a:buChar char="•"/>
            </a:pPr>
            <a:endParaRPr lang="pt-BR" sz="1600" dirty="0">
              <a:latin typeface="Poppins Light" panose="020B0604020202020204" charset="0"/>
              <a:cs typeface="Poppins Light" panose="020B0604020202020204" charset="0"/>
            </a:endParaRPr>
          </a:p>
          <a:p>
            <a:pPr>
              <a:lnSpc>
                <a:spcPct val="150000"/>
              </a:lnSpc>
              <a:spcAft>
                <a:spcPts val="800"/>
              </a:spcAft>
            </a:pPr>
            <a:r>
              <a:rPr lang="pt-BR" sz="1600" dirty="0">
                <a:latin typeface="Poppins Light" panose="020B0604020202020204" charset="0"/>
                <a:cs typeface="Poppins Light" panose="020B0604020202020204" charset="0"/>
              </a:rPr>
              <a:t> </a:t>
            </a:r>
          </a:p>
        </p:txBody>
      </p:sp>
      <p:pic>
        <p:nvPicPr>
          <p:cNvPr id="5" name="Imagem 4"/>
          <p:cNvPicPr>
            <a:picLocks noChangeAspect="1"/>
          </p:cNvPicPr>
          <p:nvPr/>
        </p:nvPicPr>
        <p:blipFill>
          <a:blip r:embed="rId5"/>
          <a:stretch>
            <a:fillRect/>
          </a:stretch>
        </p:blipFill>
        <p:spPr>
          <a:xfrm>
            <a:off x="9488468" y="2381880"/>
            <a:ext cx="2201008" cy="2201008"/>
          </a:xfrm>
          <a:prstGeom prst="rect">
            <a:avLst/>
          </a:prstGeom>
        </p:spPr>
      </p:pic>
    </p:spTree>
    <p:extLst>
      <p:ext uri="{BB962C8B-B14F-4D97-AF65-F5344CB8AC3E}">
        <p14:creationId xmlns:p14="http://schemas.microsoft.com/office/powerpoint/2010/main" val="50432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7761" t="33310" r="8758" b="36338"/>
          <a:stretch/>
        </p:blipFill>
        <p:spPr>
          <a:xfrm>
            <a:off x="8626849" y="5441796"/>
            <a:ext cx="3271502" cy="669072"/>
          </a:xfrm>
          <a:prstGeom prst="rect">
            <a:avLst/>
          </a:prstGeom>
        </p:spPr>
      </p:pic>
      <p:sp>
        <p:nvSpPr>
          <p:cNvPr id="7" name="CaixaDeTexto 6"/>
          <p:cNvSpPr txBox="1"/>
          <p:nvPr/>
        </p:nvSpPr>
        <p:spPr>
          <a:xfrm>
            <a:off x="443164" y="308780"/>
            <a:ext cx="11371139" cy="927177"/>
          </a:xfrm>
          <a:prstGeom prst="rect">
            <a:avLst/>
          </a:prstGeom>
          <a:noFill/>
        </p:spPr>
        <p:txBody>
          <a:bodyPr wrap="square" rtlCol="0">
            <a:spAutoFit/>
          </a:bodyPr>
          <a:lstStyle/>
          <a:p>
            <a:pPr>
              <a:lnSpc>
                <a:spcPct val="90000"/>
              </a:lnSpc>
              <a:spcBef>
                <a:spcPct val="0"/>
              </a:spcBef>
            </a:pPr>
            <a:r>
              <a:rPr lang="pt-BR" sz="3000" dirty="0">
                <a:latin typeface="Poppins Light" panose="00000400000000000000" pitchFamily="2" charset="0"/>
                <a:ea typeface="+mj-ea"/>
                <a:cs typeface="Poppins Light" panose="00000400000000000000" pitchFamily="2" charset="0"/>
              </a:rPr>
              <a:t>PROCAD-SUAS 2023: contratação de pessoal, bens e serviços</a:t>
            </a:r>
          </a:p>
        </p:txBody>
      </p:sp>
      <p:sp>
        <p:nvSpPr>
          <p:cNvPr id="4" name="CaixaDeTexto 3"/>
          <p:cNvSpPr txBox="1"/>
          <p:nvPr/>
        </p:nvSpPr>
        <p:spPr>
          <a:xfrm>
            <a:off x="293649" y="1074556"/>
            <a:ext cx="8836429" cy="5330690"/>
          </a:xfrm>
          <a:prstGeom prst="rect">
            <a:avLst/>
          </a:prstGeom>
          <a:noFill/>
          <a:ln>
            <a:noFill/>
          </a:ln>
        </p:spPr>
        <p:txBody>
          <a:bodyPr wrap="square" rtlCol="0">
            <a:spAutoFit/>
          </a:bodyPr>
          <a:lstStyle/>
          <a:p>
            <a:pPr>
              <a:lnSpc>
                <a:spcPct val="150000"/>
              </a:lnSpc>
              <a:spcAft>
                <a:spcPts val="800"/>
              </a:spcAft>
            </a:pPr>
            <a:r>
              <a:rPr lang="pt-BR" sz="1600" dirty="0">
                <a:latin typeface="Poppins Light" panose="020B0604020202020204" charset="0"/>
                <a:cs typeface="Poppins Light" panose="020B0604020202020204" charset="0"/>
              </a:rPr>
              <a:t> </a:t>
            </a:r>
            <a:r>
              <a:rPr lang="pt-BR" sz="1600" b="1" dirty="0">
                <a:latin typeface="Poppins Light" panose="020B0604020202020204" charset="0"/>
                <a:cs typeface="Poppins Light" panose="020B0604020202020204" charset="0"/>
              </a:rPr>
              <a:t>O que não pode fazer?</a:t>
            </a:r>
          </a:p>
          <a:p>
            <a:pPr marL="34290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Aquisição de cestas básicas, urnas funerárias, enxovais e outros itens que configurem em benefício eventual (art. 22 da Lei nº 8.742/1993);</a:t>
            </a:r>
          </a:p>
          <a:p>
            <a:pPr marL="34290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Aquisição e distribuição aos beneficiários de órteses e próteses, tais como aparelhos ortopédicos, dentaduras, dentre outros; cadeiras de roda, muletas, óculos e outros itens inerentes à área de saúde, integrantes do conjunto de recursos de tecnologia assistiva ou ajudas técnicas, bem como medicamentos, pagamento de exames médicos, apoio financeiro para tratamento de saúde fora do município, transporte de doentes, leites e dietas de prescrição especial e fraldas descartáveis para pessoas que têm necessidades de uso (art. 1º da Resolução CNAS nº 39, de 09 de dezembro de 2010);</a:t>
            </a:r>
          </a:p>
          <a:p>
            <a:pPr marL="34290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Construção ou ampliação em qualquer imóvel;</a:t>
            </a:r>
          </a:p>
          <a:p>
            <a:pPr marL="34290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Reformas que modifiquem a estrutura da edificação de qualquer imóvel; e</a:t>
            </a:r>
          </a:p>
          <a:p>
            <a:pPr marL="342900" indent="-342900" algn="just">
              <a:lnSpc>
                <a:spcPct val="150000"/>
              </a:lnSpc>
              <a:buFont typeface="Calibri" panose="020F0502020204030204" pitchFamily="34" charset="0"/>
              <a:buChar char="•"/>
            </a:pPr>
            <a:r>
              <a:rPr lang="pt-BR" sz="1600" dirty="0">
                <a:latin typeface="Poppins Light" panose="020B0604020202020204" charset="0"/>
                <a:cs typeface="Poppins Light" panose="020B0604020202020204" charset="0"/>
              </a:rPr>
              <a:t>Obras públicas ou constituição de capital público ou privado</a:t>
            </a:r>
          </a:p>
        </p:txBody>
      </p:sp>
      <p:pic>
        <p:nvPicPr>
          <p:cNvPr id="5" name="Imagem 4"/>
          <p:cNvPicPr>
            <a:picLocks noChangeAspect="1"/>
          </p:cNvPicPr>
          <p:nvPr/>
        </p:nvPicPr>
        <p:blipFill>
          <a:blip r:embed="rId4"/>
          <a:stretch>
            <a:fillRect/>
          </a:stretch>
        </p:blipFill>
        <p:spPr>
          <a:xfrm>
            <a:off x="9488468" y="2381880"/>
            <a:ext cx="2201008" cy="2201008"/>
          </a:xfrm>
          <a:prstGeom prst="rect">
            <a:avLst/>
          </a:prstGeom>
        </p:spPr>
      </p:pic>
    </p:spTree>
    <p:extLst>
      <p:ext uri="{BB962C8B-B14F-4D97-AF65-F5344CB8AC3E}">
        <p14:creationId xmlns:p14="http://schemas.microsoft.com/office/powerpoint/2010/main" val="441523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7761" t="33310" r="8758" b="36338"/>
          <a:stretch/>
        </p:blipFill>
        <p:spPr>
          <a:xfrm>
            <a:off x="8626849" y="5441796"/>
            <a:ext cx="3271502" cy="669072"/>
          </a:xfrm>
          <a:prstGeom prst="rect">
            <a:avLst/>
          </a:prstGeom>
        </p:spPr>
      </p:pic>
      <p:sp>
        <p:nvSpPr>
          <p:cNvPr id="7" name="CaixaDeTexto 6"/>
          <p:cNvSpPr txBox="1"/>
          <p:nvPr/>
        </p:nvSpPr>
        <p:spPr>
          <a:xfrm>
            <a:off x="443164" y="308780"/>
            <a:ext cx="11371139" cy="507831"/>
          </a:xfrm>
          <a:prstGeom prst="rect">
            <a:avLst/>
          </a:prstGeom>
          <a:noFill/>
        </p:spPr>
        <p:txBody>
          <a:bodyPr wrap="square" rtlCol="0">
            <a:spAutoFit/>
          </a:bodyPr>
          <a:lstStyle/>
          <a:p>
            <a:pPr>
              <a:lnSpc>
                <a:spcPct val="90000"/>
              </a:lnSpc>
              <a:spcBef>
                <a:spcPct val="0"/>
              </a:spcBef>
            </a:pPr>
            <a:r>
              <a:rPr lang="pt-BR" sz="3000" dirty="0">
                <a:latin typeface="Poppins Light" panose="00000400000000000000" pitchFamily="2" charset="0"/>
                <a:ea typeface="+mj-ea"/>
                <a:cs typeface="Poppins Light" panose="00000400000000000000" pitchFamily="2" charset="0"/>
              </a:rPr>
              <a:t>PROCAD-SUAS 2023: como acessar as informações</a:t>
            </a:r>
          </a:p>
        </p:txBody>
      </p:sp>
      <p:sp>
        <p:nvSpPr>
          <p:cNvPr id="3" name="Retângulo 2"/>
          <p:cNvSpPr/>
          <p:nvPr/>
        </p:nvSpPr>
        <p:spPr>
          <a:xfrm>
            <a:off x="443164" y="1258178"/>
            <a:ext cx="10879015" cy="4708981"/>
          </a:xfrm>
          <a:prstGeom prst="rect">
            <a:avLst/>
          </a:prstGeom>
        </p:spPr>
        <p:txBody>
          <a:bodyPr wrap="square">
            <a:spAutoFit/>
          </a:bodyPr>
          <a:lstStyle/>
          <a:p>
            <a:pPr marL="457200" indent="-457200">
              <a:lnSpc>
                <a:spcPct val="150000"/>
              </a:lnSpc>
              <a:buAutoNum type="arabicParenR"/>
            </a:pPr>
            <a:r>
              <a:rPr lang="pt-BR" sz="2000" b="1" dirty="0" err="1">
                <a:latin typeface="Poppins Light" panose="020B0604020202020204" charset="0"/>
                <a:cs typeface="Poppins Light" panose="020B0604020202020204" charset="0"/>
              </a:rPr>
              <a:t>VisData</a:t>
            </a:r>
            <a:r>
              <a:rPr lang="pt-BR" sz="2000" b="1" dirty="0">
                <a:latin typeface="Poppins Light" panose="020B0604020202020204" charset="0"/>
                <a:cs typeface="Poppins Light" panose="020B0604020202020204" charset="0"/>
              </a:rPr>
              <a:t> </a:t>
            </a:r>
            <a:r>
              <a:rPr lang="pt-BR" sz="2000" dirty="0">
                <a:latin typeface="Poppins Light" panose="020B0604020202020204" charset="0"/>
                <a:cs typeface="Poppins Light" panose="020B0604020202020204" charset="0"/>
              </a:rPr>
              <a:t>(consulta de todos os municípios, estados regiões, país etc.)</a:t>
            </a:r>
          </a:p>
          <a:p>
            <a:pPr marL="914400" lvl="1" indent="-457200">
              <a:lnSpc>
                <a:spcPct val="150000"/>
              </a:lnSpc>
              <a:buFont typeface="Arial" panose="020B0604020202020204" pitchFamily="34" charset="0"/>
              <a:buChar char="•"/>
            </a:pPr>
            <a:r>
              <a:rPr lang="pt-BR" sz="2000" dirty="0">
                <a:latin typeface="Poppins Light" panose="020B0604020202020204" charset="0"/>
                <a:cs typeface="Poppins Light" panose="020B0604020202020204" charset="0"/>
                <a:hlinkClick r:id="rId4"/>
              </a:rPr>
              <a:t>https://aplicacoes.cidadania.gov.br/vis/</a:t>
            </a:r>
            <a:endParaRPr lang="pt-BR" sz="2000" dirty="0">
              <a:latin typeface="Poppins Light" panose="020B0604020202020204" charset="0"/>
              <a:cs typeface="Poppins Light" panose="020B0604020202020204" charset="0"/>
            </a:endParaRPr>
          </a:p>
          <a:p>
            <a:pPr marL="914400" lvl="1" indent="-457200">
              <a:lnSpc>
                <a:spcPct val="150000"/>
              </a:lnSpc>
              <a:buFont typeface="Arial" panose="020B0604020202020204" pitchFamily="34" charset="0"/>
              <a:buChar char="•"/>
            </a:pPr>
            <a:r>
              <a:rPr lang="pt-BR" sz="2000" dirty="0">
                <a:latin typeface="Poppins Light" panose="020B0604020202020204" charset="0"/>
                <a:cs typeface="Poppins Light" panose="020B0604020202020204" charset="0"/>
              </a:rPr>
              <a:t>Pesquisar o termo "</a:t>
            </a:r>
            <a:r>
              <a:rPr lang="pt-BR" sz="2000" dirty="0" err="1">
                <a:latin typeface="Poppins Light" panose="020B0604020202020204" charset="0"/>
                <a:cs typeface="Poppins Light" panose="020B0604020202020204" charset="0"/>
              </a:rPr>
              <a:t>Procad</a:t>
            </a:r>
            <a:r>
              <a:rPr lang="pt-BR" sz="2000" dirty="0">
                <a:latin typeface="Poppins Light" panose="020B0604020202020204" charset="0"/>
                <a:cs typeface="Poppins Light" panose="020B0604020202020204" charset="0"/>
              </a:rPr>
              <a:t>" </a:t>
            </a:r>
          </a:p>
          <a:p>
            <a:pPr lvl="1">
              <a:lnSpc>
                <a:spcPct val="150000"/>
              </a:lnSpc>
            </a:pPr>
            <a:endParaRPr lang="pt-BR" sz="2000" dirty="0">
              <a:latin typeface="Poppins Light" panose="020B0604020202020204" charset="0"/>
              <a:cs typeface="Poppins Light" panose="020B0604020202020204" charset="0"/>
            </a:endParaRPr>
          </a:p>
          <a:p>
            <a:pPr marL="457200" indent="-457200">
              <a:lnSpc>
                <a:spcPct val="150000"/>
              </a:lnSpc>
              <a:buAutoNum type="arabicParenR"/>
            </a:pPr>
            <a:r>
              <a:rPr lang="pt-BR" sz="2000" b="1" dirty="0">
                <a:latin typeface="Poppins Light" panose="020B0604020202020204" charset="0"/>
                <a:cs typeface="Poppins Light" panose="020B0604020202020204" charset="0"/>
              </a:rPr>
              <a:t>RI Social </a:t>
            </a:r>
          </a:p>
          <a:p>
            <a:pPr marL="914400" lvl="1" indent="-457200">
              <a:lnSpc>
                <a:spcPct val="150000"/>
              </a:lnSpc>
              <a:buFont typeface="Arial" panose="020B0604020202020204" pitchFamily="34" charset="0"/>
              <a:buChar char="•"/>
            </a:pPr>
            <a:r>
              <a:rPr lang="pt-BR" sz="2000" dirty="0">
                <a:latin typeface="Poppins Light" panose="020B0604020202020204" charset="0"/>
                <a:cs typeface="Poppins Light" panose="020B0604020202020204" charset="0"/>
                <a:hlinkClick r:id="rId5"/>
              </a:rPr>
              <a:t>https://aplicacoes.mds.gov.br/sagi/ri/relatorios/cidadania/#cadastrounico</a:t>
            </a:r>
            <a:endParaRPr lang="pt-BR" sz="2000" dirty="0">
              <a:latin typeface="Poppins Light" panose="020B0604020202020204" charset="0"/>
              <a:cs typeface="Poppins Light" panose="020B0604020202020204" charset="0"/>
            </a:endParaRPr>
          </a:p>
          <a:p>
            <a:pPr lvl="1">
              <a:lnSpc>
                <a:spcPct val="150000"/>
              </a:lnSpc>
            </a:pPr>
            <a:endParaRPr lang="pt-BR" sz="2000" dirty="0">
              <a:latin typeface="Poppins Light" panose="020B0604020202020204" charset="0"/>
              <a:cs typeface="Poppins Light" panose="020B0604020202020204" charset="0"/>
            </a:endParaRPr>
          </a:p>
          <a:p>
            <a:pPr marL="457200" indent="-457200">
              <a:lnSpc>
                <a:spcPct val="150000"/>
              </a:lnSpc>
              <a:buAutoNum type="arabicParenR"/>
            </a:pPr>
            <a:r>
              <a:rPr lang="pt-BR" sz="2000" b="1" dirty="0">
                <a:latin typeface="Poppins Light" panose="020B0604020202020204" charset="0"/>
                <a:cs typeface="Poppins Light" panose="020B0604020202020204" charset="0"/>
              </a:rPr>
              <a:t>Portal Bolsa Família e Cadastro Único no seu município</a:t>
            </a:r>
          </a:p>
          <a:p>
            <a:pPr marL="914400" lvl="1" indent="-457200">
              <a:lnSpc>
                <a:spcPct val="150000"/>
              </a:lnSpc>
              <a:buFont typeface="Arial" panose="020B0604020202020204" pitchFamily="34" charset="0"/>
              <a:buChar char="•"/>
            </a:pPr>
            <a:r>
              <a:rPr lang="pt-BR" sz="2000" dirty="0">
                <a:latin typeface="Poppins Light" panose="020B0604020202020204" charset="0"/>
                <a:cs typeface="Poppins Light" panose="020B0604020202020204" charset="0"/>
                <a:hlinkClick r:id="rId6"/>
              </a:rPr>
              <a:t>https://aplicacoes.cidadania.gov.br/ri/pbfcad/</a:t>
            </a:r>
            <a:endParaRPr lang="pt-BR" sz="2000" dirty="0">
              <a:latin typeface="Poppins Light" panose="020B0604020202020204" charset="0"/>
              <a:cs typeface="Poppins Light" panose="020B0604020202020204" charset="0"/>
            </a:endParaRPr>
          </a:p>
          <a:p>
            <a:pPr marL="914400" lvl="1" indent="-457200">
              <a:lnSpc>
                <a:spcPct val="150000"/>
              </a:lnSpc>
              <a:buFont typeface="Arial" panose="020B0604020202020204" pitchFamily="34" charset="0"/>
              <a:buChar char="•"/>
            </a:pPr>
            <a:endParaRPr lang="pt-BR"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214514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77144" y="292620"/>
            <a:ext cx="9742516" cy="595548"/>
          </a:xfrm>
          <a:prstGeom prst="rect">
            <a:avLst/>
          </a:prstGeom>
          <a:noFill/>
        </p:spPr>
        <p:txBody>
          <a:bodyPr wrap="square" rtlCol="0">
            <a:spAutoFit/>
          </a:bodyPr>
          <a:lstStyle/>
          <a:p>
            <a:pPr>
              <a:lnSpc>
                <a:spcPct val="90000"/>
              </a:lnSpc>
              <a:spcBef>
                <a:spcPct val="0"/>
              </a:spcBef>
            </a:pPr>
            <a:r>
              <a:rPr lang="pt-BR" sz="3600" dirty="0">
                <a:latin typeface="Poppins Light" panose="00000400000000000000" pitchFamily="2" charset="0"/>
                <a:ea typeface="+mj-ea"/>
                <a:cs typeface="Poppins Light" panose="00000400000000000000" pitchFamily="2" charset="0"/>
              </a:rPr>
              <a:t>Busca Ativa </a:t>
            </a:r>
          </a:p>
        </p:txBody>
      </p:sp>
      <p:grpSp>
        <p:nvGrpSpPr>
          <p:cNvPr id="31" name="Agrupar 30"/>
          <p:cNvGrpSpPr/>
          <p:nvPr/>
        </p:nvGrpSpPr>
        <p:grpSpPr>
          <a:xfrm>
            <a:off x="856627" y="1149075"/>
            <a:ext cx="10535647" cy="5178957"/>
            <a:chOff x="568800" y="973948"/>
            <a:chExt cx="11172838" cy="5418667"/>
          </a:xfrm>
        </p:grpSpPr>
        <p:graphicFrame>
          <p:nvGraphicFramePr>
            <p:cNvPr id="32" name="Diagrama 31"/>
            <p:cNvGraphicFramePr/>
            <p:nvPr>
              <p:extLst>
                <p:ext uri="{D42A27DB-BD31-4B8C-83A1-F6EECF244321}">
                  <p14:modId xmlns:p14="http://schemas.microsoft.com/office/powerpoint/2010/main" val="2828333035"/>
                </p:ext>
              </p:extLst>
            </p:nvPr>
          </p:nvGraphicFramePr>
          <p:xfrm>
            <a:off x="3613638" y="9739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CaixaDeTexto 32"/>
            <p:cNvSpPr txBox="1"/>
            <p:nvPr/>
          </p:nvSpPr>
          <p:spPr>
            <a:xfrm>
              <a:off x="568800" y="1051095"/>
              <a:ext cx="3735100" cy="235076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txBody>
            <a:bodyPr wrap="square" lIns="91440" tIns="45720" rIns="91440" bIns="45720" rtlCol="0" anchor="t">
              <a:spAutoFit/>
            </a:bodyPr>
            <a:lstStyle/>
            <a:p>
              <a:r>
                <a:rPr lang="pt-BR" sz="1400" dirty="0">
                  <a:latin typeface="Poppins Light"/>
                  <a:cs typeface="Poppins Light"/>
                </a:rPr>
                <a:t>Visa a cadastrar quem mais precisa, com enfoque nas famílias pertencentes aos </a:t>
              </a:r>
              <a:r>
                <a:rPr lang="pt-BR" sz="1400" b="1" dirty="0">
                  <a:latin typeface="Poppins Light"/>
                  <a:cs typeface="Poppins Light"/>
                </a:rPr>
                <a:t>Grupos Populacionais Tradicionais e Específicos – GPTE</a:t>
              </a:r>
              <a:r>
                <a:rPr lang="pt-BR" sz="1400" dirty="0">
                  <a:latin typeface="Poppins Light"/>
                  <a:cs typeface="Poppins Light"/>
                </a:rPr>
                <a:t>, em especial a população em situação de rua, povos indígenas, os idosos, as pessoas com deficiência e as crianças em situação de trabalho infantil.</a:t>
              </a:r>
            </a:p>
          </p:txBody>
        </p:sp>
      </p:grpSp>
      <p:sp>
        <p:nvSpPr>
          <p:cNvPr id="8" name="CaixaDeTexto 7"/>
          <p:cNvSpPr txBox="1"/>
          <p:nvPr/>
        </p:nvSpPr>
        <p:spPr>
          <a:xfrm>
            <a:off x="856627" y="3941294"/>
            <a:ext cx="3522086" cy="246221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txBody>
          <a:bodyPr wrap="square" lIns="91440" tIns="45720" rIns="91440" bIns="45720" rtlCol="0" anchor="t">
            <a:spAutoFit/>
          </a:bodyPr>
          <a:lstStyle>
            <a:defPPr>
              <a:defRPr lang="pt-BR"/>
            </a:defPPr>
            <a:lvl1pPr>
              <a:defRPr sz="1400">
                <a:latin typeface="Poppins Light"/>
                <a:cs typeface="Poppins Light"/>
              </a:defRPr>
            </a:lvl1pPr>
          </a:lstStyle>
          <a:p>
            <a:r>
              <a:rPr lang="pt-BR" dirty="0"/>
              <a:t>Decreto nº 11.016/2002 e Portaria MC nº 810/2022</a:t>
            </a:r>
          </a:p>
          <a:p>
            <a:endParaRPr lang="pt-BR" dirty="0"/>
          </a:p>
          <a:p>
            <a:r>
              <a:rPr lang="pt-BR" dirty="0"/>
              <a:t>V - grupos populacionais tradicionais e específicos – grupos, organizados ou não, identificados pelas características socioculturais, econômicas ou conjunturais particulares e que demandam estratégias diferenciadas de cadastramento no Cadastro Único.</a:t>
            </a:r>
          </a:p>
        </p:txBody>
      </p:sp>
    </p:spTree>
    <p:extLst>
      <p:ext uri="{BB962C8B-B14F-4D97-AF65-F5344CB8AC3E}">
        <p14:creationId xmlns:p14="http://schemas.microsoft.com/office/powerpoint/2010/main" val="1614889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472126" y="124035"/>
            <a:ext cx="9742516"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O que é o Cadastro Único?</a:t>
            </a:r>
          </a:p>
        </p:txBody>
      </p:sp>
      <p:sp>
        <p:nvSpPr>
          <p:cNvPr id="4" name="Retângulo 3"/>
          <p:cNvSpPr/>
          <p:nvPr/>
        </p:nvSpPr>
        <p:spPr>
          <a:xfrm>
            <a:off x="472126" y="857085"/>
            <a:ext cx="10326450" cy="107721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spPr>
        <p:txBody>
          <a:bodyPr wrap="square">
            <a:spAutoFit/>
          </a:bodyPr>
          <a:lstStyle/>
          <a:p>
            <a:pPr marL="360000" indent="-457200" algn="just">
              <a:buFont typeface="Arial" panose="020B0604020202020204" pitchFamily="34" charset="0"/>
              <a:buChar char="•"/>
            </a:pPr>
            <a:r>
              <a:rPr lang="en" sz="1600" dirty="0">
                <a:latin typeface="Poppins" panose="020B0604020202020204" charset="0"/>
                <a:ea typeface="Raleway"/>
                <a:cs typeface="Poppins" panose="020B0604020202020204" charset="0"/>
                <a:sym typeface="Raleway"/>
              </a:rPr>
              <a:t>Instrumento de identificação e caracterização socioeconômica das famílias de baixa renda</a:t>
            </a:r>
          </a:p>
          <a:p>
            <a:pPr marL="360000" indent="-457200" algn="just">
              <a:buFont typeface="Arial" panose="020B0604020202020204" pitchFamily="34" charset="0"/>
              <a:buChar char="•"/>
            </a:pPr>
            <a:r>
              <a:rPr lang="en" sz="1600" dirty="0">
                <a:latin typeface="Poppins" panose="020B0604020202020204" charset="0"/>
                <a:ea typeface="Raleway"/>
                <a:cs typeface="Poppins" panose="020B0604020202020204" charset="0"/>
                <a:sym typeface="Raleway"/>
              </a:rPr>
              <a:t>Única base que contém composição familiar da população de baixa renda (até ½ s.m. p. c.)</a:t>
            </a:r>
          </a:p>
          <a:p>
            <a:pPr marL="360000" indent="-457200" algn="just">
              <a:buFont typeface="Arial" panose="020B0604020202020204" pitchFamily="34" charset="0"/>
              <a:buChar char="•"/>
            </a:pPr>
            <a:r>
              <a:rPr lang="en" sz="1600" dirty="0">
                <a:latin typeface="Poppins" panose="020B0604020202020204" charset="0"/>
                <a:ea typeface="Raleway"/>
                <a:cs typeface="Poppins" panose="020B0604020202020204" charset="0"/>
                <a:sym typeface="Raleway"/>
              </a:rPr>
              <a:t>Base de dados para seleção de beneficiários de políticas e programas sociais</a:t>
            </a:r>
          </a:p>
          <a:p>
            <a:pPr marL="360000" indent="-457200" algn="just">
              <a:buFont typeface="Arial" panose="020B0604020202020204" pitchFamily="34" charset="0"/>
              <a:buChar char="•"/>
            </a:pPr>
            <a:r>
              <a:rPr lang="pt-BR" sz="1600" dirty="0">
                <a:latin typeface="Poppins" panose="020B0604020202020204" charset="0"/>
                <a:cs typeface="Poppins" panose="020B0604020202020204" charset="0"/>
              </a:rPr>
              <a:t>Mapa da população vulnerável do Brasil</a:t>
            </a:r>
          </a:p>
        </p:txBody>
      </p:sp>
      <p:grpSp>
        <p:nvGrpSpPr>
          <p:cNvPr id="5" name="Agrupar 4"/>
          <p:cNvGrpSpPr/>
          <p:nvPr/>
        </p:nvGrpSpPr>
        <p:grpSpPr>
          <a:xfrm>
            <a:off x="701578" y="2638380"/>
            <a:ext cx="4562675" cy="2270363"/>
            <a:chOff x="918510" y="3439236"/>
            <a:chExt cx="4562675" cy="2270363"/>
          </a:xfrm>
        </p:grpSpPr>
        <p:sp>
          <p:nvSpPr>
            <p:cNvPr id="8" name="Retângulo 7">
              <a:extLst>
                <a:ext uri="{FF2B5EF4-FFF2-40B4-BE49-F238E27FC236}">
                  <a16:creationId xmlns:a16="http://schemas.microsoft.com/office/drawing/2014/main" id="{0358EA33-02FA-461C-9244-6C2521DECCA5}"/>
                </a:ext>
              </a:extLst>
            </p:cNvPr>
            <p:cNvSpPr/>
            <p:nvPr/>
          </p:nvSpPr>
          <p:spPr>
            <a:xfrm>
              <a:off x="1949199" y="3879040"/>
              <a:ext cx="3455732" cy="4009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 name="Agrupar 8">
              <a:extLst>
                <a:ext uri="{FF2B5EF4-FFF2-40B4-BE49-F238E27FC236}">
                  <a16:creationId xmlns:a16="http://schemas.microsoft.com/office/drawing/2014/main" id="{85EEF010-5E08-4384-A989-B2DD0AA57A25}"/>
                </a:ext>
              </a:extLst>
            </p:cNvPr>
            <p:cNvGrpSpPr/>
            <p:nvPr/>
          </p:nvGrpSpPr>
          <p:grpSpPr>
            <a:xfrm>
              <a:off x="918510" y="3439236"/>
              <a:ext cx="4562675" cy="2270363"/>
              <a:chOff x="740498" y="2188943"/>
              <a:chExt cx="4486421" cy="2187443"/>
            </a:xfrm>
          </p:grpSpPr>
          <p:pic>
            <p:nvPicPr>
              <p:cNvPr id="10" name="Imagem 9">
                <a:extLst>
                  <a:ext uri="{FF2B5EF4-FFF2-40B4-BE49-F238E27FC236}">
                    <a16:creationId xmlns:a16="http://schemas.microsoft.com/office/drawing/2014/main" id="{D9D787EB-CFD8-4162-A24A-3A00F11E1D9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1167692">
                <a:off x="740498" y="2188943"/>
                <a:ext cx="2187443" cy="2187443"/>
              </a:xfrm>
              <a:prstGeom prst="rect">
                <a:avLst/>
              </a:prstGeom>
            </p:spPr>
          </p:pic>
          <p:grpSp>
            <p:nvGrpSpPr>
              <p:cNvPr id="11" name="Agrupar 10">
                <a:extLst>
                  <a:ext uri="{FF2B5EF4-FFF2-40B4-BE49-F238E27FC236}">
                    <a16:creationId xmlns:a16="http://schemas.microsoft.com/office/drawing/2014/main" id="{A0656164-E5D3-49EB-A852-DBD2F533228E}"/>
                  </a:ext>
                </a:extLst>
              </p:cNvPr>
              <p:cNvGrpSpPr/>
              <p:nvPr/>
            </p:nvGrpSpPr>
            <p:grpSpPr>
              <a:xfrm>
                <a:off x="3235668" y="2501645"/>
                <a:ext cx="1991251" cy="1542929"/>
                <a:chOff x="3235668" y="2538742"/>
                <a:chExt cx="1991251" cy="1542929"/>
              </a:xfrm>
            </p:grpSpPr>
            <p:sp>
              <p:nvSpPr>
                <p:cNvPr id="12" name="CaixaDeTexto 11">
                  <a:extLst>
                    <a:ext uri="{FF2B5EF4-FFF2-40B4-BE49-F238E27FC236}">
                      <a16:creationId xmlns:a16="http://schemas.microsoft.com/office/drawing/2014/main" id="{0493AA75-D80B-4D79-BDE7-067967D8D924}"/>
                    </a:ext>
                  </a:extLst>
                </p:cNvPr>
                <p:cNvSpPr txBox="1"/>
                <p:nvPr/>
              </p:nvSpPr>
              <p:spPr>
                <a:xfrm>
                  <a:off x="3235668" y="3058151"/>
                  <a:ext cx="1694183" cy="523220"/>
                </a:xfrm>
                <a:prstGeom prst="rect">
                  <a:avLst/>
                </a:prstGeom>
                <a:noFill/>
              </p:spPr>
              <p:txBody>
                <a:bodyPr wrap="none" rtlCol="0">
                  <a:spAutoFit/>
                </a:bodyPr>
                <a:lstStyle/>
                <a:p>
                  <a:pPr algn="r"/>
                  <a:r>
                    <a:rPr lang="pt-BR" sz="2800" dirty="0">
                      <a:solidFill>
                        <a:schemeClr val="accent3">
                          <a:lumMod val="75000"/>
                        </a:schemeClr>
                      </a:solidFill>
                    </a:rPr>
                    <a:t>População</a:t>
                  </a:r>
                </a:p>
              </p:txBody>
            </p:sp>
            <p:sp>
              <p:nvSpPr>
                <p:cNvPr id="13" name="CaixaDeTexto 12">
                  <a:extLst>
                    <a:ext uri="{FF2B5EF4-FFF2-40B4-BE49-F238E27FC236}">
                      <a16:creationId xmlns:a16="http://schemas.microsoft.com/office/drawing/2014/main" id="{E26D99F8-6FF9-4168-ADEB-38001EC3E7D8}"/>
                    </a:ext>
                  </a:extLst>
                </p:cNvPr>
                <p:cNvSpPr txBox="1"/>
                <p:nvPr/>
              </p:nvSpPr>
              <p:spPr>
                <a:xfrm>
                  <a:off x="3268948" y="3577560"/>
                  <a:ext cx="1957971" cy="504111"/>
                </a:xfrm>
                <a:prstGeom prst="rect">
                  <a:avLst/>
                </a:prstGeom>
                <a:noFill/>
              </p:spPr>
              <p:txBody>
                <a:bodyPr wrap="none" rtlCol="0">
                  <a:spAutoFit/>
                </a:bodyPr>
                <a:lstStyle/>
                <a:p>
                  <a:pPr algn="r"/>
                  <a:r>
                    <a:rPr lang="pt-BR" sz="2800" b="1" dirty="0">
                      <a:solidFill>
                        <a:schemeClr val="tx2"/>
                      </a:solidFill>
                    </a:rPr>
                    <a:t>215 milhões</a:t>
                  </a:r>
                </a:p>
              </p:txBody>
            </p:sp>
            <p:sp>
              <p:nvSpPr>
                <p:cNvPr id="14" name="CaixaDeTexto 13">
                  <a:extLst>
                    <a:ext uri="{FF2B5EF4-FFF2-40B4-BE49-F238E27FC236}">
                      <a16:creationId xmlns:a16="http://schemas.microsoft.com/office/drawing/2014/main" id="{1C28F246-8F1F-4A3E-9D75-216202FD437B}"/>
                    </a:ext>
                  </a:extLst>
                </p:cNvPr>
                <p:cNvSpPr txBox="1"/>
                <p:nvPr/>
              </p:nvSpPr>
              <p:spPr>
                <a:xfrm>
                  <a:off x="3235668" y="2538742"/>
                  <a:ext cx="1225015" cy="523220"/>
                </a:xfrm>
                <a:prstGeom prst="rect">
                  <a:avLst/>
                </a:prstGeom>
                <a:noFill/>
              </p:spPr>
              <p:txBody>
                <a:bodyPr wrap="none" rtlCol="0">
                  <a:spAutoFit/>
                </a:bodyPr>
                <a:lstStyle/>
                <a:p>
                  <a:pPr algn="r"/>
                  <a:r>
                    <a:rPr lang="pt-BR" sz="2800" b="1" dirty="0">
                      <a:solidFill>
                        <a:schemeClr val="bg1"/>
                      </a:solidFill>
                    </a:rPr>
                    <a:t>BRASIL</a:t>
                  </a:r>
                </a:p>
              </p:txBody>
            </p:sp>
          </p:grpSp>
        </p:grpSp>
      </p:grpSp>
      <p:sp>
        <p:nvSpPr>
          <p:cNvPr id="15" name="CaixaDeTexto 14">
            <a:extLst>
              <a:ext uri="{FF2B5EF4-FFF2-40B4-BE49-F238E27FC236}">
                <a16:creationId xmlns:a16="http://schemas.microsoft.com/office/drawing/2014/main" id="{20703D5B-106D-48AE-92CE-EDA41BB9240E}"/>
              </a:ext>
            </a:extLst>
          </p:cNvPr>
          <p:cNvSpPr txBox="1"/>
          <p:nvPr/>
        </p:nvSpPr>
        <p:spPr>
          <a:xfrm>
            <a:off x="567984" y="5199299"/>
            <a:ext cx="3319529" cy="261610"/>
          </a:xfrm>
          <a:prstGeom prst="rect">
            <a:avLst/>
          </a:prstGeom>
          <a:noFill/>
        </p:spPr>
        <p:txBody>
          <a:bodyPr wrap="square" rtlCol="0">
            <a:spAutoFit/>
          </a:bodyPr>
          <a:lstStyle/>
          <a:p>
            <a:r>
              <a:rPr lang="pt-BR" sz="1050" dirty="0">
                <a:latin typeface="Poppins" panose="020B0604020202020204" charset="0"/>
                <a:cs typeface="Poppins" panose="020B0604020202020204" charset="0"/>
              </a:rPr>
              <a:t>Fonte: Estimativa IBGE/Jan.2023 </a:t>
            </a:r>
          </a:p>
        </p:txBody>
      </p:sp>
      <p:grpSp>
        <p:nvGrpSpPr>
          <p:cNvPr id="16" name="Agrupar 15"/>
          <p:cNvGrpSpPr/>
          <p:nvPr/>
        </p:nvGrpSpPr>
        <p:grpSpPr>
          <a:xfrm>
            <a:off x="7272074" y="2296910"/>
            <a:ext cx="3968088" cy="3488446"/>
            <a:chOff x="431725" y="2485695"/>
            <a:chExt cx="3968088" cy="3488446"/>
          </a:xfrm>
        </p:grpSpPr>
        <p:grpSp>
          <p:nvGrpSpPr>
            <p:cNvPr id="17" name="Agrupar 16"/>
            <p:cNvGrpSpPr/>
            <p:nvPr/>
          </p:nvGrpSpPr>
          <p:grpSpPr>
            <a:xfrm>
              <a:off x="477532" y="2485695"/>
              <a:ext cx="3922281" cy="3488446"/>
              <a:chOff x="477532" y="2485695"/>
              <a:chExt cx="3922281" cy="3488446"/>
            </a:xfrm>
          </p:grpSpPr>
          <p:grpSp>
            <p:nvGrpSpPr>
              <p:cNvPr id="22" name="Agrupar 21"/>
              <p:cNvGrpSpPr/>
              <p:nvPr/>
            </p:nvGrpSpPr>
            <p:grpSpPr>
              <a:xfrm>
                <a:off x="477532" y="2485695"/>
                <a:ext cx="3922281" cy="3488446"/>
                <a:chOff x="8395440" y="3190503"/>
                <a:chExt cx="4205614" cy="2630160"/>
              </a:xfrm>
            </p:grpSpPr>
            <p:sp>
              <p:nvSpPr>
                <p:cNvPr id="24" name="CaixaDeTexto 23">
                  <a:extLst>
                    <a:ext uri="{FF2B5EF4-FFF2-40B4-BE49-F238E27FC236}">
                      <a16:creationId xmlns:a16="http://schemas.microsoft.com/office/drawing/2014/main" id="{D6AC8B09-75E2-4A8C-BA09-34909E0EB53E}"/>
                    </a:ext>
                  </a:extLst>
                </p:cNvPr>
                <p:cNvSpPr txBox="1"/>
                <p:nvPr/>
              </p:nvSpPr>
              <p:spPr>
                <a:xfrm>
                  <a:off x="8869891" y="3190503"/>
                  <a:ext cx="3731163" cy="417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dirty="0">
                      <a:solidFill>
                        <a:schemeClr val="accent3">
                          <a:lumMod val="75000"/>
                        </a:schemeClr>
                      </a:solidFill>
                      <a:latin typeface="Poppins Light" panose="020B0604020202020204" charset="0"/>
                      <a:cs typeface="Poppins Light" panose="020B0604020202020204" charset="0"/>
                    </a:rPr>
                    <a:t>Famílias cadastradas</a:t>
                  </a:r>
                </a:p>
                <a:p>
                  <a:r>
                    <a:rPr lang="pt-BR" sz="1400" b="1" dirty="0">
                      <a:solidFill>
                        <a:schemeClr val="tx2"/>
                      </a:solidFill>
                      <a:latin typeface="Poppins Light" panose="020B0604020202020204" charset="0"/>
                      <a:cs typeface="Poppins Light" panose="020B0604020202020204" charset="0"/>
                    </a:rPr>
                    <a:t>41,9 milhões</a:t>
                  </a:r>
                  <a:endParaRPr lang="pt-BR" sz="1400" dirty="0">
                    <a:solidFill>
                      <a:schemeClr val="tx2"/>
                    </a:solidFill>
                    <a:latin typeface="Poppins Light" panose="020B0604020202020204" charset="0"/>
                    <a:cs typeface="Poppins Light" panose="020B0604020202020204" charset="0"/>
                  </a:endParaRPr>
                </a:p>
              </p:txBody>
            </p:sp>
            <p:pic>
              <p:nvPicPr>
                <p:cNvPr id="25" name="Imagem 24">
                  <a:extLst>
                    <a:ext uri="{FF2B5EF4-FFF2-40B4-BE49-F238E27FC236}">
                      <a16:creationId xmlns:a16="http://schemas.microsoft.com/office/drawing/2014/main" id="{078BBD33-9E9A-4E5F-AC9D-E5C0F481D05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01341" y="3214954"/>
                  <a:ext cx="368793" cy="368793"/>
                </a:xfrm>
                <a:prstGeom prst="rect">
                  <a:avLst/>
                </a:prstGeom>
              </p:spPr>
            </p:pic>
            <p:sp>
              <p:nvSpPr>
                <p:cNvPr id="26" name="CaixaDeTexto 25">
                  <a:extLst>
                    <a:ext uri="{FF2B5EF4-FFF2-40B4-BE49-F238E27FC236}">
                      <a16:creationId xmlns:a16="http://schemas.microsoft.com/office/drawing/2014/main" id="{AC8F2598-26A3-4864-B46C-8FECCBFA5264}"/>
                    </a:ext>
                  </a:extLst>
                </p:cNvPr>
                <p:cNvSpPr txBox="1"/>
                <p:nvPr/>
              </p:nvSpPr>
              <p:spPr>
                <a:xfrm>
                  <a:off x="8822073" y="3701165"/>
                  <a:ext cx="3539901" cy="5801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dirty="0">
                      <a:solidFill>
                        <a:schemeClr val="accent3">
                          <a:lumMod val="75000"/>
                        </a:schemeClr>
                      </a:solidFill>
                      <a:latin typeface="Poppins Light" panose="020B0604020202020204" charset="0"/>
                      <a:cs typeface="Poppins Light" panose="020B0604020202020204" charset="0"/>
                    </a:rPr>
                    <a:t>Pessoas cadastradas</a:t>
                  </a:r>
                </a:p>
                <a:p>
                  <a:r>
                    <a:rPr lang="pt-BR" sz="1400" b="1" dirty="0">
                      <a:solidFill>
                        <a:schemeClr val="tx2"/>
                      </a:solidFill>
                      <a:latin typeface="Poppins Light" panose="020B0604020202020204" charset="0"/>
                      <a:cs typeface="Poppins Light" panose="020B0604020202020204" charset="0"/>
                    </a:rPr>
                    <a:t>94,7 milhões </a:t>
                  </a:r>
                  <a:r>
                    <a:rPr lang="pt-BR" sz="1400" dirty="0">
                      <a:latin typeface="Poppins Light" panose="020B0604020202020204" charset="0"/>
                      <a:cs typeface="Poppins Light" panose="020B0604020202020204" charset="0"/>
                    </a:rPr>
                    <a:t>(</a:t>
                  </a:r>
                  <a:r>
                    <a:rPr lang="pt-BR" sz="1400" b="1" dirty="0">
                      <a:solidFill>
                        <a:schemeClr val="tx2"/>
                      </a:solidFill>
                      <a:latin typeface="Poppins Light" panose="020B0604020202020204" charset="0"/>
                      <a:cs typeface="Poppins Light" panose="020B0604020202020204" charset="0"/>
                    </a:rPr>
                    <a:t>média de 2,26 pessoas por família)</a:t>
                  </a:r>
                  <a:endParaRPr lang="pt-BR" sz="1600" dirty="0">
                    <a:solidFill>
                      <a:schemeClr val="tx2"/>
                    </a:solidFill>
                    <a:cs typeface="Calibri"/>
                  </a:endParaRPr>
                </a:p>
              </p:txBody>
            </p:sp>
            <p:pic>
              <p:nvPicPr>
                <p:cNvPr id="27" name="Imagem 26">
                  <a:extLst>
                    <a:ext uri="{FF2B5EF4-FFF2-40B4-BE49-F238E27FC236}">
                      <a16:creationId xmlns:a16="http://schemas.microsoft.com/office/drawing/2014/main" id="{A8495348-75C8-4B14-81C2-8E021E497970}"/>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01341" y="3792340"/>
                  <a:ext cx="312695" cy="312695"/>
                </a:xfrm>
                <a:prstGeom prst="rect">
                  <a:avLst/>
                </a:prstGeom>
              </p:spPr>
            </p:pic>
            <p:sp>
              <p:nvSpPr>
                <p:cNvPr id="28" name="CaixaDeTexto 27">
                  <a:extLst>
                    <a:ext uri="{FF2B5EF4-FFF2-40B4-BE49-F238E27FC236}">
                      <a16:creationId xmlns:a16="http://schemas.microsoft.com/office/drawing/2014/main" id="{89D276E7-E774-4615-B422-A93FE952F23D}"/>
                    </a:ext>
                  </a:extLst>
                </p:cNvPr>
                <p:cNvSpPr txBox="1"/>
                <p:nvPr/>
              </p:nvSpPr>
              <p:spPr>
                <a:xfrm>
                  <a:off x="8770133" y="5402969"/>
                  <a:ext cx="3444265" cy="417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dirty="0">
                      <a:solidFill>
                        <a:schemeClr val="bg2">
                          <a:lumMod val="50000"/>
                        </a:schemeClr>
                      </a:solidFill>
                      <a:latin typeface="Poppins Light" panose="020B0604020202020204" charset="0"/>
                      <a:cs typeface="Poppins Light" panose="020B0604020202020204" charset="0"/>
                    </a:rPr>
                    <a:t>Postos de cadastramento</a:t>
                  </a:r>
                </a:p>
                <a:p>
                  <a:r>
                    <a:rPr lang="pt-BR" sz="1400" b="1" dirty="0">
                      <a:solidFill>
                        <a:schemeClr val="tx2"/>
                      </a:solidFill>
                      <a:latin typeface="Poppins Light" panose="020B0604020202020204" charset="0"/>
                      <a:cs typeface="Poppins Light" panose="020B0604020202020204" charset="0"/>
                    </a:rPr>
                    <a:t>12 mil em 5.570 municípios</a:t>
                  </a:r>
                  <a:endParaRPr lang="pt-BR" sz="1600" dirty="0">
                    <a:solidFill>
                      <a:schemeClr val="tx2"/>
                    </a:solidFill>
                    <a:latin typeface="Poppins Light" panose="020B0604020202020204" charset="0"/>
                    <a:cs typeface="Poppins Light" panose="020B0604020202020204" charset="0"/>
                  </a:endParaRPr>
                </a:p>
              </p:txBody>
            </p:sp>
            <p:pic>
              <p:nvPicPr>
                <p:cNvPr id="29" name="Imagem 28">
                  <a:extLst>
                    <a:ext uri="{FF2B5EF4-FFF2-40B4-BE49-F238E27FC236}">
                      <a16:creationId xmlns:a16="http://schemas.microsoft.com/office/drawing/2014/main" id="{5E3DAA7A-0EBE-4871-9D70-D1D7542E3A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5440" y="5401417"/>
                  <a:ext cx="342268" cy="339940"/>
                </a:xfrm>
                <a:prstGeom prst="rect">
                  <a:avLst/>
                </a:prstGeom>
              </p:spPr>
            </p:pic>
          </p:grpSp>
          <p:sp>
            <p:nvSpPr>
              <p:cNvPr id="23" name="CaixaDeTexto 22">
                <a:extLst>
                  <a:ext uri="{FF2B5EF4-FFF2-40B4-BE49-F238E27FC236}">
                    <a16:creationId xmlns:a16="http://schemas.microsoft.com/office/drawing/2014/main" id="{89D276E7-E774-4615-B422-A93FE952F23D}"/>
                  </a:ext>
                </a:extLst>
              </p:cNvPr>
              <p:cNvSpPr txBox="1"/>
              <p:nvPr/>
            </p:nvSpPr>
            <p:spPr>
              <a:xfrm>
                <a:off x="875422" y="4698093"/>
                <a:ext cx="321222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dirty="0">
                    <a:solidFill>
                      <a:schemeClr val="bg2">
                        <a:lumMod val="50000"/>
                      </a:schemeClr>
                    </a:solidFill>
                    <a:latin typeface="Poppins Light" panose="020B0604020202020204" charset="0"/>
                    <a:cs typeface="Poppins Light" panose="020B0604020202020204" charset="0"/>
                  </a:rPr>
                  <a:t>Pessoas no Bolsa Família</a:t>
                </a:r>
              </a:p>
              <a:p>
                <a:r>
                  <a:rPr lang="pt-BR" sz="1400" b="1" dirty="0">
                    <a:solidFill>
                      <a:schemeClr val="tx2"/>
                    </a:solidFill>
                    <a:latin typeface="Poppins Light" panose="020B0604020202020204" charset="0"/>
                    <a:cs typeface="Poppins Light" panose="020B0604020202020204" charset="0"/>
                  </a:rPr>
                  <a:t>55.263.465 </a:t>
                </a:r>
                <a:endParaRPr lang="pt-BR" sz="1600" dirty="0">
                  <a:solidFill>
                    <a:schemeClr val="tx2"/>
                  </a:solidFill>
                  <a:latin typeface="Poppins Light" panose="020B0604020202020204" charset="0"/>
                  <a:cs typeface="Poppins Light" panose="020B0604020202020204" charset="0"/>
                </a:endParaRPr>
              </a:p>
            </p:txBody>
          </p:sp>
        </p:grpSp>
        <p:grpSp>
          <p:nvGrpSpPr>
            <p:cNvPr id="18" name="Agrupar 17"/>
            <p:cNvGrpSpPr/>
            <p:nvPr/>
          </p:nvGrpSpPr>
          <p:grpSpPr>
            <a:xfrm>
              <a:off x="431725" y="3968106"/>
              <a:ext cx="3927094" cy="1105703"/>
              <a:chOff x="431725" y="3968106"/>
              <a:chExt cx="3927094" cy="1105703"/>
            </a:xfrm>
          </p:grpSpPr>
          <p:pic>
            <p:nvPicPr>
              <p:cNvPr id="19" name="Imagem 18">
                <a:extLst>
                  <a:ext uri="{FF2B5EF4-FFF2-40B4-BE49-F238E27FC236}">
                    <a16:creationId xmlns:a16="http://schemas.microsoft.com/office/drawing/2014/main" id="{A8495348-75C8-4B14-81C2-8E021E497970}"/>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037" y="4732251"/>
                <a:ext cx="291629" cy="341558"/>
              </a:xfrm>
              <a:prstGeom prst="rect">
                <a:avLst/>
              </a:prstGeom>
            </p:spPr>
          </p:pic>
          <p:sp>
            <p:nvSpPr>
              <p:cNvPr id="20" name="CaixaDeTexto 19">
                <a:extLst>
                  <a:ext uri="{FF2B5EF4-FFF2-40B4-BE49-F238E27FC236}">
                    <a16:creationId xmlns:a16="http://schemas.microsoft.com/office/drawing/2014/main" id="{D6AC8B09-75E2-4A8C-BA09-34909E0EB53E}"/>
                  </a:ext>
                </a:extLst>
              </p:cNvPr>
              <p:cNvSpPr txBox="1"/>
              <p:nvPr/>
            </p:nvSpPr>
            <p:spPr>
              <a:xfrm>
                <a:off x="879026" y="4002286"/>
                <a:ext cx="347979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dirty="0">
                    <a:solidFill>
                      <a:schemeClr val="accent3">
                        <a:lumMod val="75000"/>
                      </a:schemeClr>
                    </a:solidFill>
                    <a:latin typeface="Poppins Light" panose="020B0604020202020204" charset="0"/>
                    <a:cs typeface="Poppins Light" panose="020B0604020202020204" charset="0"/>
                  </a:rPr>
                  <a:t>Famílias no Bolsa Família </a:t>
                </a:r>
              </a:p>
              <a:p>
                <a:r>
                  <a:rPr lang="pt-BR" sz="1400" b="1" dirty="0">
                    <a:solidFill>
                      <a:schemeClr val="tx2"/>
                    </a:solidFill>
                    <a:latin typeface="Poppins Light" panose="020B0604020202020204" charset="0"/>
                    <a:cs typeface="Poppins Light" panose="020B0604020202020204" charset="0"/>
                  </a:rPr>
                  <a:t>21,9 milhões </a:t>
                </a:r>
                <a:endParaRPr lang="pt-BR" sz="1400" dirty="0">
                  <a:solidFill>
                    <a:schemeClr val="tx2"/>
                  </a:solidFill>
                  <a:latin typeface="Poppins Light" panose="020B0604020202020204" charset="0"/>
                  <a:cs typeface="Poppins Light" panose="020B0604020202020204" charset="0"/>
                </a:endParaRPr>
              </a:p>
            </p:txBody>
          </p:sp>
          <p:pic>
            <p:nvPicPr>
              <p:cNvPr id="21" name="Imagem 20">
                <a:extLst>
                  <a:ext uri="{FF2B5EF4-FFF2-40B4-BE49-F238E27FC236}">
                    <a16:creationId xmlns:a16="http://schemas.microsoft.com/office/drawing/2014/main" id="{078BBD33-9E9A-4E5F-AC9D-E5C0F481D05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1725" y="3968106"/>
                <a:ext cx="343947" cy="489139"/>
              </a:xfrm>
              <a:prstGeom prst="rect">
                <a:avLst/>
              </a:prstGeom>
            </p:spPr>
          </p:pic>
        </p:grpSp>
      </p:grpSp>
      <p:sp>
        <p:nvSpPr>
          <p:cNvPr id="30" name="CaixaDeTexto 29">
            <a:extLst>
              <a:ext uri="{FF2B5EF4-FFF2-40B4-BE49-F238E27FC236}">
                <a16:creationId xmlns:a16="http://schemas.microsoft.com/office/drawing/2014/main" id="{20703D5B-106D-48AE-92CE-EDA41BB9240E}"/>
              </a:ext>
            </a:extLst>
          </p:cNvPr>
          <p:cNvSpPr txBox="1"/>
          <p:nvPr/>
        </p:nvSpPr>
        <p:spPr>
          <a:xfrm>
            <a:off x="7250614" y="5924171"/>
            <a:ext cx="3802863" cy="253916"/>
          </a:xfrm>
          <a:prstGeom prst="rect">
            <a:avLst/>
          </a:prstGeom>
          <a:noFill/>
        </p:spPr>
        <p:txBody>
          <a:bodyPr wrap="square" rtlCol="0">
            <a:spAutoFit/>
          </a:bodyPr>
          <a:lstStyle/>
          <a:p>
            <a:r>
              <a:rPr lang="pt-BR" sz="1050" dirty="0">
                <a:latin typeface="Poppins Light" panose="020B0604020202020204" charset="0"/>
                <a:cs typeface="Poppins Light" panose="020B0604020202020204" charset="0"/>
              </a:rPr>
              <a:t>Fonte: SAGICAD/MDS ref.  02/23</a:t>
            </a:r>
          </a:p>
        </p:txBody>
      </p:sp>
    </p:spTree>
    <p:extLst>
      <p:ext uri="{BB962C8B-B14F-4D97-AF65-F5344CB8AC3E}">
        <p14:creationId xmlns:p14="http://schemas.microsoft.com/office/powerpoint/2010/main" val="3031591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8ACAC9A-050C-1192-2E1D-C71ADF303999}"/>
              </a:ext>
            </a:extLst>
          </p:cNvPr>
          <p:cNvSpPr/>
          <p:nvPr/>
        </p:nvSpPr>
        <p:spPr>
          <a:xfrm>
            <a:off x="8251116" y="5342378"/>
            <a:ext cx="3345628" cy="119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Espaço Reservado para Texto 1">
            <a:extLst>
              <a:ext uri="{FF2B5EF4-FFF2-40B4-BE49-F238E27FC236}">
                <a16:creationId xmlns:a16="http://schemas.microsoft.com/office/drawing/2014/main" id="{571D4D2A-15CD-F523-B5A3-E79C6338E72A}"/>
              </a:ext>
            </a:extLst>
          </p:cNvPr>
          <p:cNvSpPr>
            <a:spLocks noGrp="1"/>
          </p:cNvSpPr>
          <p:nvPr>
            <p:ph type="body" sz="quarter" idx="11"/>
          </p:nvPr>
        </p:nvSpPr>
        <p:spPr>
          <a:xfrm>
            <a:off x="500263" y="1111045"/>
            <a:ext cx="9877425" cy="5496232"/>
          </a:xfrm>
        </p:spPr>
        <p:txBody>
          <a:bodyPr>
            <a:normAutofit fontScale="92500" lnSpcReduction="20000"/>
          </a:bodyPr>
          <a:lstStyle/>
          <a:p>
            <a:pPr marL="0" indent="0" algn="just">
              <a:buNone/>
            </a:pPr>
            <a:r>
              <a:rPr lang="pt-BR" sz="1800" b="1" i="0" dirty="0">
                <a:solidFill>
                  <a:srgbClr val="162937"/>
                </a:solidFill>
                <a:effectLst/>
                <a:latin typeface="Poppins Light" panose="020B0604020202020204" charset="0"/>
                <a:cs typeface="Poppins Light" panose="020B0604020202020204" charset="0"/>
              </a:rPr>
              <a:t>Cadastramento Diferenciado</a:t>
            </a:r>
          </a:p>
          <a:p>
            <a:pPr marL="0" indent="0" algn="just">
              <a:buNone/>
            </a:pPr>
            <a:r>
              <a:rPr lang="pt-BR" sz="1800" b="0" i="0" dirty="0">
                <a:solidFill>
                  <a:srgbClr val="162937"/>
                </a:solidFill>
                <a:effectLst/>
                <a:latin typeface="Poppins Light" panose="020B0604020202020204" charset="0"/>
                <a:cs typeface="Poppins Light" panose="020B0604020202020204" charset="0"/>
              </a:rPr>
              <a:t>Art. 28. Cadastramento Diferenciado consiste no processo de coleta de dados, inclusão e atualização, no CadÚnico, de famílias pertencentes a Grupos Populacionais Tradicionais e Específicos (GPTE) (...)</a:t>
            </a:r>
          </a:p>
          <a:p>
            <a:pPr marL="0" indent="0" algn="just">
              <a:buNone/>
            </a:pPr>
            <a:r>
              <a:rPr lang="pt-BR" sz="1800" b="0" i="0" dirty="0">
                <a:solidFill>
                  <a:srgbClr val="162937"/>
                </a:solidFill>
                <a:effectLst/>
                <a:latin typeface="Poppins Light" panose="020B0604020202020204" charset="0"/>
                <a:cs typeface="Poppins Light" panose="020B0604020202020204" charset="0"/>
              </a:rPr>
              <a:t>Art. 29. O Cadastramento Diferenciado deverá observar as seguintes </a:t>
            </a:r>
            <a:r>
              <a:rPr lang="pt-BR" sz="1800" b="1" i="0" dirty="0">
                <a:solidFill>
                  <a:srgbClr val="162937"/>
                </a:solidFill>
                <a:effectLst/>
                <a:latin typeface="Poppins Light" panose="020B0604020202020204" charset="0"/>
                <a:cs typeface="Poppins Light" panose="020B0604020202020204" charset="0"/>
              </a:rPr>
              <a:t>diretrizes</a:t>
            </a:r>
            <a:r>
              <a:rPr lang="pt-BR" sz="1800" b="0" i="0" dirty="0">
                <a:solidFill>
                  <a:srgbClr val="162937"/>
                </a:solidFill>
                <a:effectLst/>
                <a:latin typeface="Poppins Light" panose="020B0604020202020204" charset="0"/>
                <a:cs typeface="Poppins Light" panose="020B0604020202020204" charset="0"/>
              </a:rPr>
              <a:t>:</a:t>
            </a:r>
          </a:p>
          <a:p>
            <a:pPr marL="0" indent="0" algn="just">
              <a:buNone/>
            </a:pPr>
            <a:r>
              <a:rPr lang="pt-BR" sz="1800" b="0" i="0" dirty="0">
                <a:solidFill>
                  <a:srgbClr val="162937"/>
                </a:solidFill>
                <a:effectLst/>
                <a:latin typeface="Poppins Light" panose="020B0604020202020204" charset="0"/>
                <a:cs typeface="Poppins Light" panose="020B0604020202020204" charset="0"/>
              </a:rPr>
              <a:t>I - prática de </a:t>
            </a:r>
            <a:r>
              <a:rPr lang="pt-BR" sz="1800" b="1" i="0" dirty="0">
                <a:solidFill>
                  <a:srgbClr val="162937"/>
                </a:solidFill>
                <a:effectLst/>
                <a:latin typeface="Poppins Light" panose="020B0604020202020204" charset="0"/>
                <a:cs typeface="Poppins Light" panose="020B0604020202020204" charset="0"/>
              </a:rPr>
              <a:t>tratamento respeitoso à diversidade social</a:t>
            </a:r>
            <a:r>
              <a:rPr lang="pt-BR" sz="1800" b="0" i="0" dirty="0">
                <a:solidFill>
                  <a:srgbClr val="162937"/>
                </a:solidFill>
                <a:effectLst/>
                <a:latin typeface="Poppins Light" panose="020B0604020202020204" charset="0"/>
                <a:cs typeface="Poppins Light" panose="020B0604020202020204" charset="0"/>
              </a:rPr>
              <a:t>, visando repudiar a discriminação ou o preconceito de raça, cor, etnia, religião ou procedência nacional, em conformidade com a Lei nº 7.716, de 5 de janeiro de 1989;</a:t>
            </a:r>
          </a:p>
          <a:p>
            <a:pPr marL="0" indent="0" algn="just">
              <a:buNone/>
            </a:pPr>
            <a:r>
              <a:rPr lang="pt-BR" sz="1800" b="0" i="0" dirty="0">
                <a:solidFill>
                  <a:srgbClr val="162937"/>
                </a:solidFill>
                <a:effectLst/>
                <a:latin typeface="Poppins Light" panose="020B0604020202020204" charset="0"/>
                <a:cs typeface="Poppins Light" panose="020B0604020202020204" charset="0"/>
              </a:rPr>
              <a:t>II - </a:t>
            </a:r>
            <a:r>
              <a:rPr lang="pt-BR" sz="1800" b="1" i="0" dirty="0">
                <a:solidFill>
                  <a:srgbClr val="162937"/>
                </a:solidFill>
                <a:effectLst/>
                <a:latin typeface="Poppins Light" panose="020B0604020202020204" charset="0"/>
                <a:cs typeface="Poppins Light" panose="020B0604020202020204" charset="0"/>
              </a:rPr>
              <a:t>respeito à maneira específica como as famílias GPTE vivem</a:t>
            </a:r>
            <a:r>
              <a:rPr lang="pt-BR" sz="1800" i="0" dirty="0">
                <a:solidFill>
                  <a:srgbClr val="162937"/>
                </a:solidFill>
                <a:effectLst/>
                <a:latin typeface="Poppins Light" panose="020B0604020202020204" charset="0"/>
                <a:cs typeface="Poppins Light" panose="020B0604020202020204" charset="0"/>
              </a:rPr>
              <a:t> </a:t>
            </a:r>
            <a:r>
              <a:rPr lang="pt-BR" sz="1800" b="0" i="0" dirty="0">
                <a:solidFill>
                  <a:srgbClr val="162937"/>
                </a:solidFill>
                <a:effectLst/>
                <a:latin typeface="Poppins Light" panose="020B0604020202020204" charset="0"/>
                <a:cs typeface="Poppins Light" panose="020B0604020202020204" charset="0"/>
              </a:rPr>
              <a:t>e se relacionam com a sociedade, de forma a viabilizar uma abordagem adequada e um processo inclusivo de cadastramento;</a:t>
            </a:r>
          </a:p>
          <a:p>
            <a:pPr marL="0" indent="0" algn="just">
              <a:buNone/>
            </a:pPr>
            <a:r>
              <a:rPr lang="pt-BR" sz="1800" b="0" i="0" dirty="0">
                <a:solidFill>
                  <a:srgbClr val="162937"/>
                </a:solidFill>
                <a:effectLst/>
                <a:latin typeface="Poppins Light" panose="020B0604020202020204" charset="0"/>
                <a:cs typeface="Poppins Light" panose="020B0604020202020204" charset="0"/>
              </a:rPr>
              <a:t>III - </a:t>
            </a:r>
            <a:r>
              <a:rPr lang="pt-BR" sz="1800" b="1" i="0" dirty="0">
                <a:solidFill>
                  <a:srgbClr val="162937"/>
                </a:solidFill>
                <a:effectLst/>
                <a:latin typeface="Poppins Light" panose="020B0604020202020204" charset="0"/>
                <a:cs typeface="Poppins Light" panose="020B0604020202020204" charset="0"/>
              </a:rPr>
              <a:t>realização de ações de busca ativa </a:t>
            </a:r>
            <a:r>
              <a:rPr lang="pt-BR" sz="1800" b="0" i="0" dirty="0">
                <a:solidFill>
                  <a:srgbClr val="162937"/>
                </a:solidFill>
                <a:effectLst/>
                <a:latin typeface="Poppins Light" panose="020B0604020202020204" charset="0"/>
                <a:cs typeface="Poppins Light" panose="020B0604020202020204" charset="0"/>
              </a:rPr>
              <a:t>às famílias pertencentes a GPTE nos territórios onde residem, conforme inciso III do art. 15; e</a:t>
            </a:r>
          </a:p>
          <a:p>
            <a:pPr marL="0" indent="0" algn="just">
              <a:buNone/>
            </a:pPr>
            <a:r>
              <a:rPr lang="pt-BR" sz="1800" b="0" i="0" dirty="0">
                <a:solidFill>
                  <a:srgbClr val="162937"/>
                </a:solidFill>
                <a:effectLst/>
                <a:latin typeface="Poppins Light" panose="020B0604020202020204" charset="0"/>
                <a:cs typeface="Poppins Light" panose="020B0604020202020204" charset="0"/>
              </a:rPr>
              <a:t>IV - correta identificação das famílias GPTE, com </a:t>
            </a:r>
            <a:r>
              <a:rPr lang="pt-BR" sz="1800" b="1" i="0" dirty="0">
                <a:solidFill>
                  <a:srgbClr val="162937"/>
                </a:solidFill>
                <a:effectLst/>
                <a:latin typeface="Poppins Light" panose="020B0604020202020204" charset="0"/>
                <a:cs typeface="Poppins Light" panose="020B0604020202020204" charset="0"/>
              </a:rPr>
              <a:t>respeito à autodeclaração </a:t>
            </a:r>
            <a:r>
              <a:rPr lang="pt-BR" sz="1800" b="0" i="0" dirty="0">
                <a:solidFill>
                  <a:srgbClr val="162937"/>
                </a:solidFill>
                <a:effectLst/>
                <a:latin typeface="Poppins Light" panose="020B0604020202020204" charset="0"/>
                <a:cs typeface="Poppins Light" panose="020B0604020202020204" charset="0"/>
              </a:rPr>
              <a:t>das informações prestadas pelo RUF.</a:t>
            </a:r>
            <a:endParaRPr lang="pt-BR" sz="1800" dirty="0">
              <a:latin typeface="Poppins Light" panose="020B0604020202020204" charset="0"/>
              <a:cs typeface="Poppins Light" panose="020B0604020202020204" charset="0"/>
            </a:endParaRPr>
          </a:p>
        </p:txBody>
      </p:sp>
      <p:sp>
        <p:nvSpPr>
          <p:cNvPr id="3" name="Título 2">
            <a:extLst>
              <a:ext uri="{FF2B5EF4-FFF2-40B4-BE49-F238E27FC236}">
                <a16:creationId xmlns:a16="http://schemas.microsoft.com/office/drawing/2014/main" id="{37E1EEE1-6F3C-CE7F-AD1D-176428DA7CCE}"/>
              </a:ext>
            </a:extLst>
          </p:cNvPr>
          <p:cNvSpPr>
            <a:spLocks noGrp="1"/>
          </p:cNvSpPr>
          <p:nvPr>
            <p:ph type="title"/>
          </p:nvPr>
        </p:nvSpPr>
        <p:spPr>
          <a:xfrm>
            <a:off x="438716" y="248326"/>
            <a:ext cx="10515600" cy="590931"/>
          </a:xfrm>
          <a:prstGeom prst="rect">
            <a:avLst/>
          </a:prstGeom>
        </p:spPr>
        <p:txBody>
          <a:bodyPr/>
          <a:lstStyle/>
          <a:p>
            <a:r>
              <a:rPr lang="pt-BR" b="0" dirty="0">
                <a:solidFill>
                  <a:schemeClr val="tx1"/>
                </a:solidFill>
                <a:latin typeface="Poppins Light" panose="00000400000000000000" pitchFamily="2" charset="0"/>
                <a:cs typeface="Poppins Light" panose="00000400000000000000" pitchFamily="2" charset="0"/>
              </a:rPr>
              <a:t>Portaria MC nº 810/2022</a:t>
            </a:r>
          </a:p>
        </p:txBody>
      </p:sp>
    </p:spTree>
    <p:extLst>
      <p:ext uri="{BB962C8B-B14F-4D97-AF65-F5344CB8AC3E}">
        <p14:creationId xmlns:p14="http://schemas.microsoft.com/office/powerpoint/2010/main" val="2789325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8F98235-8346-2C7B-BA60-4ABFB6EA8D32}"/>
              </a:ext>
            </a:extLst>
          </p:cNvPr>
          <p:cNvSpPr>
            <a:spLocks noGrp="1"/>
          </p:cNvSpPr>
          <p:nvPr>
            <p:ph type="title"/>
          </p:nvPr>
        </p:nvSpPr>
        <p:spPr>
          <a:xfrm>
            <a:off x="267898" y="439128"/>
            <a:ext cx="11125732" cy="926498"/>
          </a:xfrm>
          <a:prstGeom prst="rect">
            <a:avLst/>
          </a:prstGeom>
        </p:spPr>
        <p:txBody>
          <a:bodyPr/>
          <a:lstStyle/>
          <a:p>
            <a:pPr rtl="0">
              <a:lnSpc>
                <a:spcPct val="90000"/>
              </a:lnSpc>
              <a:spcBef>
                <a:spcPct val="0"/>
              </a:spcBef>
            </a:pPr>
            <a:r>
              <a:rPr lang="pt-BR" sz="3200" b="0" kern="1200" dirty="0">
                <a:solidFill>
                  <a:schemeClr val="tx1"/>
                </a:solidFill>
                <a:latin typeface="Poppins Light" panose="00000400000000000000" pitchFamily="2" charset="0"/>
                <a:cs typeface="Poppins Light" panose="00000400000000000000" pitchFamily="2" charset="0"/>
              </a:rPr>
              <a:t>Evolução do total de famílias GPTE no Cadastro Único</a:t>
            </a:r>
          </a:p>
        </p:txBody>
      </p:sp>
      <p:sp>
        <p:nvSpPr>
          <p:cNvPr id="4" name="Retângulo 3">
            <a:extLst>
              <a:ext uri="{FF2B5EF4-FFF2-40B4-BE49-F238E27FC236}">
                <a16:creationId xmlns:a16="http://schemas.microsoft.com/office/drawing/2014/main" id="{875EC6A5-137A-8C12-2A6C-9EAF69A084C1}"/>
              </a:ext>
            </a:extLst>
          </p:cNvPr>
          <p:cNvSpPr/>
          <p:nvPr/>
        </p:nvSpPr>
        <p:spPr>
          <a:xfrm>
            <a:off x="8251116" y="5118128"/>
            <a:ext cx="3345628" cy="119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CaixaDeTexto 4">
            <a:extLst>
              <a:ext uri="{FF2B5EF4-FFF2-40B4-BE49-F238E27FC236}">
                <a16:creationId xmlns:a16="http://schemas.microsoft.com/office/drawing/2014/main" id="{E3CE8891-AA0A-3A11-4616-EDD2B7F9CFB1}"/>
              </a:ext>
            </a:extLst>
          </p:cNvPr>
          <p:cNvSpPr txBox="1"/>
          <p:nvPr/>
        </p:nvSpPr>
        <p:spPr>
          <a:xfrm>
            <a:off x="8068352" y="6034723"/>
            <a:ext cx="3528392"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Fonte: Cadastro Único, fevereiro/2023</a:t>
            </a:r>
          </a:p>
        </p:txBody>
      </p:sp>
      <p:graphicFrame>
        <p:nvGraphicFramePr>
          <p:cNvPr id="2" name="Gráfico 1">
            <a:extLst>
              <a:ext uri="{FF2B5EF4-FFF2-40B4-BE49-F238E27FC236}">
                <a16:creationId xmlns:a16="http://schemas.microsoft.com/office/drawing/2014/main" id="{BA37FD7F-29FA-5224-96E4-C66D3AA94709}"/>
              </a:ext>
            </a:extLst>
          </p:cNvPr>
          <p:cNvGraphicFramePr>
            <a:graphicFrameLocks/>
          </p:cNvGraphicFramePr>
          <p:nvPr/>
        </p:nvGraphicFramePr>
        <p:xfrm>
          <a:off x="798371" y="1522063"/>
          <a:ext cx="10595259" cy="43562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4583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6010F5DC-B0B7-1972-2107-72DDB5C17B38}"/>
              </a:ext>
            </a:extLst>
          </p:cNvPr>
          <p:cNvSpPr/>
          <p:nvPr/>
        </p:nvSpPr>
        <p:spPr>
          <a:xfrm>
            <a:off x="8251116" y="5118128"/>
            <a:ext cx="3345628" cy="119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CaixaDeTexto 6">
            <a:extLst>
              <a:ext uri="{FF2B5EF4-FFF2-40B4-BE49-F238E27FC236}">
                <a16:creationId xmlns:a16="http://schemas.microsoft.com/office/drawing/2014/main" id="{49FEC6A3-BBDA-2D89-1828-CB6FA0F7A533}"/>
              </a:ext>
            </a:extLst>
          </p:cNvPr>
          <p:cNvSpPr txBox="1"/>
          <p:nvPr/>
        </p:nvSpPr>
        <p:spPr>
          <a:xfrm>
            <a:off x="8068352" y="6034723"/>
            <a:ext cx="3528392"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Fonte: Cadastro Único, fevereiro/2023</a:t>
            </a:r>
          </a:p>
        </p:txBody>
      </p:sp>
      <p:sp>
        <p:nvSpPr>
          <p:cNvPr id="2" name="Espaço Reservado para Texto 2">
            <a:extLst>
              <a:ext uri="{FF2B5EF4-FFF2-40B4-BE49-F238E27FC236}">
                <a16:creationId xmlns:a16="http://schemas.microsoft.com/office/drawing/2014/main" id="{60AE5107-C075-1B2F-E4D0-20201171F364}"/>
              </a:ext>
            </a:extLst>
          </p:cNvPr>
          <p:cNvSpPr>
            <a:spLocks noGrp="1"/>
          </p:cNvSpPr>
          <p:nvPr>
            <p:ph type="body" sz="quarter" idx="11"/>
          </p:nvPr>
        </p:nvSpPr>
        <p:spPr>
          <a:xfrm>
            <a:off x="421644" y="1960036"/>
            <a:ext cx="4753566" cy="3158092"/>
          </a:xfrm>
          <a:prstGeom prst="rect">
            <a:avLst/>
          </a:prstGeom>
        </p:spPr>
        <p:txBody>
          <a:bodyPr anchor="ctr">
            <a:normAutofit/>
          </a:bodyPr>
          <a:lstStyle/>
          <a:p>
            <a:pPr marL="0" indent="0">
              <a:buNone/>
            </a:pPr>
            <a:r>
              <a:rPr lang="pt-BR" sz="2400" dirty="0">
                <a:latin typeface="Poppins Light" panose="020B0604020202020204" charset="0"/>
                <a:cs typeface="Poppins Light" panose="020B0604020202020204" charset="0"/>
              </a:rPr>
              <a:t>Das  41,9 milhões de famílias inscritas no Cadastro, </a:t>
            </a:r>
            <a:r>
              <a:rPr lang="pt-BR" sz="2400" b="1" dirty="0">
                <a:latin typeface="Poppins Light" panose="020B0604020202020204" charset="0"/>
                <a:cs typeface="Poppins Light" panose="020B0604020202020204" charset="0"/>
              </a:rPr>
              <a:t>11% </a:t>
            </a:r>
            <a:r>
              <a:rPr lang="pt-BR" sz="2400" dirty="0">
                <a:latin typeface="Poppins Light" panose="020B0604020202020204" charset="0"/>
                <a:cs typeface="Poppins Light" panose="020B0604020202020204" charset="0"/>
              </a:rPr>
              <a:t>têm alguma marcação GPTE.</a:t>
            </a:r>
          </a:p>
          <a:p>
            <a:endParaRPr lang="pt-BR" sz="2400" dirty="0"/>
          </a:p>
        </p:txBody>
      </p:sp>
      <p:sp>
        <p:nvSpPr>
          <p:cNvPr id="3" name="Título 2">
            <a:extLst>
              <a:ext uri="{FF2B5EF4-FFF2-40B4-BE49-F238E27FC236}">
                <a16:creationId xmlns:a16="http://schemas.microsoft.com/office/drawing/2014/main" id="{DEBB70BC-D1DE-B305-DBA0-E2E0F3D90FBE}"/>
              </a:ext>
            </a:extLst>
          </p:cNvPr>
          <p:cNvSpPr>
            <a:spLocks noGrp="1"/>
          </p:cNvSpPr>
          <p:nvPr>
            <p:ph type="title"/>
          </p:nvPr>
        </p:nvSpPr>
        <p:spPr>
          <a:xfrm>
            <a:off x="421644" y="333860"/>
            <a:ext cx="7359638" cy="651460"/>
          </a:xfrm>
          <a:prstGeom prst="rect">
            <a:avLst/>
          </a:prstGeom>
        </p:spPr>
        <p:txBody>
          <a:bodyPr/>
          <a:lstStyle/>
          <a:p>
            <a:pPr rtl="0">
              <a:lnSpc>
                <a:spcPct val="90000"/>
              </a:lnSpc>
              <a:spcBef>
                <a:spcPct val="0"/>
              </a:spcBef>
            </a:pPr>
            <a:r>
              <a:rPr lang="pt-BR" sz="4000" b="0" kern="1200" dirty="0">
                <a:solidFill>
                  <a:schemeClr val="tx1"/>
                </a:solidFill>
                <a:latin typeface="Poppins Light" panose="00000400000000000000" pitchFamily="2" charset="0"/>
                <a:cs typeface="Poppins Light" panose="00000400000000000000" pitchFamily="2" charset="0"/>
              </a:rPr>
              <a:t>GPTE no Cadastro Único</a:t>
            </a:r>
          </a:p>
        </p:txBody>
      </p:sp>
      <p:graphicFrame>
        <p:nvGraphicFramePr>
          <p:cNvPr id="8" name="Gráfico 7">
            <a:extLst>
              <a:ext uri="{FF2B5EF4-FFF2-40B4-BE49-F238E27FC236}">
                <a16:creationId xmlns:a16="http://schemas.microsoft.com/office/drawing/2014/main" id="{AAED6712-0DB9-FA56-B88D-52453539C00F}"/>
              </a:ext>
            </a:extLst>
          </p:cNvPr>
          <p:cNvGraphicFramePr>
            <a:graphicFrameLocks/>
          </p:cNvGraphicFramePr>
          <p:nvPr>
            <p:extLst>
              <p:ext uri="{D42A27DB-BD31-4B8C-83A1-F6EECF244321}">
                <p14:modId xmlns:p14="http://schemas.microsoft.com/office/powerpoint/2010/main" val="3081950689"/>
              </p:ext>
            </p:extLst>
          </p:nvPr>
        </p:nvGraphicFramePr>
        <p:xfrm>
          <a:off x="5266592" y="1133067"/>
          <a:ext cx="6814039" cy="4901361"/>
        </p:xfrm>
        <a:graphic>
          <a:graphicData uri="http://schemas.openxmlformats.org/drawingml/2006/chart">
            <c:chart xmlns:c="http://schemas.openxmlformats.org/drawingml/2006/chart" xmlns:r="http://schemas.openxmlformats.org/officeDocument/2006/relationships" r:id="rId2"/>
          </a:graphicData>
        </a:graphic>
      </p:graphicFrame>
      <p:sp>
        <p:nvSpPr>
          <p:cNvPr id="11" name="CaixaDeTexto 10">
            <a:extLst>
              <a:ext uri="{FF2B5EF4-FFF2-40B4-BE49-F238E27FC236}">
                <a16:creationId xmlns:a16="http://schemas.microsoft.com/office/drawing/2014/main" id="{3A3B56F3-1BEE-1EFC-B661-B360B368E81E}"/>
              </a:ext>
            </a:extLst>
          </p:cNvPr>
          <p:cNvSpPr txBox="1"/>
          <p:nvPr/>
        </p:nvSpPr>
        <p:spPr>
          <a:xfrm>
            <a:off x="8251116" y="1133067"/>
            <a:ext cx="247281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mn-cs"/>
              </a:rPr>
              <a:t>(10.966.252 pessoas)</a:t>
            </a:r>
            <a:endParaRPr kumimoji="0" lang="pt-BR"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258720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8251116" y="5118128"/>
            <a:ext cx="3345628" cy="119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ítulo 3"/>
          <p:cNvSpPr>
            <a:spLocks noGrp="1"/>
          </p:cNvSpPr>
          <p:nvPr>
            <p:ph type="title"/>
          </p:nvPr>
        </p:nvSpPr>
        <p:spPr>
          <a:xfrm>
            <a:off x="295475" y="233811"/>
            <a:ext cx="10515600" cy="595548"/>
          </a:xfrm>
          <a:prstGeom prst="rect">
            <a:avLst/>
          </a:prstGeom>
        </p:spPr>
        <p:txBody>
          <a:bodyPr/>
          <a:lstStyle/>
          <a:p>
            <a:pPr rtl="0">
              <a:lnSpc>
                <a:spcPct val="90000"/>
              </a:lnSpc>
              <a:spcBef>
                <a:spcPct val="0"/>
              </a:spcBef>
            </a:pPr>
            <a:r>
              <a:rPr lang="pt-BR" b="0" kern="1200" dirty="0">
                <a:solidFill>
                  <a:schemeClr val="tx1"/>
                </a:solidFill>
                <a:latin typeface="Poppins Light" panose="00000400000000000000" pitchFamily="2" charset="0"/>
                <a:cs typeface="Poppins Light" panose="00000400000000000000" pitchFamily="2" charset="0"/>
              </a:rPr>
              <a:t>GPTE no Cadastro Único</a:t>
            </a:r>
          </a:p>
        </p:txBody>
      </p:sp>
      <p:sp>
        <p:nvSpPr>
          <p:cNvPr id="14" name="CaixaDeTexto 13"/>
          <p:cNvSpPr txBox="1"/>
          <p:nvPr/>
        </p:nvSpPr>
        <p:spPr>
          <a:xfrm>
            <a:off x="8068352" y="6034723"/>
            <a:ext cx="3528392"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Fonte: Cadastro Único, fevereiro/2023</a:t>
            </a:r>
          </a:p>
        </p:txBody>
      </p:sp>
      <p:graphicFrame>
        <p:nvGraphicFramePr>
          <p:cNvPr id="3" name="Gráfico 2">
            <a:extLst>
              <a:ext uri="{FF2B5EF4-FFF2-40B4-BE49-F238E27FC236}">
                <a16:creationId xmlns:a16="http://schemas.microsoft.com/office/drawing/2014/main" id="{6F4CAE98-59FF-F16C-A79F-1C0980A37B11}"/>
              </a:ext>
            </a:extLst>
          </p:cNvPr>
          <p:cNvGraphicFramePr>
            <a:graphicFrameLocks/>
          </p:cNvGraphicFramePr>
          <p:nvPr>
            <p:extLst>
              <p:ext uri="{D42A27DB-BD31-4B8C-83A1-F6EECF244321}">
                <p14:modId xmlns:p14="http://schemas.microsoft.com/office/powerpoint/2010/main" val="4192488400"/>
              </p:ext>
            </p:extLst>
          </p:nvPr>
        </p:nvGraphicFramePr>
        <p:xfrm>
          <a:off x="1505381" y="1002043"/>
          <a:ext cx="9128484" cy="5032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9396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0349C7-AD98-0A04-F019-8EC993FA85DF}"/>
              </a:ext>
            </a:extLst>
          </p:cNvPr>
          <p:cNvSpPr>
            <a:spLocks noGrp="1"/>
          </p:cNvSpPr>
          <p:nvPr>
            <p:ph type="title"/>
          </p:nvPr>
        </p:nvSpPr>
        <p:spPr>
          <a:xfrm>
            <a:off x="814221" y="266841"/>
            <a:ext cx="4188601" cy="539635"/>
          </a:xfrm>
        </p:spPr>
        <p:txBody>
          <a:bodyPr/>
          <a:lstStyle/>
          <a:p>
            <a:pPr rtl="0">
              <a:lnSpc>
                <a:spcPct val="90000"/>
              </a:lnSpc>
              <a:spcBef>
                <a:spcPct val="0"/>
              </a:spcBef>
            </a:pPr>
            <a:r>
              <a:rPr lang="pt-BR" sz="3200" b="0" kern="1200" dirty="0">
                <a:solidFill>
                  <a:schemeClr val="tx1"/>
                </a:solidFill>
                <a:latin typeface="Poppins Light" panose="00000400000000000000" pitchFamily="2" charset="0"/>
                <a:cs typeface="Poppins Light" panose="00000400000000000000" pitchFamily="2" charset="0"/>
              </a:rPr>
              <a:t>GPTE por UF</a:t>
            </a:r>
          </a:p>
        </p:txBody>
      </p:sp>
      <p:graphicFrame>
        <p:nvGraphicFramePr>
          <p:cNvPr id="3" name="Gráfico 2">
            <a:extLst>
              <a:ext uri="{FF2B5EF4-FFF2-40B4-BE49-F238E27FC236}">
                <a16:creationId xmlns:a16="http://schemas.microsoft.com/office/drawing/2014/main" id="{E61879F2-77DE-FF22-CE6F-728CCDB9741E}"/>
              </a:ext>
            </a:extLst>
          </p:cNvPr>
          <p:cNvGraphicFramePr>
            <a:graphicFrameLocks/>
          </p:cNvGraphicFramePr>
          <p:nvPr>
            <p:extLst>
              <p:ext uri="{D42A27DB-BD31-4B8C-83A1-F6EECF244321}">
                <p14:modId xmlns:p14="http://schemas.microsoft.com/office/powerpoint/2010/main" val="406564810"/>
              </p:ext>
            </p:extLst>
          </p:nvPr>
        </p:nvGraphicFramePr>
        <p:xfrm>
          <a:off x="5260257" y="108156"/>
          <a:ext cx="6492145" cy="6641688"/>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mc:Choice xmlns:cx4="http://schemas.microsoft.com/office/drawing/2016/5/10/chartex" xmlns="" Requires="cx4">
          <p:graphicFrame>
            <p:nvGraphicFramePr>
              <p:cNvPr id="4" name="Gráfico 3">
                <a:extLst>
                  <a:ext uri="{FF2B5EF4-FFF2-40B4-BE49-F238E27FC236}">
                    <a16:creationId xmlns:a16="http://schemas.microsoft.com/office/drawing/2014/main" id="{93B9C602-1AC6-0F39-2827-9E9591B6499A}"/>
                  </a:ext>
                </a:extLst>
              </p:cNvPr>
              <p:cNvGraphicFramePr/>
              <p:nvPr>
                <p:extLst>
                  <p:ext uri="{D42A27DB-BD31-4B8C-83A1-F6EECF244321}">
                    <p14:modId xmlns:p14="http://schemas.microsoft.com/office/powerpoint/2010/main" val="1893916552"/>
                  </p:ext>
                </p:extLst>
              </p:nvPr>
            </p:nvGraphicFramePr>
            <p:xfrm>
              <a:off x="708714" y="1029620"/>
              <a:ext cx="4551544" cy="4977890"/>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4" name="Gráfico 3">
                <a:extLst>
                  <a:ext uri="{FF2B5EF4-FFF2-40B4-BE49-F238E27FC236}">
                    <a16:creationId xmlns:a16="http://schemas.microsoft.com/office/drawing/2014/main" id="{93B9C602-1AC6-0F39-2827-9E9591B6499A}"/>
                  </a:ext>
                </a:extLst>
              </p:cNvPr>
              <p:cNvPicPr>
                <a:picLocks noGrp="1" noRot="1" noChangeAspect="1" noMove="1" noResize="1" noEditPoints="1" noAdjustHandles="1" noChangeArrowheads="1" noChangeShapeType="1"/>
              </p:cNvPicPr>
              <p:nvPr/>
            </p:nvPicPr>
            <p:blipFill>
              <a:blip r:embed="rId4"/>
              <a:stretch>
                <a:fillRect/>
              </a:stretch>
            </p:blipFill>
            <p:spPr>
              <a:xfrm>
                <a:off x="708714" y="1029620"/>
                <a:ext cx="4551544" cy="4977890"/>
              </a:xfrm>
              <a:prstGeom prst="rect">
                <a:avLst/>
              </a:prstGeom>
            </p:spPr>
          </p:pic>
        </mc:Fallback>
      </mc:AlternateContent>
      <p:sp>
        <p:nvSpPr>
          <p:cNvPr id="5" name="Retângulo 4">
            <a:extLst>
              <a:ext uri="{FF2B5EF4-FFF2-40B4-BE49-F238E27FC236}">
                <a16:creationId xmlns:a16="http://schemas.microsoft.com/office/drawing/2014/main" id="{58D3929B-ADC6-C5F8-0741-E8456CA1EC91}"/>
              </a:ext>
            </a:extLst>
          </p:cNvPr>
          <p:cNvSpPr/>
          <p:nvPr/>
        </p:nvSpPr>
        <p:spPr>
          <a:xfrm>
            <a:off x="8251116" y="5410566"/>
            <a:ext cx="3345628" cy="119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aixaDeTexto 5">
            <a:extLst>
              <a:ext uri="{FF2B5EF4-FFF2-40B4-BE49-F238E27FC236}">
                <a16:creationId xmlns:a16="http://schemas.microsoft.com/office/drawing/2014/main" id="{6B4D7CA2-DB9C-0FFA-675B-5C8F070FBF6B}"/>
              </a:ext>
            </a:extLst>
          </p:cNvPr>
          <p:cNvSpPr txBox="1"/>
          <p:nvPr/>
        </p:nvSpPr>
        <p:spPr>
          <a:xfrm>
            <a:off x="8068352" y="6327161"/>
            <a:ext cx="3528392"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Calibri"/>
                <a:ea typeface="+mn-ea"/>
                <a:cs typeface="+mn-cs"/>
              </a:rPr>
              <a:t>Fonte: Cadastro Único, fevereiro/2023</a:t>
            </a:r>
          </a:p>
        </p:txBody>
      </p:sp>
    </p:spTree>
    <p:extLst>
      <p:ext uri="{BB962C8B-B14F-4D97-AF65-F5344CB8AC3E}">
        <p14:creationId xmlns:p14="http://schemas.microsoft.com/office/powerpoint/2010/main" val="2305582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F96069E-88E6-5D52-13B8-45B0B6E73D42}"/>
              </a:ext>
            </a:extLst>
          </p:cNvPr>
          <p:cNvSpPr>
            <a:spLocks noGrp="1"/>
          </p:cNvSpPr>
          <p:nvPr>
            <p:ph type="body" sz="quarter" idx="11"/>
          </p:nvPr>
        </p:nvSpPr>
        <p:spPr>
          <a:xfrm>
            <a:off x="515283" y="1143000"/>
            <a:ext cx="11143317" cy="4691473"/>
          </a:xfrm>
        </p:spPr>
        <p:txBody>
          <a:bodyPr>
            <a:normAutofit/>
          </a:bodyPr>
          <a:lstStyle/>
          <a:p>
            <a:pPr marL="514350" indent="-514350">
              <a:buClrTx/>
              <a:buFont typeface="+mj-lt"/>
              <a:buAutoNum type="arabicPeriod"/>
            </a:pPr>
            <a:r>
              <a:rPr lang="pt-BR" sz="2400" b="1" dirty="0">
                <a:latin typeface="Poppins Light" panose="020B0604020202020204" charset="0"/>
                <a:cs typeface="Poppins Light" panose="020B0604020202020204" charset="0"/>
              </a:rPr>
              <a:t>Diagnóstico</a:t>
            </a:r>
          </a:p>
          <a:p>
            <a:pPr lvl="1">
              <a:buClrTx/>
              <a:buFont typeface="+mj-lt"/>
              <a:buAutoNum type="arabicPeriod"/>
            </a:pPr>
            <a:r>
              <a:rPr lang="pt-BR" sz="2000" dirty="0">
                <a:latin typeface="Poppins Light" panose="020B0604020202020204" charset="0"/>
                <a:cs typeface="Poppins Light" panose="020B0604020202020204" charset="0"/>
              </a:rPr>
              <a:t>Dados e estimativas para nortear as ações de Busca Ativa</a:t>
            </a:r>
          </a:p>
          <a:p>
            <a:pPr marL="514350" indent="-514350">
              <a:buClrTx/>
              <a:buFont typeface="+mj-lt"/>
              <a:buAutoNum type="arabicPeriod"/>
            </a:pPr>
            <a:r>
              <a:rPr lang="pt-BR" sz="2400" b="1" dirty="0">
                <a:latin typeface="Poppins Light" panose="020B0604020202020204" charset="0"/>
                <a:cs typeface="Poppins Light" panose="020B0604020202020204" charset="0"/>
              </a:rPr>
              <a:t>Articulação</a:t>
            </a:r>
          </a:p>
          <a:p>
            <a:pPr lvl="1">
              <a:buClrTx/>
              <a:buFont typeface="+mj-lt"/>
              <a:buAutoNum type="arabicPeriod"/>
            </a:pPr>
            <a:r>
              <a:rPr lang="pt-BR" sz="2000" dirty="0">
                <a:latin typeface="Poppins Light" panose="020B0604020202020204" charset="0"/>
                <a:cs typeface="Poppins Light" panose="020B0604020202020204" charset="0"/>
              </a:rPr>
              <a:t>Retomada da articulação </a:t>
            </a:r>
            <a:r>
              <a:rPr lang="pt-BR" sz="2000" dirty="0" err="1">
                <a:latin typeface="Poppins Light" panose="020B0604020202020204" charset="0"/>
                <a:cs typeface="Poppins Light" panose="020B0604020202020204" charset="0"/>
              </a:rPr>
              <a:t>intersetorial</a:t>
            </a:r>
            <a:r>
              <a:rPr lang="pt-BR" sz="2000" dirty="0">
                <a:latin typeface="Poppins Light" panose="020B0604020202020204" charset="0"/>
                <a:cs typeface="Poppins Light" panose="020B0604020202020204" charset="0"/>
              </a:rPr>
              <a:t> e identificação de parceiros locais </a:t>
            </a:r>
          </a:p>
          <a:p>
            <a:pPr marL="514350" indent="-514350">
              <a:buClrTx/>
              <a:buFont typeface="+mj-lt"/>
              <a:buAutoNum type="arabicPeriod"/>
            </a:pPr>
            <a:r>
              <a:rPr lang="pt-BR" sz="2400" b="1" dirty="0">
                <a:latin typeface="Poppins Light" panose="020B0604020202020204" charset="0"/>
                <a:cs typeface="Poppins Light" panose="020B0604020202020204" charset="0"/>
              </a:rPr>
              <a:t>Oficinas de Busca Ativa</a:t>
            </a:r>
          </a:p>
          <a:p>
            <a:pPr lvl="1">
              <a:buClrTx/>
              <a:buFont typeface="+mj-lt"/>
              <a:buAutoNum type="arabicPeriod"/>
            </a:pPr>
            <a:r>
              <a:rPr lang="pt-BR" sz="2000" dirty="0">
                <a:latin typeface="Poppins Light" panose="020B0604020202020204" charset="0"/>
                <a:cs typeface="Poppins Light" panose="020B0604020202020204" charset="0"/>
              </a:rPr>
              <a:t>Visa a reforçar orientações sobre cadastramento diferenciado de GPTE para construção de planos municipais de Busca Ativa para cadastramento, em articulação com parceiros federais.</a:t>
            </a:r>
          </a:p>
        </p:txBody>
      </p:sp>
      <p:sp>
        <p:nvSpPr>
          <p:cNvPr id="3" name="Título 2">
            <a:extLst>
              <a:ext uri="{FF2B5EF4-FFF2-40B4-BE49-F238E27FC236}">
                <a16:creationId xmlns:a16="http://schemas.microsoft.com/office/drawing/2014/main" id="{FD501720-DC52-C06A-E03C-F4CB432CAB39}"/>
              </a:ext>
            </a:extLst>
          </p:cNvPr>
          <p:cNvSpPr>
            <a:spLocks noGrp="1"/>
          </p:cNvSpPr>
          <p:nvPr>
            <p:ph type="title"/>
          </p:nvPr>
        </p:nvSpPr>
        <p:spPr>
          <a:xfrm>
            <a:off x="453737" y="216226"/>
            <a:ext cx="10515600" cy="646331"/>
          </a:xfrm>
        </p:spPr>
        <p:txBody>
          <a:bodyPr/>
          <a:lstStyle/>
          <a:p>
            <a:r>
              <a:rPr lang="pt-BR" b="0" dirty="0">
                <a:latin typeface="Poppins Light" panose="020B0604020202020204" charset="0"/>
                <a:cs typeface="Poppins Light" panose="020B0604020202020204" charset="0"/>
              </a:rPr>
              <a:t>Ações de Busca Ativa</a:t>
            </a:r>
          </a:p>
        </p:txBody>
      </p:sp>
    </p:spTree>
    <p:extLst>
      <p:ext uri="{BB962C8B-B14F-4D97-AF65-F5344CB8AC3E}">
        <p14:creationId xmlns:p14="http://schemas.microsoft.com/office/powerpoint/2010/main" val="76108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3779" y="257026"/>
            <a:ext cx="9742516" cy="539635"/>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Oficinas de Busca Ativa </a:t>
            </a:r>
          </a:p>
        </p:txBody>
      </p:sp>
      <p:grpSp>
        <p:nvGrpSpPr>
          <p:cNvPr id="4" name="Agrupar 3"/>
          <p:cNvGrpSpPr/>
          <p:nvPr/>
        </p:nvGrpSpPr>
        <p:grpSpPr>
          <a:xfrm>
            <a:off x="423768" y="1256369"/>
            <a:ext cx="10736226" cy="4952587"/>
            <a:chOff x="460375" y="1114573"/>
            <a:chExt cx="10736226" cy="4952587"/>
          </a:xfrm>
        </p:grpSpPr>
        <p:sp>
          <p:nvSpPr>
            <p:cNvPr id="5" name="CaixaDeTexto 4"/>
            <p:cNvSpPr txBox="1"/>
            <p:nvPr/>
          </p:nvSpPr>
          <p:spPr>
            <a:xfrm>
              <a:off x="6844407" y="1114573"/>
              <a:ext cx="4352194" cy="1384995"/>
            </a:xfrm>
            <a:prstGeom prst="rect">
              <a:avLst/>
            </a:prstGeom>
            <a:solidFill>
              <a:schemeClr val="accent5"/>
            </a:solidFill>
          </p:spPr>
          <p:txBody>
            <a:bodyPr wrap="square">
              <a:spAutoFit/>
            </a:bodyPr>
            <a:lstStyle>
              <a:defPPr>
                <a:defRPr lang="pt-BR"/>
              </a:defPPr>
              <a:lvl1pPr algn="ct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pPr marL="285750" indent="-285750" algn="l">
                <a:buFont typeface="Arial" panose="020B0604020202020204" pitchFamily="34" charset="0"/>
                <a:buChar char="•"/>
              </a:pPr>
              <a:r>
                <a:rPr lang="pt-BR" dirty="0"/>
                <a:t>Conduzir a oficina </a:t>
              </a:r>
            </a:p>
            <a:p>
              <a:pPr marL="285750" indent="-285750" algn="l">
                <a:buFont typeface="Arial" panose="020B0604020202020204" pitchFamily="34" charset="0"/>
                <a:buChar char="•"/>
              </a:pPr>
              <a:r>
                <a:rPr lang="pt-BR" dirty="0"/>
                <a:t>Definir programação e metodologia (dinâmicas, apresentações e produtos)</a:t>
              </a:r>
            </a:p>
            <a:p>
              <a:pPr marL="285750" indent="-285750" algn="l">
                <a:buFont typeface="Arial" panose="020B0604020202020204" pitchFamily="34" charset="0"/>
                <a:buChar char="•"/>
              </a:pPr>
              <a:r>
                <a:rPr lang="pt-BR" dirty="0"/>
                <a:t>Apoiar os estados na seleção dos municípios participantes</a:t>
              </a:r>
            </a:p>
            <a:p>
              <a:pPr marL="285750" indent="-285750" algn="l">
                <a:buFont typeface="Arial" panose="020B0604020202020204" pitchFamily="34" charset="0"/>
                <a:buChar char="•"/>
              </a:pPr>
              <a:r>
                <a:rPr lang="pt-BR" dirty="0"/>
                <a:t>Mobilizar parceiros do Governo Federal</a:t>
              </a:r>
            </a:p>
          </p:txBody>
        </p:sp>
        <p:sp>
          <p:nvSpPr>
            <p:cNvPr id="6" name="Retângulo 5"/>
            <p:cNvSpPr/>
            <p:nvPr/>
          </p:nvSpPr>
          <p:spPr>
            <a:xfrm>
              <a:off x="4480719" y="2096788"/>
              <a:ext cx="1615281" cy="307777"/>
            </a:xfrm>
            <a:prstGeom prst="rect">
              <a:avLst/>
            </a:prstGeom>
            <a:solidFill>
              <a:schemeClr val="accent5"/>
            </a:solidFill>
          </p:spPr>
          <p:txBody>
            <a:bodyPr wrap="square">
              <a:spAutoFit/>
            </a:bodyPr>
            <a:lstStyle/>
            <a:p>
              <a:pPr algn="ct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MDS/SAGICAD</a:t>
              </a:r>
            </a:p>
          </p:txBody>
        </p:sp>
        <p:sp>
          <p:nvSpPr>
            <p:cNvPr id="7" name="Retângulo 6"/>
            <p:cNvSpPr/>
            <p:nvPr/>
          </p:nvSpPr>
          <p:spPr>
            <a:xfrm>
              <a:off x="4395827" y="5759383"/>
              <a:ext cx="1806614" cy="307777"/>
            </a:xfrm>
            <a:prstGeom prst="rect">
              <a:avLst/>
            </a:prstGeom>
            <a:solidFill>
              <a:schemeClr val="accent5"/>
            </a:solidFill>
          </p:spPr>
          <p:txBody>
            <a:bodyPr wrap="square">
              <a:spAutoFit/>
            </a:bodyPr>
            <a:lstStyle/>
            <a:p>
              <a:pPr algn="ct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Municípios e DF</a:t>
              </a:r>
            </a:p>
          </p:txBody>
        </p:sp>
        <p:sp>
          <p:nvSpPr>
            <p:cNvPr id="8" name="Retângulo 7"/>
            <p:cNvSpPr/>
            <p:nvPr/>
          </p:nvSpPr>
          <p:spPr>
            <a:xfrm>
              <a:off x="4635742" y="3832282"/>
              <a:ext cx="1064888" cy="307777"/>
            </a:xfrm>
            <a:prstGeom prst="rect">
              <a:avLst/>
            </a:prstGeom>
            <a:solidFill>
              <a:schemeClr val="accent5"/>
            </a:solidFill>
          </p:spPr>
          <p:txBody>
            <a:bodyPr wrap="square">
              <a:spAutoFit/>
            </a:bodyPr>
            <a:lstStyle/>
            <a:p>
              <a:pPr algn="ct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Estados </a:t>
              </a:r>
            </a:p>
          </p:txBody>
        </p:sp>
        <p:sp>
          <p:nvSpPr>
            <p:cNvPr id="9" name="CaixaDeTexto 8"/>
            <p:cNvSpPr txBox="1"/>
            <p:nvPr/>
          </p:nvSpPr>
          <p:spPr>
            <a:xfrm>
              <a:off x="6844407" y="2751882"/>
              <a:ext cx="4352194" cy="1600438"/>
            </a:xfrm>
            <a:prstGeom prst="rect">
              <a:avLst/>
            </a:prstGeom>
            <a:solidFill>
              <a:schemeClr val="accent5"/>
            </a:solidFill>
          </p:spPr>
          <p:txBody>
            <a:bodyPr wrap="square">
              <a:spAutoFit/>
            </a:bodyPr>
            <a:lstStyle>
              <a:defPPr>
                <a:defRPr lang="pt-BR"/>
              </a:defPPr>
              <a:lvl1pP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pPr marL="285750" indent="-285750">
                <a:buFont typeface="Arial" panose="020B0604020202020204" pitchFamily="34" charset="0"/>
                <a:buChar char="•"/>
              </a:pPr>
              <a:r>
                <a:rPr lang="pt-BR" dirty="0"/>
                <a:t>Estrutura e logística do evento</a:t>
              </a:r>
            </a:p>
            <a:p>
              <a:pPr marL="742950" lvl="1" indent="-285750">
                <a:buFont typeface="Wingdings" panose="05000000000000000000" pitchFamily="2" charset="2"/>
                <a:buChar char="ü"/>
              </a:pP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espaço para 120* pessoas</a:t>
              </a:r>
            </a:p>
            <a:p>
              <a:pPr marL="742950" lvl="1" indent="-285750">
                <a:buFont typeface="Wingdings" panose="05000000000000000000" pitchFamily="2" charset="2"/>
                <a:buChar char="ü"/>
              </a:pP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equipamentos</a:t>
              </a:r>
            </a:p>
            <a:p>
              <a:pPr marL="742950" lvl="1" indent="-285750">
                <a:buFont typeface="Wingdings" panose="05000000000000000000" pitchFamily="2" charset="2"/>
                <a:buChar char="ü"/>
              </a:pP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material de consumo</a:t>
              </a:r>
            </a:p>
            <a:p>
              <a:pPr marL="742950" lvl="1" indent="-285750">
                <a:buFont typeface="Wingdings" panose="05000000000000000000" pitchFamily="2" charset="2"/>
                <a:buChar char="ü"/>
              </a:pP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alimentação </a:t>
              </a:r>
            </a:p>
            <a:p>
              <a:pPr marL="742950" lvl="1" indent="-285750">
                <a:buFont typeface="Wingdings" panose="05000000000000000000" pitchFamily="2" charset="2"/>
                <a:buChar char="ü"/>
              </a:pPr>
              <a:r>
                <a:rPr lang="pt-BR" sz="1400" dirty="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rPr>
                <a:t>equipe de apoio</a:t>
              </a:r>
            </a:p>
            <a:p>
              <a:pPr marL="285750" indent="-285750">
                <a:buFont typeface="Arial" panose="020B0604020202020204" pitchFamily="34" charset="0"/>
                <a:buChar char="•"/>
              </a:pPr>
              <a:r>
                <a:rPr lang="pt-BR" dirty="0"/>
                <a:t>Mobilizar os municípios participantes</a:t>
              </a:r>
            </a:p>
          </p:txBody>
        </p:sp>
        <p:sp>
          <p:nvSpPr>
            <p:cNvPr id="10" name="CaixaDeTexto 9"/>
            <p:cNvSpPr txBox="1"/>
            <p:nvPr/>
          </p:nvSpPr>
          <p:spPr>
            <a:xfrm>
              <a:off x="6782861" y="4743720"/>
              <a:ext cx="4352194" cy="1169551"/>
            </a:xfrm>
            <a:prstGeom prst="rect">
              <a:avLst/>
            </a:prstGeom>
            <a:solidFill>
              <a:schemeClr val="accent5"/>
            </a:solidFill>
          </p:spPr>
          <p:txBody>
            <a:bodyPr wrap="square">
              <a:spAutoFit/>
            </a:bodyPr>
            <a:lstStyle>
              <a:defPPr>
                <a:defRPr lang="pt-BR"/>
              </a:defPPr>
              <a:lvl1pP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pPr marL="285750" indent="-285750">
                <a:buFont typeface="Arial" panose="020B0604020202020204" pitchFamily="34" charset="0"/>
                <a:buChar char="•"/>
              </a:pPr>
              <a:r>
                <a:rPr lang="pt-BR" dirty="0"/>
                <a:t>Apoio para a realização do evento</a:t>
              </a:r>
            </a:p>
            <a:p>
              <a:pPr marL="285750" indent="-285750">
                <a:buFont typeface="Arial" panose="020B0604020202020204" pitchFamily="34" charset="0"/>
                <a:buChar char="•"/>
              </a:pPr>
              <a:r>
                <a:rPr lang="pt-BR" dirty="0"/>
                <a:t>Mobilização da equipe local para participação nas oficinas</a:t>
              </a:r>
            </a:p>
            <a:p>
              <a:pPr marL="285750" indent="-285750">
                <a:buFont typeface="Arial" panose="020B0604020202020204" pitchFamily="34" charset="0"/>
                <a:buChar char="•"/>
              </a:pPr>
              <a:r>
                <a:rPr lang="pt-BR" dirty="0"/>
                <a:t>Construção dos planos municipais de Busca Ativa </a:t>
              </a:r>
            </a:p>
          </p:txBody>
        </p:sp>
        <p:sp>
          <p:nvSpPr>
            <p:cNvPr id="11" name="CaixaDeTexto 10"/>
            <p:cNvSpPr txBox="1"/>
            <p:nvPr/>
          </p:nvSpPr>
          <p:spPr>
            <a:xfrm>
              <a:off x="460375" y="1196490"/>
              <a:ext cx="3092028" cy="1600438"/>
            </a:xfrm>
            <a:prstGeom prst="rect">
              <a:avLst/>
            </a:prstGeom>
            <a:solidFill>
              <a:schemeClr val="accent5"/>
            </a:solidFill>
          </p:spPr>
          <p:txBody>
            <a:bodyPr wrap="square">
              <a:spAutoFit/>
            </a:bodyPr>
            <a:lstStyle>
              <a:defPPr>
                <a:defRPr lang="pt-BR"/>
              </a:defPPr>
              <a:lvl1pPr>
                <a:defRPr sz="1400">
                  <a:solidFill>
                    <a:schemeClr val="bg1"/>
                  </a:solidFill>
                  <a:effectLst>
                    <a:outerShdw blurRad="38100" dist="38100" dir="2700000" algn="tl">
                      <a:srgbClr val="000000">
                        <a:alpha val="43137"/>
                      </a:srgbClr>
                    </a:outerShdw>
                  </a:effectLst>
                  <a:latin typeface="Poppins Light" panose="020B0604020202020204" charset="0"/>
                  <a:cs typeface="Poppins Light" panose="020B0604020202020204" charset="0"/>
                </a:defRPr>
              </a:lvl1pPr>
            </a:lstStyle>
            <a:p>
              <a:r>
                <a:rPr lang="pt-BR" dirty="0"/>
                <a:t>Reforço das orientações sobre cadastramento diferenciado de GPTE para construção de planos municipais de Busca Ativa para cadastramento, em articulação com parceiros federais que lidam com os públicos. </a:t>
              </a:r>
            </a:p>
          </p:txBody>
        </p:sp>
        <p:grpSp>
          <p:nvGrpSpPr>
            <p:cNvPr id="13" name="Google Shape;4912;p66"/>
            <p:cNvGrpSpPr/>
            <p:nvPr/>
          </p:nvGrpSpPr>
          <p:grpSpPr>
            <a:xfrm>
              <a:off x="4865925" y="1170484"/>
              <a:ext cx="655345" cy="731343"/>
              <a:chOff x="-59100700" y="1911950"/>
              <a:chExt cx="315875" cy="319000"/>
            </a:xfrm>
            <a:solidFill>
              <a:schemeClr val="tx1"/>
            </a:solidFill>
          </p:grpSpPr>
          <p:sp>
            <p:nvSpPr>
              <p:cNvPr id="21" name="Google Shape;4913;p66"/>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14;p66"/>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15;p66"/>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16;p66"/>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17;p66"/>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18;p66"/>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19;p66"/>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20;p66"/>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21;p66"/>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22;p66"/>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Imagem 13"/>
            <p:cNvPicPr>
              <a:picLocks noChangeAspect="1"/>
            </p:cNvPicPr>
            <p:nvPr/>
          </p:nvPicPr>
          <p:blipFill>
            <a:blip r:embed="rId4"/>
            <a:stretch>
              <a:fillRect/>
            </a:stretch>
          </p:blipFill>
          <p:spPr>
            <a:xfrm>
              <a:off x="4510707" y="2829608"/>
              <a:ext cx="810354" cy="810354"/>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5" name="Imagem 14"/>
            <p:cNvPicPr>
              <a:picLocks noChangeAspect="1"/>
            </p:cNvPicPr>
            <p:nvPr/>
          </p:nvPicPr>
          <p:blipFill>
            <a:blip r:embed="rId4"/>
            <a:stretch>
              <a:fillRect/>
            </a:stretch>
          </p:blipFill>
          <p:spPr>
            <a:xfrm>
              <a:off x="3749262" y="4695142"/>
              <a:ext cx="896551" cy="896551"/>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6" name="Imagem 15"/>
            <p:cNvPicPr>
              <a:picLocks noChangeAspect="1"/>
            </p:cNvPicPr>
            <p:nvPr/>
          </p:nvPicPr>
          <p:blipFill>
            <a:blip r:embed="rId4"/>
            <a:stretch>
              <a:fillRect/>
            </a:stretch>
          </p:blipFill>
          <p:spPr>
            <a:xfrm>
              <a:off x="4657606" y="4675747"/>
              <a:ext cx="906093" cy="906093"/>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7" name="Imagem 16"/>
            <p:cNvPicPr>
              <a:picLocks noChangeAspect="1"/>
            </p:cNvPicPr>
            <p:nvPr/>
          </p:nvPicPr>
          <p:blipFill>
            <a:blip r:embed="rId4"/>
            <a:stretch>
              <a:fillRect/>
            </a:stretch>
          </p:blipFill>
          <p:spPr>
            <a:xfrm>
              <a:off x="5541451" y="4646497"/>
              <a:ext cx="935343" cy="935343"/>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18" name="Imagem 17"/>
            <p:cNvPicPr>
              <a:picLocks noChangeAspect="1"/>
            </p:cNvPicPr>
            <p:nvPr/>
          </p:nvPicPr>
          <p:blipFill>
            <a:blip r:embed="rId5"/>
            <a:stretch>
              <a:fillRect/>
            </a:stretch>
          </p:blipFill>
          <p:spPr>
            <a:xfrm>
              <a:off x="3552403" y="2780844"/>
              <a:ext cx="887278" cy="914720"/>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pic>
          <p:nvPicPr>
            <p:cNvPr id="20" name="Imagem 19"/>
            <p:cNvPicPr>
              <a:picLocks noChangeAspect="1"/>
            </p:cNvPicPr>
            <p:nvPr/>
          </p:nvPicPr>
          <p:blipFill>
            <a:blip r:embed="rId4"/>
            <a:stretch>
              <a:fillRect/>
            </a:stretch>
          </p:blipFill>
          <p:spPr>
            <a:xfrm>
              <a:off x="5392087" y="2816979"/>
              <a:ext cx="810354" cy="810354"/>
            </a:xfrm>
            <a:prstGeom prst="rect">
              <a:avLst/>
            </a:prstGeom>
            <a:gradFill flip="none" rotWithShape="1">
              <a:gsLst>
                <a:gs pos="0">
                  <a:srgbClr val="183FFF">
                    <a:tint val="66000"/>
                    <a:satMod val="160000"/>
                  </a:srgbClr>
                </a:gs>
                <a:gs pos="50000">
                  <a:srgbClr val="183FFF">
                    <a:tint val="44500"/>
                    <a:satMod val="160000"/>
                  </a:srgbClr>
                </a:gs>
                <a:gs pos="100000">
                  <a:srgbClr val="183FFF">
                    <a:tint val="23500"/>
                    <a:satMod val="160000"/>
                  </a:srgbClr>
                </a:gs>
              </a:gsLst>
              <a:lin ang="2700000" scaled="1"/>
              <a:tileRect/>
            </a:gradFill>
          </p:spPr>
        </p:pic>
      </p:grpSp>
    </p:spTree>
    <p:extLst>
      <p:ext uri="{BB962C8B-B14F-4D97-AF65-F5344CB8AC3E}">
        <p14:creationId xmlns:p14="http://schemas.microsoft.com/office/powerpoint/2010/main" val="1510074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404354" y="427642"/>
            <a:ext cx="11213197" cy="1034129"/>
          </a:xfrm>
          <a:prstGeom prst="rect">
            <a:avLst/>
          </a:prstGeom>
          <a:noFill/>
        </p:spPr>
        <p:txBody>
          <a:bodyPr wrap="square" rtlCol="0">
            <a:spAutoFit/>
          </a:bodyPr>
          <a:lstStyle/>
          <a:p>
            <a:pPr>
              <a:lnSpc>
                <a:spcPct val="90000"/>
              </a:lnSpc>
              <a:spcBef>
                <a:spcPct val="0"/>
              </a:spcBef>
            </a:pPr>
            <a:r>
              <a:rPr lang="pt-BR" sz="3400" dirty="0">
                <a:latin typeface="Poppins Light" panose="00000400000000000000" pitchFamily="2" charset="0"/>
                <a:ea typeface="+mj-ea"/>
                <a:cs typeface="Poppins Light" panose="00000400000000000000" pitchFamily="2" charset="0"/>
              </a:rPr>
              <a:t>Ações de atualização e qualificação do Cadastro Único em 2023</a:t>
            </a:r>
          </a:p>
        </p:txBody>
      </p:sp>
      <p:graphicFrame>
        <p:nvGraphicFramePr>
          <p:cNvPr id="10" name="Diagrama 9"/>
          <p:cNvGraphicFramePr/>
          <p:nvPr>
            <p:extLst>
              <p:ext uri="{D42A27DB-BD31-4B8C-83A1-F6EECF244321}">
                <p14:modId xmlns:p14="http://schemas.microsoft.com/office/powerpoint/2010/main" val="2674321920"/>
              </p:ext>
            </p:extLst>
          </p:nvPr>
        </p:nvGraphicFramePr>
        <p:xfrm>
          <a:off x="305456" y="1810737"/>
          <a:ext cx="11410995" cy="3706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4462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2651839715"/>
              </p:ext>
            </p:extLst>
          </p:nvPr>
        </p:nvGraphicFramePr>
        <p:xfrm>
          <a:off x="87924" y="70338"/>
          <a:ext cx="11998569" cy="6324600"/>
        </p:xfrm>
        <a:graphic>
          <a:graphicData uri="http://schemas.openxmlformats.org/drawingml/2006/table">
            <a:tbl>
              <a:tblPr firstRow="1" bandRow="1">
                <a:tableStyleId>{7DF18680-E054-41AD-8BC1-D1AEF772440D}</a:tableStyleId>
              </a:tblPr>
              <a:tblGrid>
                <a:gridCol w="2436905">
                  <a:extLst>
                    <a:ext uri="{9D8B030D-6E8A-4147-A177-3AD203B41FA5}">
                      <a16:colId xmlns:a16="http://schemas.microsoft.com/office/drawing/2014/main" val="2152827724"/>
                    </a:ext>
                  </a:extLst>
                </a:gridCol>
                <a:gridCol w="2362522">
                  <a:extLst>
                    <a:ext uri="{9D8B030D-6E8A-4147-A177-3AD203B41FA5}">
                      <a16:colId xmlns:a16="http://schemas.microsoft.com/office/drawing/2014/main" val="2305762683"/>
                    </a:ext>
                  </a:extLst>
                </a:gridCol>
                <a:gridCol w="2399714">
                  <a:extLst>
                    <a:ext uri="{9D8B030D-6E8A-4147-A177-3AD203B41FA5}">
                      <a16:colId xmlns:a16="http://schemas.microsoft.com/office/drawing/2014/main" val="653763060"/>
                    </a:ext>
                  </a:extLst>
                </a:gridCol>
                <a:gridCol w="2399714">
                  <a:extLst>
                    <a:ext uri="{9D8B030D-6E8A-4147-A177-3AD203B41FA5}">
                      <a16:colId xmlns:a16="http://schemas.microsoft.com/office/drawing/2014/main" val="3454564112"/>
                    </a:ext>
                  </a:extLst>
                </a:gridCol>
                <a:gridCol w="2399714">
                  <a:extLst>
                    <a:ext uri="{9D8B030D-6E8A-4147-A177-3AD203B41FA5}">
                      <a16:colId xmlns:a16="http://schemas.microsoft.com/office/drawing/2014/main" val="4237524076"/>
                    </a:ext>
                  </a:extLst>
                </a:gridCol>
              </a:tblGrid>
              <a:tr h="418415">
                <a:tc>
                  <a:txBody>
                    <a:bodyPr/>
                    <a:lstStyle/>
                    <a:p>
                      <a:pPr algn="ctr"/>
                      <a:r>
                        <a:rPr lang="pt-BR" sz="1100" cap="all" baseline="0" dirty="0">
                          <a:latin typeface="Poppins Light" panose="020B0604020202020204" charset="0"/>
                          <a:cs typeface="Poppins Light" panose="020B0604020202020204" charset="0"/>
                        </a:rPr>
                        <a:t>Ações de atualização e qualificação cadastral</a:t>
                      </a:r>
                    </a:p>
                  </a:txBody>
                  <a:tcPr/>
                </a:tc>
                <a:tc>
                  <a:txBody>
                    <a:bodyPr/>
                    <a:lstStyle/>
                    <a:p>
                      <a:pPr algn="ctr"/>
                      <a:r>
                        <a:rPr lang="pt-BR" sz="1100" cap="all" baseline="0" dirty="0">
                          <a:latin typeface="Poppins Light" panose="020B0604020202020204" charset="0"/>
                          <a:cs typeface="Poppins Light" panose="020B0604020202020204" charset="0"/>
                        </a:rPr>
                        <a:t>O que é?</a:t>
                      </a:r>
                    </a:p>
                  </a:txBody>
                  <a:tcPr/>
                </a:tc>
                <a:tc>
                  <a:txBody>
                    <a:bodyPr/>
                    <a:lstStyle/>
                    <a:p>
                      <a:pPr algn="ctr"/>
                      <a:r>
                        <a:rPr lang="pt-BR" sz="1100" cap="all" baseline="0" dirty="0">
                          <a:latin typeface="Poppins Light" panose="020B0604020202020204" charset="0"/>
                          <a:cs typeface="Poppins Light" panose="020B0604020202020204" charset="0"/>
                        </a:rPr>
                        <a:t>Público-alvo</a:t>
                      </a:r>
                    </a:p>
                  </a:txBody>
                  <a:tcPr/>
                </a:tc>
                <a:tc>
                  <a:txBody>
                    <a:bodyPr/>
                    <a:lstStyle/>
                    <a:p>
                      <a:pPr algn="ctr"/>
                      <a:r>
                        <a:rPr lang="pt-BR" sz="1100" cap="all" baseline="0" dirty="0">
                          <a:latin typeface="Poppins Light" panose="020B0604020202020204" charset="0"/>
                          <a:cs typeface="Poppins Light" panose="020B0604020202020204" charset="0"/>
                        </a:rPr>
                        <a:t>Repercussões</a:t>
                      </a:r>
                    </a:p>
                  </a:txBody>
                  <a:tcPr/>
                </a:tc>
                <a:tc>
                  <a:txBody>
                    <a:bodyPr/>
                    <a:lstStyle/>
                    <a:p>
                      <a:pPr algn="ctr"/>
                      <a:r>
                        <a:rPr lang="pt-BR" sz="1100" cap="all" baseline="0" dirty="0">
                          <a:latin typeface="Poppins Light" panose="020B0604020202020204" charset="0"/>
                          <a:cs typeface="Poppins Light" panose="020B0604020202020204" charset="0"/>
                        </a:rPr>
                        <a:t>O que fazer?</a:t>
                      </a:r>
                    </a:p>
                  </a:txBody>
                  <a:tcPr/>
                </a:tc>
                <a:extLst>
                  <a:ext uri="{0D108BD9-81ED-4DB2-BD59-A6C34878D82A}">
                    <a16:rowId xmlns:a16="http://schemas.microsoft.com/office/drawing/2014/main" val="2495638956"/>
                  </a:ext>
                </a:extLst>
              </a:tr>
              <a:tr h="1972528">
                <a:tc>
                  <a:txBody>
                    <a:bodyPr/>
                    <a:lstStyle/>
                    <a:p>
                      <a:r>
                        <a:rPr lang="pt-BR" sz="1400" b="1"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renda </a:t>
                      </a:r>
                    </a:p>
                  </a:txBody>
                  <a:tcPr/>
                </a:tc>
                <a:tc>
                  <a:txBody>
                    <a:bodyPr/>
                    <a:lstStyle/>
                    <a:p>
                      <a:r>
                        <a:rPr lang="pt-BR" sz="900" dirty="0">
                          <a:latin typeface="Poppins Light" panose="020B0604020202020204" charset="0"/>
                          <a:cs typeface="Poppins Light" panose="020B0604020202020204" charset="0"/>
                        </a:rPr>
                        <a:t>Comparação entre a renda declarada pela família ao Cadastro Único e a renda de outras bases de dados</a:t>
                      </a:r>
                      <a:r>
                        <a:rPr lang="pt-BR" sz="900" baseline="0" dirty="0">
                          <a:latin typeface="Poppins Light" panose="020B0604020202020204" charset="0"/>
                          <a:cs typeface="Poppins Light" panose="020B0604020202020204" charset="0"/>
                        </a:rPr>
                        <a:t> ou registros administrativos</a:t>
                      </a:r>
                      <a:r>
                        <a:rPr lang="pt-BR" sz="900" dirty="0">
                          <a:latin typeface="Poppins Light" panose="020B0604020202020204" charset="0"/>
                          <a:cs typeface="Poppins Light" panose="020B0604020202020204" charset="0"/>
                        </a:rPr>
                        <a:t>, como o Cadastro Nacional</a:t>
                      </a:r>
                      <a:r>
                        <a:rPr lang="pt-BR" sz="900" baseline="0" dirty="0">
                          <a:latin typeface="Poppins Light" panose="020B0604020202020204" charset="0"/>
                          <a:cs typeface="Poppins Light" panose="020B0604020202020204" charset="0"/>
                        </a:rPr>
                        <a:t> de Informações Sociais - C</a:t>
                      </a:r>
                      <a:r>
                        <a:rPr lang="pt-BR" sz="900" dirty="0">
                          <a:latin typeface="Poppins Light" panose="020B0604020202020204" charset="0"/>
                          <a:cs typeface="Poppins Light" panose="020B0604020202020204" charset="0"/>
                        </a:rPr>
                        <a:t>NIS. </a:t>
                      </a:r>
                    </a:p>
                  </a:txBody>
                  <a:tcPr/>
                </a:tc>
                <a:tc>
                  <a:txBody>
                    <a:bodyPr/>
                    <a:lstStyle/>
                    <a:p>
                      <a:pPr>
                        <a:lnSpc>
                          <a:spcPct val="120000"/>
                        </a:lnSpc>
                        <a:spcBef>
                          <a:spcPts val="0"/>
                        </a:spcBef>
                      </a:pPr>
                      <a:r>
                        <a:rPr lang="pt-BR" sz="900" dirty="0">
                          <a:latin typeface="Poppins Light" panose="020B0604020202020204" charset="0"/>
                          <a:cs typeface="Poppins Light" panose="020B0604020202020204" charset="0"/>
                        </a:rPr>
                        <a:t>Famílias do Bolsa Família com renda familiar p.c. (recalculada a partir dos dados do CNIS) acima de ½ s.m. (R$ 651)</a:t>
                      </a:r>
                    </a:p>
                    <a:p>
                      <a:pPr>
                        <a:lnSpc>
                          <a:spcPct val="120000"/>
                        </a:lnSpc>
                        <a:spcBef>
                          <a:spcPts val="0"/>
                        </a:spcBef>
                      </a:pPr>
                      <a:r>
                        <a:rPr lang="pt-BR" sz="900" dirty="0">
                          <a:latin typeface="Poppins Light" panose="020B0604020202020204" charset="0"/>
                          <a:cs typeface="Poppins Light" panose="020B0604020202020204" charset="0"/>
                        </a:rPr>
                        <a:t>Famílias não beneficiárias do Bolsa Família com renda familiar p.c. (recalculada a partir dos dados do CNIS)</a:t>
                      </a:r>
                      <a:r>
                        <a:rPr lang="pt-BR" sz="900" baseline="0" dirty="0">
                          <a:latin typeface="Poppins Light" panose="020B0604020202020204" charset="0"/>
                          <a:cs typeface="Poppins Light" panose="020B0604020202020204" charset="0"/>
                        </a:rPr>
                        <a:t> </a:t>
                      </a:r>
                      <a:r>
                        <a:rPr lang="pt-BR" sz="900" dirty="0">
                          <a:latin typeface="Poppins Light" panose="020B0604020202020204" charset="0"/>
                          <a:cs typeface="Poppins Light" panose="020B0604020202020204" charset="0"/>
                        </a:rPr>
                        <a:t>acima da linha da pobreza (R$ 210). </a:t>
                      </a:r>
                    </a:p>
                    <a:p>
                      <a:pPr>
                        <a:lnSpc>
                          <a:spcPct val="120000"/>
                        </a:lnSpc>
                        <a:spcBef>
                          <a:spcPts val="0"/>
                        </a:spcBef>
                      </a:pPr>
                      <a:r>
                        <a:rPr lang="pt-BR" sz="900" dirty="0">
                          <a:latin typeface="Poppins Light" panose="020B0604020202020204" charset="0"/>
                          <a:cs typeface="Poppins Light" panose="020B0604020202020204" charset="0"/>
                        </a:rPr>
                        <a:t>Casos identificados pela CGU</a:t>
                      </a:r>
                    </a:p>
                    <a:p>
                      <a:endParaRPr lang="pt-BR" sz="900" dirty="0">
                        <a:latin typeface="Poppins Light" panose="020B0604020202020204" charset="0"/>
                        <a:cs typeface="Poppins Light" panose="020B0604020202020204" charset="0"/>
                      </a:endParaRPr>
                    </a:p>
                  </a:txBody>
                  <a:tcPr/>
                </a:tc>
                <a:tc>
                  <a:txBody>
                    <a:bodyPr/>
                    <a:lstStyle/>
                    <a:p>
                      <a:r>
                        <a:rPr lang="pt-BR" sz="1000" dirty="0">
                          <a:latin typeface="Poppins Light" panose="020B0604020202020204" charset="0"/>
                          <a:cs typeface="Poppins Light" panose="020B0604020202020204" charset="0"/>
                        </a:rPr>
                        <a:t>Famílias com dados inconsistentes podem:</a:t>
                      </a:r>
                    </a:p>
                    <a:p>
                      <a:endParaRPr lang="pt-BR" sz="1000" dirty="0">
                        <a:latin typeface="Poppins Light" panose="020B0604020202020204" charset="0"/>
                        <a:cs typeface="Poppins Light" panose="020B0604020202020204" charset="0"/>
                      </a:endParaRPr>
                    </a:p>
                    <a:p>
                      <a:pPr marL="171450" indent="-171450">
                        <a:buFont typeface="Arial" panose="020B0604020202020204" pitchFamily="34" charset="0"/>
                        <a:buChar char="•"/>
                      </a:pPr>
                      <a:r>
                        <a:rPr lang="pt-BR" sz="1000" dirty="0">
                          <a:latin typeface="Poppins Light" panose="020B0604020202020204" charset="0"/>
                          <a:cs typeface="Poppins Light" panose="020B0604020202020204" charset="0"/>
                        </a:rPr>
                        <a:t>ser impedidas de ingressar nos programas sociais usuários;</a:t>
                      </a:r>
                    </a:p>
                    <a:p>
                      <a:pPr marL="171450" indent="-171450">
                        <a:buFont typeface="Arial" panose="020B0604020202020204" pitchFamily="34" charset="0"/>
                        <a:buChar char="•"/>
                      </a:pPr>
                      <a:r>
                        <a:rPr lang="pt-BR" sz="1000" dirty="0">
                          <a:latin typeface="Poppins Light" panose="020B0604020202020204" charset="0"/>
                          <a:cs typeface="Poppins Light" panose="020B0604020202020204" charset="0"/>
                        </a:rPr>
                        <a:t>sofrer repercussões dos programas, como bloqueio e cancelamento de benefícios</a:t>
                      </a:r>
                      <a:r>
                        <a:rPr lang="pt-BR" sz="700" dirty="0">
                          <a:latin typeface="Poppins Light" panose="020B0604020202020204" charset="0"/>
                          <a:cs typeface="Poppins Light" panose="020B0604020202020204" charset="0"/>
                        </a:rPr>
                        <a:t>.</a:t>
                      </a:r>
                      <a:endParaRPr lang="pt-BR" sz="1050" dirty="0">
                        <a:latin typeface="Poppins Light" panose="020B0604020202020204" charset="0"/>
                        <a:cs typeface="Poppins Light" panose="020B0604020202020204" charset="0"/>
                      </a:endParaRPr>
                    </a:p>
                    <a:p>
                      <a:endParaRPr lang="pt-BR" sz="800" dirty="0">
                        <a:latin typeface="Poppins Light" panose="020B0604020202020204" charset="0"/>
                        <a:cs typeface="Poppins Light" panose="020B0604020202020204" charset="0"/>
                      </a:endParaRPr>
                    </a:p>
                  </a:txBody>
                  <a:tcPr/>
                </a:tc>
                <a:tc>
                  <a:txBody>
                    <a:bodyPr/>
                    <a:lstStyle/>
                    <a:p>
                      <a:r>
                        <a:rPr lang="pt-BR" sz="900" dirty="0">
                          <a:latin typeface="Poppins Light" panose="020B0604020202020204" charset="0"/>
                          <a:cs typeface="Poppins Light" panose="020B0604020202020204" charset="0"/>
                        </a:rPr>
                        <a:t>A família deve atualizar seu cadastro junto à rede de atendimento municipal.</a:t>
                      </a:r>
                    </a:p>
                    <a:p>
                      <a:endParaRPr lang="pt-BR" sz="900" dirty="0">
                        <a:latin typeface="Poppins Light" panose="020B0604020202020204" charset="0"/>
                        <a:cs typeface="Poppins Light" panose="020B0604020202020204" charset="0"/>
                      </a:endParaRPr>
                    </a:p>
                    <a:p>
                      <a:r>
                        <a:rPr lang="pt-BR" sz="900" dirty="0">
                          <a:latin typeface="Poppins Light" panose="020B0604020202020204" charset="0"/>
                          <a:cs typeface="Poppins Light" panose="020B0604020202020204" charset="0"/>
                        </a:rPr>
                        <a:t>Em nova comparação entre bases, o MDS poderá verificar que não existe mais diferença entre os dados do Cadastro Único e do registro utilizado para avaliação da consistência dos dados. </a:t>
                      </a:r>
                    </a:p>
                    <a:p>
                      <a:endParaRPr lang="pt-BR" sz="900" dirty="0">
                        <a:latin typeface="Poppins Light" panose="020B0604020202020204" charset="0"/>
                        <a:cs typeface="Poppins Light" panose="020B0604020202020204" charset="0"/>
                      </a:endParaRPr>
                    </a:p>
                    <a:p>
                      <a:r>
                        <a:rPr lang="pt-BR" sz="900" dirty="0">
                          <a:latin typeface="Poppins Light" panose="020B0604020202020204" charset="0"/>
                          <a:cs typeface="Poppins Light" panose="020B0604020202020204" charset="0"/>
                        </a:rPr>
                        <a:t>Atentar para os casos de pessoa excluída ou transferida de família</a:t>
                      </a:r>
                    </a:p>
                    <a:p>
                      <a:endParaRPr lang="pt-BR" sz="900" dirty="0">
                        <a:latin typeface="Poppins Light" panose="020B0604020202020204" charset="0"/>
                        <a:cs typeface="Poppins Light" panose="020B0604020202020204" charset="0"/>
                      </a:endParaRPr>
                    </a:p>
                  </a:txBody>
                  <a:tcPr/>
                </a:tc>
                <a:extLst>
                  <a:ext uri="{0D108BD9-81ED-4DB2-BD59-A6C34878D82A}">
                    <a16:rowId xmlns:a16="http://schemas.microsoft.com/office/drawing/2014/main" val="574019517"/>
                  </a:ext>
                </a:extLst>
              </a:tr>
              <a:tr h="2510490">
                <a:tc>
                  <a:txBody>
                    <a:bodyPr/>
                    <a:lstStyle/>
                    <a:p>
                      <a:pPr marL="0" algn="l" defTabSz="914400" rtl="0" eaLnBrk="1" latinLnBrk="0" hangingPunct="1"/>
                      <a:r>
                        <a:rPr lang="pt-BR" sz="14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registros unipessoais</a:t>
                      </a:r>
                      <a:endParaRPr lang="pt-BR" sz="1400" b="1" kern="1200" dirty="0">
                        <a:solidFill>
                          <a:schemeClr val="dk1"/>
                        </a:solidFill>
                        <a:effectLst>
                          <a:outerShdw blurRad="38100" dist="38100" dir="2700000" algn="tl">
                            <a:srgbClr val="000000">
                              <a:alpha val="43137"/>
                            </a:srgbClr>
                          </a:outerShdw>
                        </a:effectLst>
                        <a:latin typeface="Poppins Light" panose="020B0604020202020204" charset="0"/>
                        <a:ea typeface="+mn-ea"/>
                        <a:cs typeface="Poppins Light" panose="020B0604020202020204" charset="0"/>
                      </a:endParaRPr>
                    </a:p>
                  </a:txBody>
                  <a:tcPr/>
                </a:tc>
                <a:tc>
                  <a:txBody>
                    <a:bodyPr/>
                    <a:lstStyle/>
                    <a:p>
                      <a:pPr>
                        <a:lnSpc>
                          <a:spcPct val="120000"/>
                        </a:lnSpc>
                        <a:spcBef>
                          <a:spcPts val="0"/>
                        </a:spcBef>
                      </a:pPr>
                      <a:r>
                        <a:rPr lang="pt-BR" sz="900" dirty="0">
                          <a:latin typeface="Poppins Light" panose="020B0604020202020204" charset="0"/>
                          <a:cs typeface="Poppins Light" panose="020B0604020202020204" charset="0"/>
                        </a:rPr>
                        <a:t>Análise da base do Cadastro Único para identificação de registros unipessoais indevidos/incorretos</a:t>
                      </a:r>
                    </a:p>
                    <a:p>
                      <a:endParaRPr lang="pt-BR" sz="900" dirty="0">
                        <a:latin typeface="Poppins Light" panose="020B0604020202020204" charset="0"/>
                        <a:cs typeface="Poppins Light" panose="020B0604020202020204" charset="0"/>
                      </a:endParaRPr>
                    </a:p>
                  </a:txBody>
                  <a:tcPr/>
                </a:tc>
                <a:tc>
                  <a:txBody>
                    <a:bodyPr/>
                    <a:lstStyle/>
                    <a:p>
                      <a:r>
                        <a:rPr lang="pt-BR" sz="900" dirty="0">
                          <a:latin typeface="Poppins Light" panose="020B0604020202020204" charset="0"/>
                          <a:cs typeface="Poppins Light" panose="020B0604020202020204" charset="0"/>
                        </a:rPr>
                        <a:t>Famílias unipessoais, com renda familiar per capita de até meio salário mínimo no Cadastro Único, excetuadas as famílias:</a:t>
                      </a:r>
                    </a:p>
                    <a:p>
                      <a:r>
                        <a:rPr lang="pt-BR" sz="900" dirty="0">
                          <a:latin typeface="Poppins Light" panose="020B0604020202020204" charset="0"/>
                          <a:cs typeface="Poppins Light" panose="020B0604020202020204" charset="0"/>
                        </a:rPr>
                        <a:t>cadastradas por Responsável Legal (RL); </a:t>
                      </a:r>
                    </a:p>
                    <a:p>
                      <a:r>
                        <a:rPr lang="pt-BR" sz="900" dirty="0">
                          <a:latin typeface="Poppins Light" panose="020B0604020202020204" charset="0"/>
                          <a:cs typeface="Poppins Light" panose="020B0604020202020204" charset="0"/>
                        </a:rPr>
                        <a:t>moradoras de domicílio coletivo; </a:t>
                      </a:r>
                    </a:p>
                    <a:p>
                      <a:r>
                        <a:rPr lang="pt-BR" sz="900" dirty="0">
                          <a:latin typeface="Poppins Light" panose="020B0604020202020204" charset="0"/>
                          <a:cs typeface="Poppins Light" panose="020B0604020202020204" charset="0"/>
                        </a:rPr>
                        <a:t>com pessoas em situação de trabalho infantil; </a:t>
                      </a:r>
                    </a:p>
                    <a:p>
                      <a:r>
                        <a:rPr lang="pt-BR" sz="900" dirty="0">
                          <a:latin typeface="Poppins Light" panose="020B0604020202020204" charset="0"/>
                          <a:cs typeface="Poppins Light" panose="020B0604020202020204" charset="0"/>
                        </a:rPr>
                        <a:t>com pessoas resgatadas do trabalho análogo ao de escravo; </a:t>
                      </a:r>
                    </a:p>
                    <a:p>
                      <a:r>
                        <a:rPr lang="pt-BR" sz="900" dirty="0">
                          <a:latin typeface="Poppins Light" panose="020B0604020202020204" charset="0"/>
                          <a:cs typeface="Poppins Light" panose="020B0604020202020204" charset="0"/>
                        </a:rPr>
                        <a:t>indígenas; </a:t>
                      </a:r>
                    </a:p>
                    <a:p>
                      <a:r>
                        <a:rPr lang="pt-BR" sz="900" dirty="0">
                          <a:latin typeface="Poppins Light" panose="020B0604020202020204" charset="0"/>
                          <a:cs typeface="Poppins Light" panose="020B0604020202020204" charset="0"/>
                        </a:rPr>
                        <a:t>quilombolas; </a:t>
                      </a:r>
                    </a:p>
                    <a:p>
                      <a:r>
                        <a:rPr lang="pt-BR" sz="900" dirty="0">
                          <a:latin typeface="Poppins Light" panose="020B0604020202020204" charset="0"/>
                          <a:cs typeface="Poppins Light" panose="020B0604020202020204" charset="0"/>
                        </a:rPr>
                        <a:t>catadores de material reciclável; </a:t>
                      </a:r>
                    </a:p>
                    <a:p>
                      <a:r>
                        <a:rPr lang="pt-BR" sz="900" dirty="0">
                          <a:latin typeface="Poppins Light" panose="020B0604020202020204" charset="0"/>
                          <a:cs typeface="Poppins Light" panose="020B0604020202020204" charset="0"/>
                        </a:rPr>
                        <a:t>com pessoa em situação de rua;</a:t>
                      </a:r>
                    </a:p>
                    <a:p>
                      <a:r>
                        <a:rPr lang="pt-BR" sz="900" dirty="0">
                          <a:latin typeface="Poppins Light" panose="020B0604020202020204" charset="0"/>
                          <a:cs typeface="Poppins Light" panose="020B0604020202020204" charset="0"/>
                        </a:rPr>
                        <a:t>com beneficiários do BPC;</a:t>
                      </a:r>
                    </a:p>
                    <a:p>
                      <a:r>
                        <a:rPr lang="pt-BR" sz="900" dirty="0">
                          <a:latin typeface="Poppins Light" panose="020B0604020202020204" charset="0"/>
                          <a:cs typeface="Poppins Light" panose="020B0604020202020204" charset="0"/>
                        </a:rPr>
                        <a:t>convocadas na Averiguação Unipessoal 2022, mas regularizadas.</a:t>
                      </a:r>
                    </a:p>
                  </a:txBody>
                  <a:tcPr/>
                </a:tc>
                <a:tc>
                  <a:txBody>
                    <a:bodyPr/>
                    <a:lstStyle/>
                    <a:p>
                      <a:r>
                        <a:rPr lang="pt-BR" sz="900" dirty="0">
                          <a:latin typeface="Poppins Light" panose="020B0604020202020204" charset="0"/>
                          <a:cs typeface="Poppins Light" panose="020B0604020202020204" charset="0"/>
                        </a:rPr>
                        <a:t>Famílias com dados inconsistentes podem:</a:t>
                      </a:r>
                    </a:p>
                    <a:p>
                      <a:endParaRPr lang="pt-BR" sz="900" dirty="0">
                        <a:latin typeface="Poppins Light" panose="020B0604020202020204" charset="0"/>
                        <a:cs typeface="Poppins Light" panose="020B0604020202020204" charset="0"/>
                      </a:endParaRPr>
                    </a:p>
                    <a:p>
                      <a:pPr marL="171450" indent="-171450">
                        <a:buFont typeface="Arial" panose="020B0604020202020204" pitchFamily="34" charset="0"/>
                        <a:buChar char="•"/>
                      </a:pPr>
                      <a:r>
                        <a:rPr lang="pt-BR" sz="900" dirty="0">
                          <a:latin typeface="Poppins Light" panose="020B0604020202020204" charset="0"/>
                          <a:cs typeface="Poppins Light" panose="020B0604020202020204" charset="0"/>
                        </a:rPr>
                        <a:t>ser impedidas de ingressar nos programas sociais usuários;</a:t>
                      </a:r>
                    </a:p>
                    <a:p>
                      <a:pPr marL="171450" indent="-171450">
                        <a:buFont typeface="Arial" panose="020B0604020202020204" pitchFamily="34" charset="0"/>
                        <a:buChar char="•"/>
                      </a:pPr>
                      <a:r>
                        <a:rPr lang="pt-BR" sz="900" dirty="0">
                          <a:latin typeface="Poppins Light" panose="020B0604020202020204" charset="0"/>
                          <a:cs typeface="Poppins Light" panose="020B0604020202020204" charset="0"/>
                        </a:rPr>
                        <a:t>sofrer repercussões dos programas, como bloqueio e cancelamento de benefícios</a:t>
                      </a:r>
                      <a:r>
                        <a:rPr lang="pt-BR" sz="600" dirty="0">
                          <a:latin typeface="Poppins Light" panose="020B0604020202020204" charset="0"/>
                          <a:cs typeface="Poppins Light" panose="020B0604020202020204" charset="0"/>
                        </a:rPr>
                        <a:t>.</a:t>
                      </a:r>
                      <a:endParaRPr lang="pt-BR" sz="1000" dirty="0">
                        <a:latin typeface="Poppins Light" panose="020B0604020202020204" charset="0"/>
                        <a:cs typeface="Poppins Light" panose="020B0604020202020204" charset="0"/>
                      </a:endParaRPr>
                    </a:p>
                    <a:p>
                      <a:endParaRPr lang="pt-BR" sz="900" dirty="0">
                        <a:latin typeface="Poppins Light" panose="020B0604020202020204" charset="0"/>
                        <a:cs typeface="Poppins Light"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900" dirty="0">
                          <a:latin typeface="Poppins Light" panose="020B0604020202020204" charset="0"/>
                          <a:cs typeface="Poppins Light" panose="020B0604020202020204" charset="0"/>
                        </a:rPr>
                        <a:t>A família deve atualizar ou corrigir seu cadastro junto à rede de atendimento municipal.</a:t>
                      </a:r>
                    </a:p>
                    <a:p>
                      <a:endParaRPr lang="pt-BR" sz="900" dirty="0">
                        <a:latin typeface="Poppins Light" panose="020B0604020202020204" charset="0"/>
                        <a:cs typeface="Poppins Light" panose="020B0604020202020204" charset="0"/>
                      </a:endParaRPr>
                    </a:p>
                  </a:txBody>
                  <a:tcPr/>
                </a:tc>
                <a:extLst>
                  <a:ext uri="{0D108BD9-81ED-4DB2-BD59-A6C34878D82A}">
                    <a16:rowId xmlns:a16="http://schemas.microsoft.com/office/drawing/2014/main" val="768483547"/>
                  </a:ext>
                </a:extLst>
              </a:tr>
              <a:tr h="1300075">
                <a:tc>
                  <a:txBody>
                    <a:bodyPr/>
                    <a:lstStyle/>
                    <a:p>
                      <a:pPr marL="0" algn="l" defTabSz="914400" rtl="0" eaLnBrk="1" latinLnBrk="0" hangingPunct="1"/>
                      <a:r>
                        <a:rPr lang="pt-BR" sz="14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Revisão cadastral </a:t>
                      </a:r>
                      <a:endParaRPr lang="pt-BR" sz="1400" b="1" kern="1200" dirty="0">
                        <a:solidFill>
                          <a:schemeClr val="dk1"/>
                        </a:solidFill>
                        <a:effectLst>
                          <a:outerShdw blurRad="38100" dist="38100" dir="2700000" algn="tl">
                            <a:srgbClr val="000000">
                              <a:alpha val="43137"/>
                            </a:srgbClr>
                          </a:outerShdw>
                        </a:effectLst>
                        <a:latin typeface="Poppins Light" panose="020B0604020202020204" charset="0"/>
                        <a:ea typeface="+mn-ea"/>
                        <a:cs typeface="Poppins Light" panose="020B0604020202020204" charset="0"/>
                      </a:endParaRPr>
                    </a:p>
                  </a:txBody>
                  <a:tcPr/>
                </a:tc>
                <a:tc>
                  <a:txBody>
                    <a:bodyPr/>
                    <a:lstStyle/>
                    <a:p>
                      <a:pPr marL="0" algn="l" defTabSz="914400" rtl="0" eaLnBrk="1" latinLnBrk="0" hangingPunct="1">
                        <a:lnSpc>
                          <a:spcPct val="120000"/>
                        </a:lnSpc>
                        <a:spcBef>
                          <a:spcPts val="0"/>
                        </a:spcBef>
                      </a:pPr>
                      <a:r>
                        <a:rPr lang="pt-BR" sz="900" kern="1200" dirty="0">
                          <a:latin typeface="Poppins Light" panose="020B0604020202020204" charset="0"/>
                          <a:cs typeface="Poppins Light" panose="020B0604020202020204" charset="0"/>
                        </a:rPr>
                        <a:t>Processo anual de identificação de registros desatualizados, ou seja, famílias que atualizaram o cadastro pela última vez há mais de dois anos. </a:t>
                      </a:r>
                    </a:p>
                    <a:p>
                      <a:pPr marL="0" algn="l" defTabSz="914400" rtl="0" eaLnBrk="1" latinLnBrk="0" hangingPunct="1">
                        <a:lnSpc>
                          <a:spcPct val="120000"/>
                        </a:lnSpc>
                        <a:spcBef>
                          <a:spcPts val="0"/>
                        </a:spcBef>
                      </a:pPr>
                      <a:r>
                        <a:rPr lang="pt-BR" sz="900" kern="1200" dirty="0">
                          <a:latin typeface="Poppins Light" panose="020B0604020202020204" charset="0"/>
                          <a:cs typeface="Poppins Light" panose="020B0604020202020204" charset="0"/>
                        </a:rPr>
                        <a:t>Visa a convocar as famílias para atualizar seus registros</a:t>
                      </a:r>
                      <a:endParaRPr lang="pt-BR" sz="1200" b="1" kern="1200" dirty="0">
                        <a:solidFill>
                          <a:schemeClr val="dk1"/>
                        </a:solidFill>
                        <a:latin typeface="Poppins Light" panose="020B0604020202020204" charset="0"/>
                        <a:ea typeface="+mn-ea"/>
                        <a:cs typeface="Poppins Light" panose="020B0604020202020204" charset="0"/>
                      </a:endParaRPr>
                    </a:p>
                  </a:txBody>
                  <a:tcPr/>
                </a:tc>
                <a:tc>
                  <a:txBody>
                    <a:bodyPr/>
                    <a:lstStyle/>
                    <a:p>
                      <a:pPr marL="0" algn="l" defTabSz="914400" rtl="0" eaLnBrk="1" latinLnBrk="0" hangingPunct="1"/>
                      <a:r>
                        <a:rPr lang="pt-BR" sz="900" kern="1200" dirty="0">
                          <a:latin typeface="Poppins Light" panose="020B0604020202020204" charset="0"/>
                          <a:cs typeface="Poppins Light" panose="020B0604020202020204" charset="0"/>
                        </a:rPr>
                        <a:t>Última atualização cadastral em 2016 ou 2017</a:t>
                      </a:r>
                    </a:p>
                    <a:p>
                      <a:endParaRPr lang="pt-BR" sz="1400" dirty="0">
                        <a:latin typeface="Poppins Light" panose="020B0604020202020204" charset="0"/>
                        <a:cs typeface="Poppins Light" panose="020B0604020202020204" charset="0"/>
                      </a:endParaRPr>
                    </a:p>
                  </a:txBody>
                  <a:tcPr/>
                </a:tc>
                <a:tc>
                  <a:txBody>
                    <a:bodyPr/>
                    <a:lstStyle/>
                    <a:p>
                      <a:pPr algn="l" defTabSz="914400" rtl="0" eaLnBrk="1" latinLnBrk="0" hangingPunct="1"/>
                      <a:r>
                        <a:rPr lang="pt-BR" sz="900" kern="1200" dirty="0">
                          <a:latin typeface="Poppins Light" panose="020B0604020202020204" charset="0"/>
                          <a:cs typeface="Poppins Light" panose="020B0604020202020204" charset="0"/>
                        </a:rPr>
                        <a:t>Famílias com dados</a:t>
                      </a:r>
                      <a:r>
                        <a:rPr lang="pt-BR" sz="900" kern="1200" baseline="0" dirty="0">
                          <a:latin typeface="Poppins Light" panose="020B0604020202020204" charset="0"/>
                          <a:cs typeface="Poppins Light" panose="020B0604020202020204" charset="0"/>
                        </a:rPr>
                        <a:t> desatualizados</a:t>
                      </a:r>
                      <a:r>
                        <a:rPr lang="pt-BR" sz="900" kern="1200" dirty="0">
                          <a:latin typeface="Poppins Light" panose="020B0604020202020204" charset="0"/>
                          <a:cs typeface="Poppins Light" panose="020B0604020202020204" charset="0"/>
                        </a:rPr>
                        <a:t> podem:</a:t>
                      </a:r>
                    </a:p>
                    <a:p>
                      <a:pPr algn="l" defTabSz="914400" rtl="0" eaLnBrk="1" latinLnBrk="0" hangingPunct="1"/>
                      <a:endParaRPr lang="pt-BR" sz="900" kern="1200" dirty="0">
                        <a:latin typeface="Poppins Light" panose="020B0604020202020204" charset="0"/>
                        <a:cs typeface="Poppins Light" panose="020B0604020202020204" charset="0"/>
                      </a:endParaRPr>
                    </a:p>
                    <a:p>
                      <a:pPr marL="171450" indent="-171450" algn="l" defTabSz="914400" rtl="0" eaLnBrk="1" latinLnBrk="0" hangingPunct="1">
                        <a:buFont typeface="Arial" panose="020B0604020202020204" pitchFamily="34" charset="0"/>
                        <a:buChar char="•"/>
                      </a:pPr>
                      <a:r>
                        <a:rPr lang="pt-BR" sz="900" kern="1200" dirty="0">
                          <a:latin typeface="Poppins Light" panose="020B0604020202020204" charset="0"/>
                          <a:cs typeface="Poppins Light" panose="020B0604020202020204" charset="0"/>
                        </a:rPr>
                        <a:t>ser impedidas de ingressar nos programas sociais usuários;</a:t>
                      </a:r>
                    </a:p>
                    <a:p>
                      <a:pPr marL="171450" indent="-171450" algn="l" defTabSz="914400" rtl="0" eaLnBrk="1" latinLnBrk="0" hangingPunct="1">
                        <a:buFont typeface="Arial" panose="020B0604020202020204" pitchFamily="34" charset="0"/>
                        <a:buChar char="•"/>
                      </a:pPr>
                      <a:r>
                        <a:rPr lang="pt-BR" sz="900" kern="1200" dirty="0">
                          <a:latin typeface="Poppins Light" panose="020B0604020202020204" charset="0"/>
                          <a:cs typeface="Poppins Light" panose="020B0604020202020204" charset="0"/>
                        </a:rPr>
                        <a:t>sofrer repercussões dos programas, como bloqueio e cancelamento de benefícios.</a:t>
                      </a:r>
                    </a:p>
                    <a:p>
                      <a:pPr algn="l" defTabSz="914400" rtl="0" eaLnBrk="1" latinLnBrk="0" hangingPunct="1"/>
                      <a:endParaRPr lang="pt-BR" sz="900" kern="1200" dirty="0">
                        <a:solidFill>
                          <a:schemeClr val="dk1"/>
                        </a:solidFill>
                        <a:latin typeface="Poppins Light" panose="020B0604020202020204" charset="0"/>
                        <a:ea typeface="+mn-ea"/>
                        <a:cs typeface="Poppins Light"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900" kern="1200" dirty="0">
                          <a:latin typeface="Poppins Light" panose="020B0604020202020204" charset="0"/>
                          <a:cs typeface="Poppins Light" panose="020B0604020202020204" charset="0"/>
                        </a:rPr>
                        <a:t>A família deve atualizar seu cadastro junto à rede de atendimento municipal.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900" kern="1200" dirty="0">
                        <a:solidFill>
                          <a:schemeClr val="dk1"/>
                        </a:solidFill>
                        <a:latin typeface="Poppins Light" panose="020B0604020202020204" charset="0"/>
                        <a:ea typeface="+mn-ea"/>
                        <a:cs typeface="Poppins Light" panose="020B0604020202020204" charset="0"/>
                      </a:endParaRPr>
                    </a:p>
                  </a:txBody>
                  <a:tcPr/>
                </a:tc>
                <a:extLst>
                  <a:ext uri="{0D108BD9-81ED-4DB2-BD59-A6C34878D82A}">
                    <a16:rowId xmlns:a16="http://schemas.microsoft.com/office/drawing/2014/main" val="3570202578"/>
                  </a:ext>
                </a:extLst>
              </a:tr>
            </a:tbl>
          </a:graphicData>
        </a:graphic>
      </p:graphicFrame>
    </p:spTree>
    <p:extLst>
      <p:ext uri="{BB962C8B-B14F-4D97-AF65-F5344CB8AC3E}">
        <p14:creationId xmlns:p14="http://schemas.microsoft.com/office/powerpoint/2010/main" val="146313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27942" y="422030"/>
            <a:ext cx="10383312" cy="5355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Averiguação de renda e</a:t>
            </a:r>
            <a:r>
              <a:rPr kumimoji="0" lang="pt-BR" sz="32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Revisão</a:t>
            </a:r>
            <a:r>
              <a:rPr lang="pt-BR" sz="3200" dirty="0">
                <a:solidFill>
                  <a:prstClr val="black"/>
                </a:solidFill>
                <a:latin typeface="Poppins Light" panose="020B0604020202020204" charset="0"/>
                <a:cs typeface="Poppins Light" panose="020B0604020202020204" charset="0"/>
              </a:rPr>
              <a:t> Cadastral </a:t>
            </a:r>
            <a:r>
              <a:rPr kumimoji="0" lang="pt-BR" sz="32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 2023</a:t>
            </a:r>
          </a:p>
        </p:txBody>
      </p:sp>
      <p:sp>
        <p:nvSpPr>
          <p:cNvPr id="5" name="CaixaDeTexto 4"/>
          <p:cNvSpPr txBox="1"/>
          <p:nvPr/>
        </p:nvSpPr>
        <p:spPr>
          <a:xfrm>
            <a:off x="651034" y="5307384"/>
            <a:ext cx="51230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Poppins Light" panose="020B0604020202020204" charset="0"/>
                <a:ea typeface="+mn-ea"/>
                <a:cs typeface="Poppins Light" panose="020B0604020202020204" charset="0"/>
              </a:rPr>
              <a:t>Fonte: SAGICAD/MDS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000" dirty="0">
                <a:solidFill>
                  <a:prstClr val="black"/>
                </a:solidFill>
                <a:latin typeface="Poppins Light" panose="020B0604020202020204" charset="0"/>
                <a:cs typeface="Poppins Light" panose="020B0604020202020204" charset="0"/>
              </a:rPr>
              <a:t>Dados da Revisão Cadastral apenas do público PBF</a:t>
            </a:r>
            <a:endParaRPr kumimoji="0" lang="pt-BR" sz="1000" b="0" i="0" u="none" strike="noStrike" kern="1200" cap="none" spc="0" normalizeH="0" baseline="0" noProof="0" dirty="0">
              <a:ln>
                <a:noFill/>
              </a:ln>
              <a:solidFill>
                <a:prstClr val="black"/>
              </a:solidFill>
              <a:effectLst/>
              <a:uLnTx/>
              <a:uFillTx/>
              <a:latin typeface="Poppins Light" panose="020B0604020202020204" charset="0"/>
              <a:ea typeface="+mn-ea"/>
              <a:cs typeface="Poppins Light" panose="020B0604020202020204" charset="0"/>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2693623365"/>
              </p:ext>
            </p:extLst>
          </p:nvPr>
        </p:nvGraphicFramePr>
        <p:xfrm>
          <a:off x="651034" y="1501051"/>
          <a:ext cx="8484174" cy="3689987"/>
        </p:xfrm>
        <a:graphic>
          <a:graphicData uri="http://schemas.openxmlformats.org/presentationml/2006/ole">
            <mc:AlternateContent xmlns:mc="http://schemas.openxmlformats.org/markup-compatibility/2006">
              <mc:Choice xmlns:v="urn:schemas-microsoft-com:vml" Requires="v">
                <p:oleObj spid="_x0000_s1028" name="Worksheet" r:id="rId3" imgW="5781641" imgH="2514458" progId="Excel.Sheet.12">
                  <p:embed/>
                </p:oleObj>
              </mc:Choice>
              <mc:Fallback>
                <p:oleObj name="Worksheet" r:id="rId3" imgW="5781641" imgH="2514458" progId="Excel.Sheet.12">
                  <p:embed/>
                  <p:pic>
                    <p:nvPicPr>
                      <p:cNvPr id="4" name="Objeto 3"/>
                      <p:cNvPicPr/>
                      <p:nvPr/>
                    </p:nvPicPr>
                    <p:blipFill>
                      <a:blip r:embed="rId4"/>
                      <a:stretch>
                        <a:fillRect/>
                      </a:stretch>
                    </p:blipFill>
                    <p:spPr>
                      <a:xfrm>
                        <a:off x="651034" y="1501051"/>
                        <a:ext cx="8484174" cy="3689987"/>
                      </a:xfrm>
                      <a:prstGeom prst="rect">
                        <a:avLst/>
                      </a:prstGeom>
                    </p:spPr>
                  </p:pic>
                </p:oleObj>
              </mc:Fallback>
            </mc:AlternateContent>
          </a:graphicData>
        </a:graphic>
      </p:graphicFrame>
    </p:spTree>
    <p:extLst>
      <p:ext uri="{BB962C8B-B14F-4D97-AF65-F5344CB8AC3E}">
        <p14:creationId xmlns:p14="http://schemas.microsoft.com/office/powerpoint/2010/main" val="393042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aixaDeTexto 4"/>
          <p:cNvSpPr txBox="1"/>
          <p:nvPr/>
        </p:nvSpPr>
        <p:spPr>
          <a:xfrm>
            <a:off x="599188" y="353306"/>
            <a:ext cx="9742516" cy="539635"/>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Premissas do Cadastro Único</a:t>
            </a:r>
          </a:p>
        </p:txBody>
      </p:sp>
      <p:graphicFrame>
        <p:nvGraphicFramePr>
          <p:cNvPr id="3" name="Diagrama 2">
            <a:extLst>
              <a:ext uri="{FF2B5EF4-FFF2-40B4-BE49-F238E27FC236}">
                <a16:creationId xmlns:a16="http://schemas.microsoft.com/office/drawing/2014/main" id="{B58E2703-EBEA-4055-8B80-CDC860CE6B9B}"/>
              </a:ext>
            </a:extLst>
          </p:cNvPr>
          <p:cNvGraphicFramePr/>
          <p:nvPr>
            <p:extLst>
              <p:ext uri="{D42A27DB-BD31-4B8C-83A1-F6EECF244321}">
                <p14:modId xmlns:p14="http://schemas.microsoft.com/office/powerpoint/2010/main" val="3703093103"/>
              </p:ext>
            </p:extLst>
          </p:nvPr>
        </p:nvGraphicFramePr>
        <p:xfrm>
          <a:off x="726226" y="1180620"/>
          <a:ext cx="10682700" cy="4575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2318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429598" y="394442"/>
            <a:ext cx="10009632" cy="53963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Poppins Light" panose="020B0604020202020204" charset="0"/>
                <a:ea typeface="+mn-ea"/>
                <a:cs typeface="Poppins Light" panose="020B0604020202020204" charset="0"/>
              </a:rPr>
              <a:t>Averiguação de registros</a:t>
            </a:r>
            <a:r>
              <a:rPr kumimoji="0" lang="pt-BR" sz="3200" b="1" i="0" u="none" strike="noStrike" kern="1200" cap="none" spc="0" normalizeH="0" noProof="0" dirty="0">
                <a:ln>
                  <a:noFill/>
                </a:ln>
                <a:solidFill>
                  <a:prstClr val="black"/>
                </a:solidFill>
                <a:effectLst/>
                <a:uLnTx/>
                <a:uFillTx/>
                <a:latin typeface="Poppins Light" panose="020B0604020202020204" charset="0"/>
                <a:ea typeface="+mn-ea"/>
                <a:cs typeface="Poppins Light" panose="020B0604020202020204" charset="0"/>
              </a:rPr>
              <a:t> </a:t>
            </a:r>
            <a:r>
              <a:rPr kumimoji="0" lang="pt-BR" sz="3200" b="1" i="0" u="none" strike="noStrike" kern="1200" cap="none" spc="0" normalizeH="0" baseline="0" noProof="0" dirty="0">
                <a:ln>
                  <a:noFill/>
                </a:ln>
                <a:solidFill>
                  <a:prstClr val="black"/>
                </a:solidFill>
                <a:effectLst/>
                <a:uLnTx/>
                <a:uFillTx/>
                <a:latin typeface="Poppins Light" panose="020B0604020202020204" charset="0"/>
                <a:ea typeface="+mn-ea"/>
                <a:cs typeface="Poppins Light" panose="020B0604020202020204" charset="0"/>
              </a:rPr>
              <a:t>unipessoais 2023</a:t>
            </a:r>
          </a:p>
        </p:txBody>
      </p:sp>
      <p:sp>
        <p:nvSpPr>
          <p:cNvPr id="5" name="CaixaDeTexto 4"/>
          <p:cNvSpPr txBox="1"/>
          <p:nvPr/>
        </p:nvSpPr>
        <p:spPr>
          <a:xfrm>
            <a:off x="888023" y="6018508"/>
            <a:ext cx="17641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Poppins Light" panose="020B0604020202020204" charset="0"/>
                <a:ea typeface="+mn-ea"/>
                <a:cs typeface="Poppins Light" panose="020B0604020202020204" charset="0"/>
              </a:rPr>
              <a:t>Fonte: SAGICAD/MDS</a:t>
            </a:r>
          </a:p>
        </p:txBody>
      </p:sp>
      <p:graphicFrame>
        <p:nvGraphicFramePr>
          <p:cNvPr id="4" name="Objeto 3"/>
          <p:cNvGraphicFramePr>
            <a:graphicFrameLocks noChangeAspect="1"/>
          </p:cNvGraphicFramePr>
          <p:nvPr>
            <p:extLst>
              <p:ext uri="{D42A27DB-BD31-4B8C-83A1-F6EECF244321}">
                <p14:modId xmlns:p14="http://schemas.microsoft.com/office/powerpoint/2010/main" val="174411043"/>
              </p:ext>
            </p:extLst>
          </p:nvPr>
        </p:nvGraphicFramePr>
        <p:xfrm>
          <a:off x="888023" y="1315078"/>
          <a:ext cx="8945440" cy="4568650"/>
        </p:xfrm>
        <a:graphic>
          <a:graphicData uri="http://schemas.openxmlformats.org/presentationml/2006/ole">
            <mc:AlternateContent xmlns:mc="http://schemas.openxmlformats.org/markup-compatibility/2006">
              <mc:Choice xmlns:v="urn:schemas-microsoft-com:vml" Requires="v">
                <p:oleObj spid="_x0000_s2052" name="Planilha" r:id="rId4" imgW="7105599" imgH="3628948" progId="Excel.Sheet.12">
                  <p:embed/>
                </p:oleObj>
              </mc:Choice>
              <mc:Fallback>
                <p:oleObj name="Planilha" r:id="rId4" imgW="7105599" imgH="3628948" progId="Excel.Sheet.12">
                  <p:embed/>
                  <p:pic>
                    <p:nvPicPr>
                      <p:cNvPr id="0" name=""/>
                      <p:cNvPicPr/>
                      <p:nvPr/>
                    </p:nvPicPr>
                    <p:blipFill>
                      <a:blip r:embed="rId5"/>
                      <a:stretch>
                        <a:fillRect/>
                      </a:stretch>
                    </p:blipFill>
                    <p:spPr>
                      <a:xfrm>
                        <a:off x="888023" y="1315078"/>
                        <a:ext cx="8945440" cy="4568650"/>
                      </a:xfrm>
                      <a:prstGeom prst="rect">
                        <a:avLst/>
                      </a:prstGeom>
                    </p:spPr>
                  </p:pic>
                </p:oleObj>
              </mc:Fallback>
            </mc:AlternateContent>
          </a:graphicData>
        </a:graphic>
      </p:graphicFrame>
    </p:spTree>
    <p:extLst>
      <p:ext uri="{BB962C8B-B14F-4D97-AF65-F5344CB8AC3E}">
        <p14:creationId xmlns:p14="http://schemas.microsoft.com/office/powerpoint/2010/main" val="1857344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16926" y="146751"/>
            <a:ext cx="10383312" cy="4837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Averiguação de renda e</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Revisão</a:t>
            </a:r>
            <a:r>
              <a:rPr lang="pt-BR" sz="2800" dirty="0">
                <a:solidFill>
                  <a:prstClr val="black"/>
                </a:solidFill>
                <a:latin typeface="Poppins Light" panose="020B0604020202020204" charset="0"/>
                <a:cs typeface="Poppins Light" panose="020B0604020202020204" charset="0"/>
              </a:rPr>
              <a:t> Cadastral </a:t>
            </a: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 2023</a:t>
            </a:r>
          </a:p>
        </p:txBody>
      </p:sp>
      <p:sp>
        <p:nvSpPr>
          <p:cNvPr id="6" name="Espaço Reservado para Texto 1">
            <a:extLst>
              <a:ext uri="{FF2B5EF4-FFF2-40B4-BE49-F238E27FC236}">
                <a16:creationId xmlns:a16="http://schemas.microsoft.com/office/drawing/2014/main" id="{7F96069E-88E6-5D52-13B8-45B0B6E73D42}"/>
              </a:ext>
            </a:extLst>
          </p:cNvPr>
          <p:cNvSpPr txBox="1">
            <a:spLocks/>
          </p:cNvSpPr>
          <p:nvPr/>
        </p:nvSpPr>
        <p:spPr>
          <a:xfrm>
            <a:off x="433753" y="728961"/>
            <a:ext cx="11210193" cy="4888523"/>
          </a:xfrm>
          <a:prstGeom prst="rect">
            <a:avLst/>
          </a:prstGeom>
        </p:spPr>
        <p:txBody>
          <a:bodyPr>
            <a:normAutofit fontScale="47500" lnSpcReduction="20000"/>
          </a:bodyPr>
          <a:lstStyle>
            <a:lvl1pPr marL="457200" indent="-457200" algn="just" eaLnBrk="1" hangingPunct="1">
              <a:lnSpc>
                <a:spcPct val="130000"/>
              </a:lnSpc>
              <a:spcBef>
                <a:spcPts val="1000"/>
              </a:spcBef>
              <a:buClr>
                <a:schemeClr val="accent4"/>
              </a:buClr>
              <a:buFont typeface="Webdings" panose="05030102010509060703" pitchFamily="18" charset="2"/>
              <a:buChar char=""/>
              <a:defRPr sz="2800">
                <a:latin typeface="Raleway" panose="020B0003030101060003" pitchFamily="34" charset="0"/>
                <a:ea typeface="+mn-ea"/>
                <a:cs typeface="+mn-cs"/>
              </a:defRPr>
            </a:lvl1pPr>
            <a:lvl2pPr marL="9144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2pPr>
            <a:lvl3pPr marL="13716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3pPr>
            <a:lvl4pPr marL="18288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4pPr>
            <a:lvl5pPr marL="22860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ClrTx/>
              <a:buNone/>
            </a:pPr>
            <a:r>
              <a:rPr lang="pt-BR" sz="2900" b="1" kern="0" dirty="0">
                <a:solidFill>
                  <a:sysClr val="windowText" lastClr="000000"/>
                </a:solidFill>
                <a:latin typeface="Poppins Light" panose="020B0604020202020204" charset="0"/>
                <a:cs typeface="Poppins Light" panose="020B0604020202020204" charset="0"/>
              </a:rPr>
              <a:t>Listagem das famílias disponibilizada no </a:t>
            </a:r>
            <a:r>
              <a:rPr lang="pt-BR" sz="2900" b="1" kern="0" dirty="0" err="1">
                <a:solidFill>
                  <a:sysClr val="windowText" lastClr="000000"/>
                </a:solidFill>
                <a:latin typeface="Poppins Light" panose="020B0604020202020204" charset="0"/>
                <a:cs typeface="Poppins Light" panose="020B0604020202020204" charset="0"/>
              </a:rPr>
              <a:t>SigPABA</a:t>
            </a:r>
            <a:r>
              <a:rPr lang="pt-BR" sz="2900" b="1" kern="0" dirty="0">
                <a:solidFill>
                  <a:sysClr val="windowText" lastClr="000000"/>
                </a:solidFill>
                <a:latin typeface="Poppins Light" panose="020B0604020202020204" charset="0"/>
                <a:cs typeface="Poppins Light" panose="020B0604020202020204" charset="0"/>
              </a:rPr>
              <a:t>/</a:t>
            </a:r>
            <a:r>
              <a:rPr lang="pt-BR" sz="2900" b="1" kern="0" dirty="0" err="1">
                <a:solidFill>
                  <a:sysClr val="windowText" lastClr="000000"/>
                </a:solidFill>
                <a:latin typeface="Poppins Light" panose="020B0604020202020204" charset="0"/>
                <a:cs typeface="Poppins Light" panose="020B0604020202020204" charset="0"/>
              </a:rPr>
              <a:t>SigPBF</a:t>
            </a:r>
            <a:r>
              <a:rPr lang="pt-BR" sz="2900" b="1" kern="0" dirty="0">
                <a:solidFill>
                  <a:sysClr val="windowText" lastClr="000000"/>
                </a:solidFill>
                <a:latin typeface="Poppins Light" panose="020B0604020202020204" charset="0"/>
                <a:cs typeface="Poppins Light" panose="020B0604020202020204" charset="0"/>
              </a:rPr>
              <a:t> com as seguintes informações:</a:t>
            </a:r>
          </a:p>
          <a:p>
            <a:pPr lvl="1">
              <a:buClrTx/>
              <a:buFont typeface="+mj-lt"/>
              <a:buAutoNum type="arabicPeriod"/>
            </a:pPr>
            <a:r>
              <a:rPr lang="pt-BR" sz="2500" kern="0" dirty="0">
                <a:solidFill>
                  <a:sysClr val="windowText" lastClr="000000"/>
                </a:solidFill>
                <a:latin typeface="Poppins Light" panose="020B0604020202020204" charset="0"/>
                <a:cs typeface="Poppins Light" panose="020B0604020202020204" charset="0"/>
              </a:rPr>
              <a:t>em qual processo está inserida (AVERENDA 23 ou REV23);</a:t>
            </a:r>
          </a:p>
          <a:p>
            <a:pPr lvl="1">
              <a:buClrTx/>
              <a:buFont typeface="+mj-lt"/>
              <a:buAutoNum type="arabicPeriod"/>
            </a:pPr>
            <a:r>
              <a:rPr lang="pt-BR" sz="2500" kern="0" dirty="0">
                <a:solidFill>
                  <a:sysClr val="windowText" lastClr="000000"/>
                </a:solidFill>
                <a:latin typeface="Poppins Light" panose="020B0604020202020204" charset="0"/>
                <a:cs typeface="Poppins Light" panose="020B0604020202020204" charset="0"/>
              </a:rPr>
              <a:t>em qual grupo está inserida (por exemplo FEV/23);</a:t>
            </a:r>
          </a:p>
          <a:p>
            <a:pPr lvl="1">
              <a:buClrTx/>
              <a:buFont typeface="+mj-lt"/>
              <a:buAutoNum type="arabicPeriod"/>
            </a:pPr>
            <a:r>
              <a:rPr lang="pt-BR" sz="2500" kern="0" dirty="0">
                <a:solidFill>
                  <a:sysClr val="windowText" lastClr="000000"/>
                </a:solidFill>
                <a:latin typeface="Poppins Light" panose="020B0604020202020204" charset="0"/>
                <a:cs typeface="Poppins Light" panose="020B0604020202020204" charset="0"/>
              </a:rPr>
              <a:t>tipo de inconsistência do registro da família da AVERENDA (Públicos 1, 2 ou 3);</a:t>
            </a:r>
          </a:p>
          <a:p>
            <a:pPr lvl="1">
              <a:buClrTx/>
              <a:buFont typeface="+mj-lt"/>
              <a:buAutoNum type="arabicPeriod"/>
            </a:pPr>
            <a:r>
              <a:rPr lang="pt-BR" sz="2500" kern="0" dirty="0">
                <a:solidFill>
                  <a:sysClr val="windowText" lastClr="000000"/>
                </a:solidFill>
                <a:latin typeface="Poppins Light" panose="020B0604020202020204" charset="0"/>
                <a:cs typeface="Poppins Light" panose="020B0604020202020204" charset="0"/>
              </a:rPr>
              <a:t>informações cadastrais (Código Familiar, data da última atualização cadastral, renda familiar por pessoa, nome, Número de Identificação Social (NIS) e CPF do Responsável pela Unidade Familiar (RF), endereço e telefone de contato, entre outras) </a:t>
            </a:r>
          </a:p>
          <a:p>
            <a:pPr lvl="1">
              <a:buClrTx/>
              <a:buFont typeface="+mj-lt"/>
              <a:buAutoNum type="arabicPeriod"/>
            </a:pPr>
            <a:r>
              <a:rPr lang="pt-BR" sz="2500" kern="0" dirty="0">
                <a:solidFill>
                  <a:sysClr val="windowText" lastClr="000000"/>
                </a:solidFill>
                <a:latin typeface="Poppins Light" panose="020B0604020202020204" charset="0"/>
                <a:cs typeface="Poppins Light" panose="020B0604020202020204" charset="0"/>
              </a:rPr>
              <a:t>nome, NIS e CPF da(s) pessoa(s) identificada(s) com renda divergente, no caso das famílias em AVERENDA.</a:t>
            </a:r>
          </a:p>
          <a:p>
            <a:pPr lvl="1">
              <a:buClrTx/>
              <a:buFont typeface="+mj-lt"/>
              <a:buAutoNum type="arabicPeriod"/>
            </a:pPr>
            <a:r>
              <a:rPr lang="pt-BR" sz="2500" kern="0" dirty="0">
                <a:solidFill>
                  <a:sysClr val="windowText" lastClr="000000"/>
                </a:solidFill>
                <a:latin typeface="Poppins Light" panose="020B0604020202020204" charset="0"/>
                <a:cs typeface="Poppins Light" panose="020B0604020202020204" charset="0"/>
              </a:rPr>
              <a:t>Tipo de inconsistência para cada pessoa: </a:t>
            </a:r>
          </a:p>
          <a:p>
            <a:pPr lvl="2">
              <a:buClrTx/>
            </a:pPr>
            <a:r>
              <a:rPr lang="pt-BR" sz="2500" kern="0" dirty="0">
                <a:solidFill>
                  <a:sysClr val="windowText" lastClr="000000"/>
                </a:solidFill>
                <a:latin typeface="Poppins Light" panose="020B0604020202020204" charset="0"/>
                <a:cs typeface="Poppins Light" panose="020B0604020202020204" charset="0"/>
              </a:rPr>
              <a:t>renda de trabalho (FLAG_VINCULO_RGPS);</a:t>
            </a:r>
          </a:p>
          <a:p>
            <a:pPr lvl="2">
              <a:buClrTx/>
            </a:pPr>
            <a:r>
              <a:rPr lang="pt-BR" sz="2500" kern="0" dirty="0">
                <a:solidFill>
                  <a:sysClr val="windowText" lastClr="000000"/>
                </a:solidFill>
                <a:latin typeface="Poppins Light" panose="020B0604020202020204" charset="0"/>
                <a:cs typeface="Poppins Light" panose="020B0604020202020204" charset="0"/>
              </a:rPr>
              <a:t>renda de benefícios previdenciários ou assistenciais pago pelo INSS (FLAG_BENEFICIO_INSS);</a:t>
            </a:r>
          </a:p>
          <a:p>
            <a:pPr lvl="2">
              <a:buClrTx/>
            </a:pPr>
            <a:r>
              <a:rPr lang="pt-BR" sz="2500" kern="0" dirty="0">
                <a:solidFill>
                  <a:sysClr val="windowText" lastClr="000000"/>
                </a:solidFill>
                <a:latin typeface="Poppins Light" panose="020B0604020202020204" charset="0"/>
                <a:cs typeface="Poppins Light" panose="020B0604020202020204" charset="0"/>
              </a:rPr>
              <a:t>seguro desemprego ou seguro defeso (FLAG_SEGURO_DESEMPREGO, FLAG_SDPA);</a:t>
            </a:r>
          </a:p>
          <a:p>
            <a:pPr lvl="2">
              <a:buClrTx/>
            </a:pPr>
            <a:r>
              <a:rPr lang="pt-BR" sz="2500" kern="0" dirty="0">
                <a:solidFill>
                  <a:sysClr val="windowText" lastClr="000000"/>
                </a:solidFill>
                <a:latin typeface="Poppins Light" panose="020B0604020202020204" charset="0"/>
                <a:cs typeface="Poppins Light" panose="020B0604020202020204" charset="0"/>
              </a:rPr>
              <a:t>agentes públicos (FLAG_SIAPE – servidor do Governo Federal, FLAG_ESTAGIARIO_SIAPE – estagiário do Governo Federal, FLAG RESIDENTE_SIAPE – estagiário do Governo Federal, FLAG_RAIS – servidor federal, estadual ou municipal, FLAG_SER_CNJ – servidor do Poder Judiciário, FLAG_DEFESA – militar das Forças Armadas) e FLAG_CGU;</a:t>
            </a:r>
          </a:p>
          <a:p>
            <a:pPr lvl="2">
              <a:buClrTx/>
            </a:pPr>
            <a:r>
              <a:rPr lang="pt-BR" sz="2500" kern="0" dirty="0">
                <a:solidFill>
                  <a:sysClr val="windowText" lastClr="000000"/>
                </a:solidFill>
                <a:latin typeface="Poppins Light" panose="020B0604020202020204" charset="0"/>
                <a:cs typeface="Poppins Light" panose="020B0604020202020204" charset="0"/>
              </a:rPr>
              <a:t>se a família é beneficiária do PBF, TSEE e/ou BPC.</a:t>
            </a:r>
          </a:p>
          <a:p>
            <a:pPr lvl="1">
              <a:buClrTx/>
              <a:buFont typeface="+mj-lt"/>
              <a:buAutoNum type="arabicPeriod"/>
            </a:pPr>
            <a:r>
              <a:rPr lang="pt-BR" sz="2500" kern="0" dirty="0">
                <a:solidFill>
                  <a:sysClr val="windowText" lastClr="000000"/>
                </a:solidFill>
                <a:latin typeface="Poppins Light" panose="020B0604020202020204" charset="0"/>
                <a:cs typeface="Poppins Light" panose="020B0604020202020204" charset="0"/>
              </a:rPr>
              <a:t>Situação do cadastro da família (pendente, regularizado ou excluído)</a:t>
            </a:r>
          </a:p>
          <a:p>
            <a:pPr marL="457200" lvl="1" indent="0">
              <a:buClrTx/>
              <a:buNone/>
            </a:pPr>
            <a:endParaRPr lang="pt-BR" sz="2000" kern="0" dirty="0">
              <a:solidFill>
                <a:sysClr val="windowText" lastClr="000000"/>
              </a:solidFill>
              <a:latin typeface="Poppins Light" panose="020B0604020202020204" charset="0"/>
              <a:cs typeface="Poppins Light" panose="020B0604020202020204" charset="0"/>
            </a:endParaRPr>
          </a:p>
        </p:txBody>
      </p:sp>
      <p:sp>
        <p:nvSpPr>
          <p:cNvPr id="4" name="Retângulo 3"/>
          <p:cNvSpPr/>
          <p:nvPr/>
        </p:nvSpPr>
        <p:spPr>
          <a:xfrm>
            <a:off x="1060938" y="5715972"/>
            <a:ext cx="9955822" cy="584775"/>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txBody>
          <a:bodyPr wrap="square">
            <a:spAutoFit/>
          </a:bodyPr>
          <a:lstStyle/>
          <a:p>
            <a:pPr algn="just"/>
            <a:r>
              <a:rPr lang="pt-BR" sz="1600" dirty="0">
                <a:solidFill>
                  <a:srgbClr val="FF0000"/>
                </a:solidFill>
                <a:latin typeface="Poppins Light"/>
                <a:ea typeface="+mn-lt"/>
                <a:cs typeface="Poppins Light"/>
              </a:rPr>
              <a:t>As informações de acompanhamento consideram as atualizações realizadas até a data da extração do mês anterior</a:t>
            </a:r>
          </a:p>
        </p:txBody>
      </p:sp>
    </p:spTree>
    <p:extLst>
      <p:ext uri="{BB962C8B-B14F-4D97-AF65-F5344CB8AC3E}">
        <p14:creationId xmlns:p14="http://schemas.microsoft.com/office/powerpoint/2010/main" val="1557152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34510" y="288717"/>
            <a:ext cx="10383312" cy="4837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Averiguação de registros</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unipessoais </a:t>
            </a: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2023</a:t>
            </a:r>
          </a:p>
        </p:txBody>
      </p:sp>
      <p:sp>
        <p:nvSpPr>
          <p:cNvPr id="6" name="Espaço Reservado para Texto 1">
            <a:extLst>
              <a:ext uri="{FF2B5EF4-FFF2-40B4-BE49-F238E27FC236}">
                <a16:creationId xmlns:a16="http://schemas.microsoft.com/office/drawing/2014/main" id="{7F96069E-88E6-5D52-13B8-45B0B6E73D42}"/>
              </a:ext>
            </a:extLst>
          </p:cNvPr>
          <p:cNvSpPr txBox="1">
            <a:spLocks/>
          </p:cNvSpPr>
          <p:nvPr/>
        </p:nvSpPr>
        <p:spPr>
          <a:xfrm>
            <a:off x="433752" y="954053"/>
            <a:ext cx="11210193" cy="4497180"/>
          </a:xfrm>
          <a:prstGeom prst="rect">
            <a:avLst/>
          </a:prstGeom>
        </p:spPr>
        <p:txBody>
          <a:bodyPr>
            <a:noAutofit/>
          </a:bodyPr>
          <a:lstStyle>
            <a:lvl1pPr marL="457200" indent="-457200" algn="just" eaLnBrk="1" hangingPunct="1">
              <a:lnSpc>
                <a:spcPct val="130000"/>
              </a:lnSpc>
              <a:spcBef>
                <a:spcPts val="1000"/>
              </a:spcBef>
              <a:buClr>
                <a:schemeClr val="accent4"/>
              </a:buClr>
              <a:buFont typeface="Webdings" panose="05030102010509060703" pitchFamily="18" charset="2"/>
              <a:buChar char=""/>
              <a:defRPr sz="2800">
                <a:latin typeface="Raleway" panose="020B0003030101060003" pitchFamily="34" charset="0"/>
                <a:ea typeface="+mn-ea"/>
                <a:cs typeface="+mn-cs"/>
              </a:defRPr>
            </a:lvl1pPr>
            <a:lvl2pPr marL="9144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2pPr>
            <a:lvl3pPr marL="13716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3pPr>
            <a:lvl4pPr marL="18288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4pPr>
            <a:lvl5pPr marL="2286000" indent="-457200" algn="just" eaLnBrk="1" hangingPunct="1">
              <a:lnSpc>
                <a:spcPct val="130000"/>
              </a:lnSpc>
              <a:spcBef>
                <a:spcPts val="1000"/>
              </a:spcBef>
              <a:buClr>
                <a:schemeClr val="accent3"/>
              </a:buClr>
              <a:buFont typeface="Arial" panose="020B0604020202020204" pitchFamily="34" charset="0"/>
              <a:buChar char="•"/>
              <a:defRPr sz="2400">
                <a:latin typeface="Raleway" panose="020B00030301010600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ClrTx/>
              <a:buNone/>
            </a:pPr>
            <a:r>
              <a:rPr lang="pt-BR" sz="1800" b="1" kern="0" dirty="0">
                <a:solidFill>
                  <a:sysClr val="windowText" lastClr="000000"/>
                </a:solidFill>
                <a:latin typeface="Poppins Light" panose="020B0604020202020204" charset="0"/>
                <a:cs typeface="Poppins Light" panose="020B0604020202020204" charset="0"/>
              </a:rPr>
              <a:t>Listagem das famílias disponibilizada no </a:t>
            </a:r>
            <a:r>
              <a:rPr lang="pt-BR" sz="1800" b="1" kern="0" dirty="0" err="1">
                <a:solidFill>
                  <a:sysClr val="windowText" lastClr="000000"/>
                </a:solidFill>
                <a:latin typeface="Poppins Light" panose="020B0604020202020204" charset="0"/>
                <a:cs typeface="Poppins Light" panose="020B0604020202020204" charset="0"/>
              </a:rPr>
              <a:t>SigPAB</a:t>
            </a:r>
            <a:r>
              <a:rPr lang="pt-BR" sz="1800" b="1" kern="0" dirty="0">
                <a:solidFill>
                  <a:sysClr val="windowText" lastClr="000000"/>
                </a:solidFill>
                <a:latin typeface="Poppins Light" panose="020B0604020202020204" charset="0"/>
                <a:cs typeface="Poppins Light" panose="020B0604020202020204" charset="0"/>
              </a:rPr>
              <a:t>/</a:t>
            </a:r>
            <a:r>
              <a:rPr lang="pt-BR" sz="1800" b="1" kern="0" dirty="0" err="1">
                <a:solidFill>
                  <a:sysClr val="windowText" lastClr="000000"/>
                </a:solidFill>
                <a:latin typeface="Poppins Light" panose="020B0604020202020204" charset="0"/>
                <a:cs typeface="Poppins Light" panose="020B0604020202020204" charset="0"/>
              </a:rPr>
              <a:t>SigPBF</a:t>
            </a:r>
            <a:r>
              <a:rPr lang="pt-BR" sz="1800" b="1" kern="0" dirty="0">
                <a:solidFill>
                  <a:sysClr val="windowText" lastClr="000000"/>
                </a:solidFill>
                <a:latin typeface="Poppins Light" panose="020B0604020202020204" charset="0"/>
                <a:cs typeface="Poppins Light" panose="020B0604020202020204" charset="0"/>
              </a:rPr>
              <a:t> com as seguintes informações:</a:t>
            </a:r>
          </a:p>
          <a:p>
            <a:pPr lvl="1">
              <a:buClrTx/>
            </a:pPr>
            <a:r>
              <a:rPr lang="pt-BR" sz="1600" kern="0" dirty="0">
                <a:solidFill>
                  <a:sysClr val="windowText" lastClr="000000"/>
                </a:solidFill>
                <a:latin typeface="Poppins Light" panose="020B0604020202020204" charset="0"/>
                <a:cs typeface="Poppins Light" panose="020B0604020202020204" charset="0"/>
              </a:rPr>
              <a:t>em qual processo está inserida (AVEUNI 23);</a:t>
            </a:r>
          </a:p>
          <a:p>
            <a:pPr lvl="1">
              <a:buClrTx/>
            </a:pPr>
            <a:r>
              <a:rPr lang="pt-BR" sz="1600" kern="0" dirty="0">
                <a:solidFill>
                  <a:sysClr val="windowText" lastClr="000000"/>
                </a:solidFill>
                <a:latin typeface="Poppins Light" panose="020B0604020202020204" charset="0"/>
                <a:cs typeface="Poppins Light" panose="020B0604020202020204" charset="0"/>
              </a:rPr>
              <a:t>em qual grupo está inserida (se refere ao mês de lançamento do público, por exemplo FEV/23 foram lançados os públicos 1 a 6);</a:t>
            </a:r>
          </a:p>
          <a:p>
            <a:pPr lvl="1">
              <a:buClrTx/>
            </a:pPr>
            <a:r>
              <a:rPr lang="pt-BR" sz="1600" kern="0" dirty="0">
                <a:latin typeface="Poppins Light" panose="020B0604020202020204" charset="0"/>
                <a:cs typeface="Poppins Light" panose="020B0604020202020204" charset="0"/>
              </a:rPr>
              <a:t>tipo de inconsistência do registro da família da AVEUNI23 (Públicos 1, 2, 3, 4, 5, 6 iniciais e 7 e 8 incrementais)</a:t>
            </a:r>
          </a:p>
          <a:p>
            <a:pPr lvl="1">
              <a:buClrTx/>
            </a:pPr>
            <a:r>
              <a:rPr lang="pt-BR" sz="1600" kern="0" dirty="0">
                <a:solidFill>
                  <a:sysClr val="windowText" lastClr="000000"/>
                </a:solidFill>
                <a:latin typeface="Poppins Light" panose="020B0604020202020204" charset="0"/>
                <a:cs typeface="Poppins Light" panose="020B0604020202020204" charset="0"/>
              </a:rPr>
              <a:t>informações cadastrais (Código Familiar, data da última atualização cadastral, renda familiar por pessoa, nome, Número de Identificação Social (NIS) e CPF do Responsável pela Unidade Familiar (RF), endereço e telefone de contato, entre outras) </a:t>
            </a:r>
          </a:p>
          <a:p>
            <a:pPr lvl="1">
              <a:buClrTx/>
            </a:pPr>
            <a:r>
              <a:rPr lang="pt-BR" sz="1600" kern="0" dirty="0">
                <a:solidFill>
                  <a:sysClr val="windowText" lastClr="000000"/>
                </a:solidFill>
                <a:latin typeface="Poppins Light" panose="020B0604020202020204" charset="0"/>
                <a:cs typeface="Poppins Light" panose="020B0604020202020204" charset="0"/>
              </a:rPr>
              <a:t>se a família é beneficiária do PBF, TSEE e/ou BPC;</a:t>
            </a:r>
          </a:p>
          <a:p>
            <a:pPr lvl="1">
              <a:buClrTx/>
            </a:pPr>
            <a:r>
              <a:rPr lang="pt-BR" sz="1600" kern="0" dirty="0">
                <a:solidFill>
                  <a:sysClr val="windowText" lastClr="000000"/>
                </a:solidFill>
                <a:latin typeface="Poppins Light" panose="020B0604020202020204" charset="0"/>
                <a:cs typeface="Poppins Light" panose="020B0604020202020204" charset="0"/>
              </a:rPr>
              <a:t>situação do cadastro da família (pendente, regularizado ou excluído).</a:t>
            </a:r>
          </a:p>
          <a:p>
            <a:pPr marL="457200" lvl="1" indent="0">
              <a:buClrTx/>
              <a:buNone/>
            </a:pPr>
            <a:endParaRPr lang="pt-BR" sz="1200" kern="0" dirty="0">
              <a:solidFill>
                <a:sysClr val="windowText" lastClr="000000"/>
              </a:solidFill>
              <a:latin typeface="Poppins Light" panose="020B0604020202020204" charset="0"/>
              <a:cs typeface="Poppins Light" panose="020B0604020202020204" charset="0"/>
            </a:endParaRPr>
          </a:p>
        </p:txBody>
      </p:sp>
      <p:sp>
        <p:nvSpPr>
          <p:cNvPr id="4" name="Retângulo 3"/>
          <p:cNvSpPr/>
          <p:nvPr/>
        </p:nvSpPr>
        <p:spPr>
          <a:xfrm>
            <a:off x="1118089" y="5632847"/>
            <a:ext cx="9955822" cy="584775"/>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txBody>
          <a:bodyPr wrap="square">
            <a:spAutoFit/>
          </a:bodyPr>
          <a:lstStyle/>
          <a:p>
            <a:pPr algn="ctr"/>
            <a:r>
              <a:rPr lang="pt-BR" sz="1600" dirty="0">
                <a:solidFill>
                  <a:srgbClr val="FF0000"/>
                </a:solidFill>
                <a:latin typeface="Poppins Light"/>
                <a:ea typeface="+mn-lt"/>
                <a:cs typeface="Poppins Light"/>
              </a:rPr>
              <a:t>Primeiro acompanhamento das atualizações será feito em abril/23 (com cadastro de mar/23) já com o incremento de público-alvo (inclusão dos públicos 7 e 8)</a:t>
            </a:r>
          </a:p>
        </p:txBody>
      </p:sp>
    </p:spTree>
    <p:extLst>
      <p:ext uri="{BB962C8B-B14F-4D97-AF65-F5344CB8AC3E}">
        <p14:creationId xmlns:p14="http://schemas.microsoft.com/office/powerpoint/2010/main" val="968793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69680" y="217441"/>
            <a:ext cx="10383312"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Procedimentos gerais: atualização</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cadastral </a:t>
            </a: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 </a:t>
            </a:r>
          </a:p>
        </p:txBody>
      </p:sp>
      <p:sp>
        <p:nvSpPr>
          <p:cNvPr id="4" name="CaixaDeTexto 3">
            <a:extLst>
              <a:ext uri="{FF2B5EF4-FFF2-40B4-BE49-F238E27FC236}">
                <a16:creationId xmlns:a16="http://schemas.microsoft.com/office/drawing/2014/main" id="{50B2DD6B-2FBF-9B0C-9C47-DBD76981C5AC}"/>
              </a:ext>
            </a:extLst>
          </p:cNvPr>
          <p:cNvSpPr txBox="1"/>
          <p:nvPr/>
        </p:nvSpPr>
        <p:spPr>
          <a:xfrm>
            <a:off x="353182" y="1301261"/>
            <a:ext cx="1146368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A atualização deve ser feita por meio de nova entrevista com a família;</a:t>
            </a:r>
          </a:p>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atenção aos dados que sofreram alguma alteração;</a:t>
            </a:r>
          </a:p>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para as pessoas que recebem salário mínimo, verificar se o valor está atualizado, considerando os reajustes anuais;</a:t>
            </a:r>
          </a:p>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atenção para cadastros unipessoais: é obrigatório informar todas as pessoas da família, desde que residam no mesmo domicílio e dividam renda ou despesa com os demais;</a:t>
            </a:r>
          </a:p>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é necessário o registro de todas as informações de renda de cada uma das pessoas da família;</a:t>
            </a:r>
          </a:p>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recomenda-se visita domiciliar para idosos e pessoas com deficiência;</a:t>
            </a:r>
          </a:p>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digitação dos dados no Sistema de Cadastro Único deve ser feita antes das datas previstas para a repercussão nos benefícios ou para a exclusão lógica, confirmando se houve alteração na data de atualização cadastral;</a:t>
            </a:r>
          </a:p>
          <a:p>
            <a:pPr indent="-285750" algn="just">
              <a:buFont typeface="Arial" panose="020B0604020202020204" pitchFamily="34" charset="0"/>
              <a:buChar char="•"/>
            </a:pPr>
            <a:r>
              <a:rPr lang="pt-BR" sz="1600" dirty="0">
                <a:latin typeface="Poppins Light" panose="020B0604020202020204" charset="0"/>
                <a:ea typeface="+mn-lt"/>
                <a:cs typeface="Poppins Light" panose="020B0604020202020204" charset="0"/>
              </a:rPr>
              <a:t>apresentação do CPF de todos os membros da família, inclusive das crianças. </a:t>
            </a:r>
          </a:p>
        </p:txBody>
      </p:sp>
    </p:spTree>
    <p:extLst>
      <p:ext uri="{BB962C8B-B14F-4D97-AF65-F5344CB8AC3E}">
        <p14:creationId xmlns:p14="http://schemas.microsoft.com/office/powerpoint/2010/main" val="3874006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34510" y="288717"/>
            <a:ext cx="10383312" cy="4837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Comunicação com as famílias</a:t>
            </a:r>
          </a:p>
        </p:txBody>
      </p:sp>
      <p:sp>
        <p:nvSpPr>
          <p:cNvPr id="2" name="Retângulo 1"/>
          <p:cNvSpPr/>
          <p:nvPr/>
        </p:nvSpPr>
        <p:spPr>
          <a:xfrm>
            <a:off x="436685" y="1266091"/>
            <a:ext cx="10861430" cy="2585323"/>
          </a:xfrm>
          <a:prstGeom prst="rect">
            <a:avLst/>
          </a:prstGeom>
        </p:spPr>
        <p:txBody>
          <a:bodyPr wrap="square">
            <a:spAutoFit/>
          </a:bodyPr>
          <a:lstStyle/>
          <a:p>
            <a:pPr algn="just"/>
            <a:r>
              <a:rPr lang="pt-BR" dirty="0">
                <a:latin typeface="Poppins Light"/>
                <a:ea typeface="+mn-lt"/>
                <a:cs typeface="Poppins Light"/>
              </a:rPr>
              <a:t>Famílias beneficiárias do PBF</a:t>
            </a:r>
          </a:p>
          <a:p>
            <a:pPr marL="342900" indent="-342900" algn="just">
              <a:buFont typeface="Arial"/>
              <a:buChar char="•"/>
            </a:pPr>
            <a:r>
              <a:rPr lang="pt-BR" dirty="0">
                <a:latin typeface="Poppins Light"/>
                <a:ea typeface="+mn-lt"/>
                <a:cs typeface="Poppins Light"/>
              </a:rPr>
              <a:t> </a:t>
            </a:r>
            <a:r>
              <a:rPr lang="pt-BR" b="1" dirty="0">
                <a:latin typeface="Poppins Light"/>
                <a:ea typeface="+mn-lt"/>
                <a:cs typeface="Poppins Light"/>
              </a:rPr>
              <a:t>Mensagens no extrato </a:t>
            </a:r>
            <a:r>
              <a:rPr lang="pt-BR" dirty="0">
                <a:latin typeface="Poppins Light"/>
                <a:ea typeface="+mn-lt"/>
                <a:cs typeface="Poppins Light"/>
              </a:rPr>
              <a:t>de pagamento dos benefícios e pelo aplicativo do Programa</a:t>
            </a:r>
            <a:endParaRPr lang="pt-BR" dirty="0">
              <a:latin typeface="Poppins Light"/>
              <a:cs typeface="Poppins Light"/>
            </a:endParaRPr>
          </a:p>
          <a:p>
            <a:pPr algn="just"/>
            <a:r>
              <a:rPr lang="pt-BR" dirty="0">
                <a:latin typeface="Poppins Light"/>
                <a:ea typeface="+mn-lt"/>
                <a:cs typeface="Poppins Light"/>
              </a:rPr>
              <a:t>  </a:t>
            </a:r>
            <a:endParaRPr lang="pt-BR" dirty="0">
              <a:latin typeface="Poppins Light"/>
              <a:cs typeface="Poppins Light"/>
            </a:endParaRPr>
          </a:p>
          <a:p>
            <a:pPr algn="just"/>
            <a:r>
              <a:rPr lang="pt-BR" dirty="0">
                <a:latin typeface="Poppins Light"/>
                <a:ea typeface="+mn-lt"/>
                <a:cs typeface="Poppins Light"/>
              </a:rPr>
              <a:t>Para todas as famílias</a:t>
            </a:r>
          </a:p>
          <a:p>
            <a:pPr marL="342900" indent="-342900" algn="just">
              <a:buFont typeface="Arial"/>
              <a:buChar char="•"/>
            </a:pPr>
            <a:r>
              <a:rPr lang="pt-BR" b="1" dirty="0" err="1">
                <a:latin typeface="Poppins Light"/>
                <a:ea typeface="+mn-lt"/>
                <a:cs typeface="Poppins Light"/>
              </a:rPr>
              <a:t>App</a:t>
            </a:r>
            <a:r>
              <a:rPr lang="pt-BR" b="1" dirty="0">
                <a:latin typeface="Poppins Light"/>
                <a:ea typeface="+mn-lt"/>
                <a:cs typeface="Poppins Light"/>
              </a:rPr>
              <a:t> </a:t>
            </a:r>
            <a:r>
              <a:rPr lang="pt-BR" dirty="0">
                <a:latin typeface="Poppins Light"/>
                <a:ea typeface="+mn-lt"/>
                <a:cs typeface="Poppins Light"/>
              </a:rPr>
              <a:t>do Cadastro Único, com banner e mensagens de forma escalonada</a:t>
            </a:r>
          </a:p>
          <a:p>
            <a:pPr algn="just"/>
            <a:r>
              <a:rPr lang="pt-BR" dirty="0">
                <a:latin typeface="Poppins Light"/>
                <a:ea typeface="+mn-lt"/>
                <a:cs typeface="Poppins Light"/>
              </a:rPr>
              <a:t>  </a:t>
            </a:r>
            <a:endParaRPr lang="pt-BR" dirty="0">
              <a:latin typeface="Poppins Light"/>
              <a:cs typeface="Poppins Light"/>
            </a:endParaRPr>
          </a:p>
          <a:p>
            <a:pPr algn="just"/>
            <a:r>
              <a:rPr lang="pt-BR" dirty="0">
                <a:latin typeface="Poppins Light"/>
                <a:ea typeface="+mn-lt"/>
                <a:cs typeface="Poppins Light"/>
              </a:rPr>
              <a:t>Famílias beneficiárias da Tarifa Social de Energia Elétrica (TSEE)</a:t>
            </a:r>
          </a:p>
          <a:p>
            <a:pPr marL="285750" indent="-285750" algn="just">
              <a:buFont typeface="Arial" panose="020B0604020202020204" pitchFamily="34" charset="0"/>
              <a:buChar char="•"/>
            </a:pPr>
            <a:r>
              <a:rPr lang="pt-BR" dirty="0">
                <a:latin typeface="Poppins Light"/>
                <a:ea typeface="+mn-lt"/>
                <a:cs typeface="Poppins Light"/>
              </a:rPr>
              <a:t>Mensagem na </a:t>
            </a:r>
            <a:r>
              <a:rPr lang="pt-BR" b="1" dirty="0">
                <a:latin typeface="Poppins Light"/>
                <a:ea typeface="+mn-lt"/>
                <a:cs typeface="Poppins Light"/>
              </a:rPr>
              <a:t>fatura da conta de energia elétrica</a:t>
            </a:r>
            <a:endParaRPr lang="pt-BR" dirty="0">
              <a:latin typeface="Poppins Light"/>
              <a:cs typeface="Poppins Light"/>
            </a:endParaRPr>
          </a:p>
          <a:p>
            <a:pPr algn="just"/>
            <a:r>
              <a:rPr lang="pt-BR" dirty="0">
                <a:latin typeface="Arial"/>
                <a:ea typeface="+mn-lt"/>
                <a:cs typeface="+mn-lt"/>
              </a:rPr>
              <a:t>  </a:t>
            </a:r>
            <a:endParaRPr lang="pt-BR" dirty="0">
              <a:latin typeface="Arial"/>
              <a:cs typeface="Calibri"/>
            </a:endParaRPr>
          </a:p>
        </p:txBody>
      </p:sp>
    </p:spTree>
    <p:extLst>
      <p:ext uri="{BB962C8B-B14F-4D97-AF65-F5344CB8AC3E}">
        <p14:creationId xmlns:p14="http://schemas.microsoft.com/office/powerpoint/2010/main" val="1404323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69680" y="217441"/>
            <a:ext cx="10383312"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Orientações gerais: atualização</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cadastral </a:t>
            </a: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 </a:t>
            </a:r>
          </a:p>
        </p:txBody>
      </p:sp>
      <p:sp>
        <p:nvSpPr>
          <p:cNvPr id="5" name="CaixaDeTexto 4">
            <a:extLst>
              <a:ext uri="{FF2B5EF4-FFF2-40B4-BE49-F238E27FC236}">
                <a16:creationId xmlns:a16="http://schemas.microsoft.com/office/drawing/2014/main" id="{EE8ECB1A-6B59-4FE8-8280-6E96654FFB6D}"/>
              </a:ext>
            </a:extLst>
          </p:cNvPr>
          <p:cNvSpPr txBox="1"/>
          <p:nvPr/>
        </p:nvSpPr>
        <p:spPr>
          <a:xfrm>
            <a:off x="369680" y="895532"/>
            <a:ext cx="11360220" cy="5478423"/>
          </a:xfrm>
          <a:prstGeom prst="rect">
            <a:avLst/>
          </a:prstGeom>
          <a:noFill/>
        </p:spPr>
        <p:txBody>
          <a:bodyPr wrap="square" lIns="91440" tIns="45720" rIns="91440" bIns="45720" anchor="t">
            <a:spAutoFit/>
          </a:bodyPr>
          <a:lstStyle/>
          <a:p>
            <a:pPr algn="just"/>
            <a:r>
              <a:rPr lang="pt-BR" sz="1400" dirty="0">
                <a:latin typeface="Poppins Light" panose="020B0604020202020204" charset="0"/>
                <a:ea typeface="+mn-lt"/>
                <a:cs typeface="Poppins Light" panose="020B0604020202020204" charset="0"/>
              </a:rPr>
              <a:t>As famílias devem ser orientadas a apresentar a </a:t>
            </a:r>
            <a:r>
              <a:rPr lang="pt-BR" sz="1400" b="1" dirty="0">
                <a:latin typeface="Poppins Light" panose="020B0604020202020204" charset="0"/>
                <a:ea typeface="+mn-lt"/>
                <a:cs typeface="Poppins Light" panose="020B0604020202020204" charset="0"/>
              </a:rPr>
              <a:t>documentação necessária</a:t>
            </a:r>
            <a:r>
              <a:rPr lang="pt-BR" sz="1400" dirty="0">
                <a:latin typeface="Poppins Light" panose="020B0604020202020204" charset="0"/>
                <a:ea typeface="+mn-lt"/>
                <a:cs typeface="Poppins Light" panose="020B0604020202020204" charset="0"/>
              </a:rPr>
              <a:t>: </a:t>
            </a:r>
            <a:endParaRPr lang="pt-BR" sz="1400" dirty="0">
              <a:latin typeface="Poppins Light" panose="020B0604020202020204" charset="0"/>
              <a:cs typeface="Poppins Light" panose="020B0604020202020204" charset="0"/>
            </a:endParaRPr>
          </a:p>
          <a:p>
            <a:pPr algn="just"/>
            <a:r>
              <a:rPr lang="pt-BR" sz="1400" dirty="0">
                <a:latin typeface="Poppins Light" panose="020B0604020202020204" charset="0"/>
                <a:ea typeface="+mn-lt"/>
                <a:cs typeface="Poppins Light" panose="020B0604020202020204" charset="0"/>
              </a:rPr>
              <a:t>  </a:t>
            </a:r>
            <a:endParaRPr lang="pt-BR" sz="1400" dirty="0">
              <a:latin typeface="Poppins Light" panose="020B0604020202020204" charset="0"/>
              <a:cs typeface="Poppins Light" panose="020B0604020202020204" charset="0"/>
            </a:endParaRPr>
          </a:p>
          <a:p>
            <a:pPr marL="285750" indent="-285750" algn="just">
              <a:buFont typeface="Arial"/>
              <a:buChar char="•"/>
            </a:pPr>
            <a:r>
              <a:rPr lang="pt-BR" sz="1400" dirty="0">
                <a:latin typeface="Poppins Light" panose="020B0604020202020204" charset="0"/>
                <a:ea typeface="+mn-lt"/>
                <a:cs typeface="Poppins Light" panose="020B0604020202020204" charset="0"/>
              </a:rPr>
              <a:t>Para o </a:t>
            </a:r>
            <a:r>
              <a:rPr lang="pt-BR" sz="1400" b="1" dirty="0">
                <a:latin typeface="Poppins Light" panose="020B0604020202020204" charset="0"/>
                <a:ea typeface="+mn-lt"/>
                <a:cs typeface="Poppins Light" panose="020B0604020202020204" charset="0"/>
              </a:rPr>
              <a:t>Responsável Familiar (RF): </a:t>
            </a:r>
            <a:r>
              <a:rPr lang="pt-BR" sz="1400" dirty="0">
                <a:latin typeface="Poppins Light" panose="020B0604020202020204" charset="0"/>
                <a:ea typeface="+mn-lt"/>
                <a:cs typeface="Poppins Light" panose="020B0604020202020204" charset="0"/>
              </a:rPr>
              <a:t>o </a:t>
            </a:r>
            <a:r>
              <a:rPr lang="pt-BR" sz="1400" b="1" dirty="0">
                <a:latin typeface="Poppins Light" panose="020B0604020202020204" charset="0"/>
                <a:ea typeface="+mn-lt"/>
                <a:cs typeface="Poppins Light" panose="020B0604020202020204" charset="0"/>
              </a:rPr>
              <a:t>CPF</a:t>
            </a:r>
            <a:r>
              <a:rPr lang="pt-BR" sz="1400" dirty="0">
                <a:latin typeface="Poppins Light" panose="020B0604020202020204" charset="0"/>
                <a:ea typeface="+mn-lt"/>
                <a:cs typeface="Poppins Light" panose="020B0604020202020204" charset="0"/>
              </a:rPr>
              <a:t>, de preferência, ou Título de Eleitor. </a:t>
            </a:r>
          </a:p>
          <a:p>
            <a:pPr marL="742950" lvl="1" indent="-285750" algn="just">
              <a:buFont typeface="Arial"/>
              <a:buChar char="•"/>
            </a:pPr>
            <a:r>
              <a:rPr lang="pt-BR" sz="1400" dirty="0">
                <a:latin typeface="Poppins Light" panose="020B0604020202020204" charset="0"/>
                <a:ea typeface="+mn-lt"/>
                <a:cs typeface="Poppins Light" panose="020B0604020202020204" charset="0"/>
              </a:rPr>
              <a:t>Somente as famílias indígenas e quilombolas são dispensadas dessa obrigatoriedade e podem apresentar qualquer outro documento de identificação aceito pelo Cadastro Único. </a:t>
            </a:r>
          </a:p>
          <a:p>
            <a:pPr algn="just"/>
            <a:endParaRPr lang="pt-BR" sz="1400" dirty="0">
              <a:latin typeface="Poppins Light" panose="020B0604020202020204" charset="0"/>
              <a:cs typeface="Poppins Light" panose="020B0604020202020204" charset="0"/>
            </a:endParaRPr>
          </a:p>
          <a:p>
            <a:pPr marL="285750" indent="-285750" algn="just">
              <a:buFont typeface="Arial"/>
              <a:buChar char="•"/>
            </a:pPr>
            <a:r>
              <a:rPr lang="pt-BR" sz="1400" dirty="0">
                <a:latin typeface="Poppins Light" panose="020B0604020202020204" charset="0"/>
                <a:ea typeface="+mn-lt"/>
                <a:cs typeface="Poppins Light" panose="020B0604020202020204" charset="0"/>
              </a:rPr>
              <a:t>Para as </a:t>
            </a:r>
            <a:r>
              <a:rPr lang="pt-BR" sz="1400" b="1" dirty="0">
                <a:latin typeface="Poppins Light" panose="020B0604020202020204" charset="0"/>
                <a:ea typeface="+mn-lt"/>
                <a:cs typeface="Poppins Light" panose="020B0604020202020204" charset="0"/>
              </a:rPr>
              <a:t>demais pessoas da família</a:t>
            </a:r>
            <a:r>
              <a:rPr lang="pt-BR" sz="1400" dirty="0">
                <a:latin typeface="Poppins Light" panose="020B0604020202020204" charset="0"/>
                <a:ea typeface="+mn-lt"/>
                <a:cs typeface="Poppins Light" panose="020B0604020202020204" charset="0"/>
              </a:rPr>
              <a:t>: </a:t>
            </a:r>
          </a:p>
          <a:p>
            <a:pPr marL="742950" lvl="1" indent="-285750" algn="just">
              <a:buFont typeface="Arial" panose="020B0604020202020204" pitchFamily="34" charset="0"/>
              <a:buChar char="•"/>
            </a:pPr>
            <a:r>
              <a:rPr lang="pt-BR" sz="1400" dirty="0">
                <a:latin typeface="Poppins Light" panose="020B0604020202020204" charset="0"/>
                <a:ea typeface="+mn-lt"/>
                <a:cs typeface="Poppins Light" panose="020B0604020202020204" charset="0"/>
              </a:rPr>
              <a:t>CPF, de preferência; ou</a:t>
            </a:r>
            <a:endParaRPr lang="pt-BR" sz="1400" dirty="0">
              <a:latin typeface="Poppins Light" panose="020B0604020202020204" charset="0"/>
              <a:cs typeface="Poppins Light" panose="020B0604020202020204" charset="0"/>
            </a:endParaRPr>
          </a:p>
          <a:p>
            <a:pPr marL="742950" lvl="1" indent="-285750" algn="just">
              <a:buFont typeface="Arial"/>
              <a:buChar char="•"/>
            </a:pPr>
            <a:r>
              <a:rPr lang="pt-BR" sz="1400" dirty="0">
                <a:latin typeface="Poppins Light" panose="020B0604020202020204" charset="0"/>
                <a:ea typeface="+mn-lt"/>
                <a:cs typeface="Poppins Light" panose="020B0604020202020204" charset="0"/>
              </a:rPr>
              <a:t>Certidão de Nascimento; ou</a:t>
            </a:r>
            <a:endParaRPr lang="pt-BR" sz="1400" dirty="0">
              <a:latin typeface="Poppins Light" panose="020B0604020202020204" charset="0"/>
              <a:cs typeface="Poppins Light" panose="020B0604020202020204" charset="0"/>
            </a:endParaRPr>
          </a:p>
          <a:p>
            <a:pPr marL="742950" lvl="1" indent="-285750" algn="just">
              <a:buFont typeface="Arial"/>
              <a:buChar char="•"/>
            </a:pPr>
            <a:r>
              <a:rPr lang="pt-BR" sz="1400" dirty="0">
                <a:latin typeface="Poppins Light" panose="020B0604020202020204" charset="0"/>
                <a:ea typeface="+mn-lt"/>
                <a:cs typeface="Poppins Light" panose="020B0604020202020204" charset="0"/>
              </a:rPr>
              <a:t>Certidão de Casamento; ou</a:t>
            </a:r>
            <a:endParaRPr lang="pt-BR" sz="1400" dirty="0">
              <a:latin typeface="Poppins Light" panose="020B0604020202020204" charset="0"/>
              <a:cs typeface="Poppins Light" panose="020B0604020202020204" charset="0"/>
            </a:endParaRPr>
          </a:p>
          <a:p>
            <a:pPr marL="742950" lvl="1" indent="-285750" algn="just">
              <a:buFont typeface="Arial"/>
              <a:buChar char="•"/>
            </a:pPr>
            <a:r>
              <a:rPr lang="pt-BR" sz="1400" dirty="0">
                <a:latin typeface="Poppins Light" panose="020B0604020202020204" charset="0"/>
                <a:ea typeface="+mn-lt"/>
                <a:cs typeface="Poppins Light" panose="020B0604020202020204" charset="0"/>
              </a:rPr>
              <a:t>Certidão Administrativa de Nascimento do Indígena (RANI) – para indígenas que possuem apenas esse documento; ou</a:t>
            </a:r>
            <a:endParaRPr lang="pt-BR" sz="1400" dirty="0">
              <a:latin typeface="Poppins Light" panose="020B0604020202020204" charset="0"/>
              <a:cs typeface="Poppins Light" panose="020B0604020202020204" charset="0"/>
            </a:endParaRPr>
          </a:p>
          <a:p>
            <a:pPr marL="742950" lvl="1" indent="-285750" algn="just">
              <a:buFont typeface="Arial"/>
              <a:buChar char="•"/>
            </a:pPr>
            <a:r>
              <a:rPr lang="pt-BR" sz="1400" dirty="0">
                <a:latin typeface="Poppins Light" panose="020B0604020202020204" charset="0"/>
                <a:ea typeface="+mn-lt"/>
                <a:cs typeface="Poppins Light" panose="020B0604020202020204" charset="0"/>
              </a:rPr>
              <a:t>Carteira de Identidade - Registro Geral de Identificação (RG); ou</a:t>
            </a:r>
            <a:endParaRPr lang="pt-BR" sz="1400" dirty="0">
              <a:latin typeface="Poppins Light" panose="020B0604020202020204" charset="0"/>
              <a:cs typeface="Poppins Light" panose="020B0604020202020204" charset="0"/>
            </a:endParaRPr>
          </a:p>
          <a:p>
            <a:pPr marL="742950" lvl="1" indent="-285750" algn="just">
              <a:buFont typeface="Arial"/>
              <a:buChar char="•"/>
            </a:pPr>
            <a:r>
              <a:rPr lang="pt-BR" sz="1400" dirty="0">
                <a:latin typeface="Poppins Light" panose="020B0604020202020204" charset="0"/>
                <a:ea typeface="+mn-lt"/>
                <a:cs typeface="Poppins Light" panose="020B0604020202020204" charset="0"/>
              </a:rPr>
              <a:t> Carteira de Trabalho e Previdência Social; ou</a:t>
            </a:r>
            <a:endParaRPr lang="pt-BR" sz="1400" dirty="0">
              <a:latin typeface="Poppins Light" panose="020B0604020202020204" charset="0"/>
              <a:cs typeface="Poppins Light" panose="020B0604020202020204" charset="0"/>
            </a:endParaRPr>
          </a:p>
          <a:p>
            <a:pPr marL="742950" lvl="1" indent="-285750" algn="just">
              <a:buFont typeface="Arial"/>
              <a:buChar char="•"/>
            </a:pPr>
            <a:r>
              <a:rPr lang="pt-BR" sz="1400" dirty="0">
                <a:latin typeface="Poppins Light" panose="020B0604020202020204" charset="0"/>
                <a:ea typeface="+mn-lt"/>
                <a:cs typeface="Poppins Light" panose="020B0604020202020204" charset="0"/>
              </a:rPr>
              <a:t>Título de Eleitor. </a:t>
            </a:r>
          </a:p>
          <a:p>
            <a:pPr marL="285750" indent="-285750" algn="just">
              <a:buFont typeface="Arial"/>
              <a:buChar char="•"/>
            </a:pPr>
            <a:endParaRPr lang="pt-BR" sz="1400" dirty="0">
              <a:latin typeface="Poppins Light" panose="020B0604020202020204" charset="0"/>
              <a:ea typeface="+mn-lt"/>
              <a:cs typeface="Poppins Light" panose="020B0604020202020204" charset="0"/>
            </a:endParaRPr>
          </a:p>
          <a:p>
            <a:pPr marL="285750" indent="-285750" algn="just">
              <a:buFont typeface="Arial"/>
              <a:buChar char="•"/>
            </a:pPr>
            <a:r>
              <a:rPr lang="pt-BR" sz="1400" dirty="0">
                <a:latin typeface="Poppins Light" panose="020B0604020202020204" charset="0"/>
                <a:ea typeface="+mn-lt"/>
                <a:cs typeface="Poppins Light" panose="020B0604020202020204" charset="0"/>
              </a:rPr>
              <a:t>Importante </a:t>
            </a:r>
            <a:r>
              <a:rPr lang="pt-BR" sz="1400" b="1" dirty="0">
                <a:latin typeface="Poppins Light" panose="020B0604020202020204" charset="0"/>
                <a:ea typeface="+mn-lt"/>
                <a:cs typeface="Poppins Light" panose="020B0604020202020204" charset="0"/>
              </a:rPr>
              <a:t>registrar todos os documentos que a família levar para a entrevista</a:t>
            </a:r>
            <a:r>
              <a:rPr lang="pt-BR" sz="1400" dirty="0">
                <a:latin typeface="Poppins Light" panose="020B0604020202020204" charset="0"/>
                <a:ea typeface="+mn-lt"/>
                <a:cs typeface="Poppins Light" panose="020B0604020202020204" charset="0"/>
              </a:rPr>
              <a:t>, principalmente o CPF;</a:t>
            </a:r>
          </a:p>
          <a:p>
            <a:pPr marL="285750" indent="-285750" algn="just">
              <a:buFont typeface="Arial"/>
              <a:buChar char="•"/>
            </a:pPr>
            <a:endParaRPr lang="pt-BR" sz="1400" dirty="0">
              <a:latin typeface="Poppins Light" panose="020B0604020202020204" charset="0"/>
              <a:ea typeface="+mn-lt"/>
              <a:cs typeface="Poppins Light" panose="020B0604020202020204" charset="0"/>
            </a:endParaRPr>
          </a:p>
          <a:p>
            <a:pPr marL="285750" indent="-285750" algn="just">
              <a:buFont typeface="Arial"/>
              <a:buChar char="•"/>
            </a:pPr>
            <a:r>
              <a:rPr lang="pt-BR" sz="1400" dirty="0">
                <a:latin typeface="Poppins Light" panose="020B0604020202020204" charset="0"/>
                <a:ea typeface="+mn-lt"/>
                <a:cs typeface="Poppins Light" panose="020B0604020202020204" charset="0"/>
              </a:rPr>
              <a:t>Em </a:t>
            </a:r>
            <a:r>
              <a:rPr lang="pt-BR" sz="1400" b="1" dirty="0">
                <a:latin typeface="Poppins Light" panose="020B0604020202020204" charset="0"/>
                <a:ea typeface="+mn-lt"/>
                <a:cs typeface="Poppins Light" panose="020B0604020202020204" charset="0"/>
              </a:rPr>
              <a:t>famílias com beneficiários do BPC</a:t>
            </a:r>
            <a:r>
              <a:rPr lang="pt-BR" sz="1400" dirty="0">
                <a:latin typeface="Poppins Light" panose="020B0604020202020204" charset="0"/>
                <a:ea typeface="+mn-lt"/>
                <a:cs typeface="Poppins Light" panose="020B0604020202020204" charset="0"/>
              </a:rPr>
              <a:t>, todos os componentes devem ter o CPF registrado;</a:t>
            </a:r>
          </a:p>
          <a:p>
            <a:pPr marL="285750" indent="-285750" algn="just">
              <a:buFont typeface="Arial"/>
              <a:buChar char="•"/>
            </a:pPr>
            <a:endParaRPr lang="pt-BR" sz="1400" dirty="0">
              <a:latin typeface="Poppins Light" panose="020B0604020202020204" charset="0"/>
              <a:ea typeface="+mn-lt"/>
              <a:cs typeface="Poppins Light" panose="020B0604020202020204" charset="0"/>
            </a:endParaRPr>
          </a:p>
          <a:p>
            <a:pPr marL="285750" indent="-285750" algn="just">
              <a:buFont typeface="Arial"/>
              <a:buChar char="•"/>
            </a:pPr>
            <a:r>
              <a:rPr lang="pt-BR" sz="1400" b="1" dirty="0">
                <a:latin typeface="Poppins Light" panose="020B0604020202020204" charset="0"/>
                <a:ea typeface="+mn-lt"/>
                <a:cs typeface="Poppins Light" panose="020B0604020202020204" charset="0"/>
              </a:rPr>
              <a:t>Exclusão de pessoas</a:t>
            </a:r>
            <a:r>
              <a:rPr lang="pt-BR" sz="1400" dirty="0">
                <a:latin typeface="Poppins Light" panose="020B0604020202020204" charset="0"/>
                <a:ea typeface="+mn-lt"/>
                <a:cs typeface="Poppins Light" panose="020B0604020202020204" charset="0"/>
              </a:rPr>
              <a:t>: necessidade de preenchimento da Ficha de Exclusão de Pessoa. </a:t>
            </a:r>
          </a:p>
          <a:p>
            <a:pPr marL="285750" indent="-285750" algn="just">
              <a:buFont typeface="Arial"/>
              <a:buChar char="•"/>
            </a:pPr>
            <a:endParaRPr lang="pt-BR" sz="1400" dirty="0">
              <a:latin typeface="Poppins Light" panose="020B0604020202020204" charset="0"/>
              <a:ea typeface="+mn-lt"/>
              <a:cs typeface="Poppins Light" panose="020B0604020202020204" charset="0"/>
            </a:endParaRPr>
          </a:p>
          <a:p>
            <a:pPr marL="285750" indent="-285750" algn="just">
              <a:buFont typeface="Arial"/>
              <a:buChar char="•"/>
            </a:pPr>
            <a:r>
              <a:rPr lang="pt-BR" sz="1400" dirty="0">
                <a:latin typeface="Poppins Light" panose="020B0604020202020204" charset="0"/>
                <a:ea typeface="+mn-lt"/>
                <a:cs typeface="Poppins Light" panose="020B0604020202020204" charset="0"/>
              </a:rPr>
              <a:t>No caso de </a:t>
            </a:r>
            <a:r>
              <a:rPr lang="pt-BR" sz="1400" b="1" dirty="0">
                <a:latin typeface="Poppins Light" panose="020B0604020202020204" charset="0"/>
                <a:ea typeface="+mn-lt"/>
                <a:cs typeface="Poppins Light" panose="020B0604020202020204" charset="0"/>
              </a:rPr>
              <a:t>dúvidas sobre a veracidade dos dados </a:t>
            </a:r>
            <a:r>
              <a:rPr lang="pt-BR" sz="1400" dirty="0">
                <a:latin typeface="Poppins Light" panose="020B0604020202020204" charset="0"/>
                <a:ea typeface="+mn-lt"/>
                <a:cs typeface="Poppins Light" panose="020B0604020202020204" charset="0"/>
              </a:rPr>
              <a:t>informados pelas famílias, o entrevistador poderá solicitar ao RF ou ao RL que assine </a:t>
            </a:r>
            <a:r>
              <a:rPr lang="pt-BR" sz="1400" b="1" dirty="0">
                <a:latin typeface="Poppins Light" panose="020B0604020202020204" charset="0"/>
                <a:ea typeface="+mn-lt"/>
                <a:cs typeface="Poppins Light" panose="020B0604020202020204" charset="0"/>
              </a:rPr>
              <a:t>termo específico</a:t>
            </a:r>
            <a:r>
              <a:rPr lang="pt-BR" sz="1400" dirty="0">
                <a:latin typeface="Poppins Light" panose="020B0604020202020204" charset="0"/>
                <a:ea typeface="+mn-lt"/>
                <a:cs typeface="Poppins Light" panose="020B0604020202020204" charset="0"/>
              </a:rPr>
              <a:t>, por meio do qual assuma a responsabilidade pela veracidade das informações coletadas.</a:t>
            </a:r>
            <a:endParaRPr lang="en-US" sz="14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736219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81757" y="193430"/>
            <a:ext cx="11693366" cy="648896"/>
          </a:xfrm>
          <a:prstGeom prst="rect">
            <a:avLst/>
          </a:prstGeom>
          <a:noFill/>
        </p:spPr>
        <p:txBody>
          <a:bodyPr wrap="square" lIns="91440" tIns="45720" rIns="91440" bIns="45720" rtlCol="0" anchor="t">
            <a:spAutoFit/>
          </a:bodyPr>
          <a:lstStyle/>
          <a:p>
            <a:pPr lvl="0">
              <a:lnSpc>
                <a:spcPct val="90000"/>
              </a:lnSpc>
              <a:spcBef>
                <a:spcPct val="0"/>
              </a:spcBef>
              <a:defRPr/>
            </a:pPr>
            <a:r>
              <a:rPr kumimoji="0" lang="pt-BR" sz="20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Qualificação cadastral</a:t>
            </a:r>
            <a:r>
              <a:rPr kumimoji="0" lang="pt-BR" sz="20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2023: r</a:t>
            </a:r>
            <a:r>
              <a:rPr kumimoji="0" lang="pt-BR" sz="20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epercussões na </a:t>
            </a:r>
            <a:r>
              <a:rPr lang="pt-BR" sz="2000" dirty="0">
                <a:latin typeface="Poppins Light" panose="020B0604020202020204" charset="0"/>
                <a:ea typeface="+mn-lt"/>
                <a:cs typeface="Poppins Light" panose="020B0604020202020204" charset="0"/>
              </a:rPr>
              <a:t>Tarifa Social de Energia Elétrica (</a:t>
            </a:r>
            <a:r>
              <a:rPr kumimoji="0" lang="pt-BR" sz="20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TSEE) e no Benefício</a:t>
            </a:r>
            <a:r>
              <a:rPr kumimoji="0" lang="pt-BR" sz="20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de Prestação Continuada (BPC)</a:t>
            </a:r>
            <a:endParaRPr kumimoji="0" lang="pt-BR" sz="20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endParaRPr>
          </a:p>
        </p:txBody>
      </p:sp>
      <p:sp>
        <p:nvSpPr>
          <p:cNvPr id="2" name="Retângulo 1"/>
          <p:cNvSpPr/>
          <p:nvPr/>
        </p:nvSpPr>
        <p:spPr>
          <a:xfrm>
            <a:off x="475187" y="1169377"/>
            <a:ext cx="5503582" cy="4678204"/>
          </a:xfrm>
          <a:prstGeom prst="rect">
            <a:avLst/>
          </a:prstGeom>
        </p:spPr>
        <p:txBody>
          <a:bodyPr wrap="square">
            <a:spAutoFit/>
          </a:bodyPr>
          <a:lstStyle/>
          <a:p>
            <a:pPr algn="ctr"/>
            <a:r>
              <a:rPr lang="pt-BR" b="1" dirty="0">
                <a:latin typeface="Poppins Light" panose="020B0604020202020204" charset="0"/>
                <a:ea typeface="+mn-lt"/>
                <a:cs typeface="Poppins Light" panose="020B0604020202020204" charset="0"/>
              </a:rPr>
              <a:t>Repercussões na TSEE</a:t>
            </a:r>
            <a:endParaRPr lang="pt-BR" dirty="0">
              <a:latin typeface="Poppins Light" panose="020B0604020202020204" charset="0"/>
              <a:cs typeface="Poppins Light" panose="020B0604020202020204" charset="0"/>
            </a:endParaRPr>
          </a:p>
          <a:p>
            <a:pPr algn="just"/>
            <a:endParaRPr lang="pt-BR" sz="1400" dirty="0">
              <a:latin typeface="Poppins Light" panose="020B0604020202020204" charset="0"/>
              <a:ea typeface="+mn-lt"/>
              <a:cs typeface="Poppins Light" panose="020B0604020202020204" charset="0"/>
            </a:endParaRPr>
          </a:p>
          <a:p>
            <a:pPr algn="just"/>
            <a:r>
              <a:rPr lang="pt-BR" sz="1400" dirty="0">
                <a:latin typeface="Poppins Light" panose="020B0604020202020204" charset="0"/>
                <a:ea typeface="+mn-lt"/>
                <a:cs typeface="Poppins Light" panose="020B0604020202020204" charset="0"/>
              </a:rPr>
              <a:t>Necessidade de regularização até a data limite definida no cronograma para evitar o cancelamento do benefício ou a exclusão cadastral. </a:t>
            </a:r>
          </a:p>
          <a:p>
            <a:pPr algn="just"/>
            <a:endParaRPr lang="pt-BR" sz="1400" dirty="0">
              <a:latin typeface="Poppins Light" panose="020B0604020202020204" charset="0"/>
              <a:ea typeface="+mn-lt"/>
              <a:cs typeface="Poppins Light" panose="020B0604020202020204" charset="0"/>
            </a:endParaRPr>
          </a:p>
          <a:p>
            <a:pPr algn="just"/>
            <a:r>
              <a:rPr lang="pt-BR" sz="1400" dirty="0">
                <a:latin typeface="Poppins Light" panose="020B0604020202020204" charset="0"/>
                <a:ea typeface="+mn-lt"/>
                <a:cs typeface="Poppins Light" panose="020B0604020202020204" charset="0"/>
              </a:rPr>
              <a:t>Terão os </a:t>
            </a:r>
            <a:r>
              <a:rPr lang="pt-BR" sz="1400" b="1" dirty="0">
                <a:latin typeface="Poppins Light" panose="020B0604020202020204" charset="0"/>
                <a:ea typeface="+mn-lt"/>
                <a:cs typeface="Poppins Light" panose="020B0604020202020204" charset="0"/>
              </a:rPr>
              <a:t>benefícios cancelados</a:t>
            </a:r>
            <a:r>
              <a:rPr lang="pt-BR" sz="1400" dirty="0">
                <a:latin typeface="Poppins Light" panose="020B0604020202020204" charset="0"/>
                <a:ea typeface="+mn-lt"/>
                <a:cs typeface="Poppins Light" panose="020B0604020202020204" charset="0"/>
              </a:rPr>
              <a:t> as famílias que: </a:t>
            </a:r>
            <a:endParaRPr lang="pt-BR" sz="1400" dirty="0">
              <a:latin typeface="Poppins Light" panose="020B0604020202020204" charset="0"/>
              <a:cs typeface="Poppins Light" panose="020B0604020202020204" charset="0"/>
            </a:endParaRPr>
          </a:p>
          <a:p>
            <a:pPr marL="342900" indent="-342900" algn="just">
              <a:buFont typeface="Arial"/>
              <a:buChar char="•"/>
            </a:pPr>
            <a:r>
              <a:rPr lang="pt-BR" sz="1400" dirty="0">
                <a:latin typeface="Poppins Light" panose="020B0604020202020204" charset="0"/>
                <a:ea typeface="+mn-lt"/>
                <a:cs typeface="Poppins Light" panose="020B0604020202020204" charset="0"/>
              </a:rPr>
              <a:t>estejam em Averiguação Cadastral de Renda e Unipessoais e não realizem atualização até a data limite;</a:t>
            </a:r>
            <a:endParaRPr lang="pt-BR" sz="1400" dirty="0">
              <a:latin typeface="Poppins Light" panose="020B0604020202020204" charset="0"/>
              <a:cs typeface="Poppins Light" panose="020B0604020202020204" charset="0"/>
            </a:endParaRPr>
          </a:p>
          <a:p>
            <a:pPr marL="285750" indent="-285750" algn="just">
              <a:buFont typeface="Arial"/>
              <a:buChar char="•"/>
            </a:pPr>
            <a:r>
              <a:rPr lang="pt-BR" sz="1400" dirty="0">
                <a:latin typeface="Poppins Light" panose="020B0604020202020204" charset="0"/>
                <a:ea typeface="+mn-lt"/>
                <a:cs typeface="Poppins Light" panose="020B0604020202020204" charset="0"/>
              </a:rPr>
              <a:t>estejam em Revisão Cadastral e não tenham seus dados atualizados até a data prevista para o cancelamento dos benefícios; e</a:t>
            </a:r>
            <a:endParaRPr lang="pt-BR" sz="1400" dirty="0">
              <a:latin typeface="Poppins Light" panose="020B0604020202020204" charset="0"/>
              <a:cs typeface="Poppins Light" panose="020B0604020202020204" charset="0"/>
            </a:endParaRPr>
          </a:p>
          <a:p>
            <a:pPr marL="285750" indent="-285750" algn="just">
              <a:buFont typeface="Arial"/>
              <a:buChar char="•"/>
            </a:pPr>
            <a:r>
              <a:rPr lang="pt-BR" sz="1400" dirty="0">
                <a:latin typeface="Poppins Light" panose="020B0604020202020204" charset="0"/>
                <a:ea typeface="+mn-lt"/>
                <a:cs typeface="Poppins Light" panose="020B0604020202020204" charset="0"/>
              </a:rPr>
              <a:t>após a atualização cadastral, apresentem renda familiar </a:t>
            </a:r>
            <a:r>
              <a:rPr lang="pt-BR" sz="1400" i="1" dirty="0">
                <a:latin typeface="Poppins Light" panose="020B0604020202020204" charset="0"/>
                <a:ea typeface="+mn-lt"/>
                <a:cs typeface="Poppins Light" panose="020B0604020202020204" charset="0"/>
              </a:rPr>
              <a:t>per capita</a:t>
            </a:r>
            <a:r>
              <a:rPr lang="pt-BR" sz="1400" dirty="0">
                <a:latin typeface="Poppins Light" panose="020B0604020202020204" charset="0"/>
                <a:ea typeface="+mn-lt"/>
                <a:cs typeface="Poppins Light" panose="020B0604020202020204" charset="0"/>
              </a:rPr>
              <a:t> superior a R$ ½ salário mínimo.</a:t>
            </a:r>
            <a:endParaRPr lang="pt-BR" sz="1400" dirty="0">
              <a:latin typeface="Poppins Light" panose="020B0604020202020204" charset="0"/>
              <a:cs typeface="Poppins Light" panose="020B0604020202020204" charset="0"/>
            </a:endParaRPr>
          </a:p>
          <a:p>
            <a:pPr algn="just"/>
            <a:r>
              <a:rPr lang="pt-BR" sz="1400" dirty="0">
                <a:latin typeface="Poppins Light" panose="020B0604020202020204" charset="0"/>
                <a:ea typeface="+mn-lt"/>
                <a:cs typeface="Poppins Light" panose="020B0604020202020204" charset="0"/>
              </a:rPr>
              <a:t>  </a:t>
            </a:r>
            <a:endParaRPr lang="pt-BR" sz="1400" dirty="0">
              <a:latin typeface="Poppins Light" panose="020B0604020202020204" charset="0"/>
              <a:cs typeface="Poppins Light" panose="020B0604020202020204" charset="0"/>
            </a:endParaRPr>
          </a:p>
          <a:p>
            <a:r>
              <a:rPr lang="pt-BR" sz="1400" dirty="0">
                <a:latin typeface="Poppins Light" panose="020B0604020202020204" charset="0"/>
                <a:ea typeface="+mn-lt"/>
                <a:cs typeface="Poppins Light" panose="020B0604020202020204" charset="0"/>
              </a:rPr>
              <a:t>As famílias com benefícios cancelados que, posteriormente, tenham os cadastros regularizados, deverão solicitar novamente os benefícios às concessionárias de energia elétrica de seu estado, ou seja, deverão passar por novo processo de concessão da TSEE.  </a:t>
            </a:r>
            <a:endParaRPr lang="pt-BR" sz="1400" b="1" dirty="0">
              <a:solidFill>
                <a:srgbClr val="FF0000"/>
              </a:solidFill>
              <a:latin typeface="Poppins Light" panose="020B0604020202020204" charset="0"/>
              <a:cs typeface="Poppins Light" panose="020B0604020202020204" charset="0"/>
            </a:endParaRPr>
          </a:p>
        </p:txBody>
      </p:sp>
      <p:sp>
        <p:nvSpPr>
          <p:cNvPr id="4" name="Retângulo 3"/>
          <p:cNvSpPr/>
          <p:nvPr/>
        </p:nvSpPr>
        <p:spPr>
          <a:xfrm>
            <a:off x="6506308" y="1169377"/>
            <a:ext cx="5152293" cy="3477875"/>
          </a:xfrm>
          <a:prstGeom prst="rect">
            <a:avLst/>
          </a:prstGeom>
        </p:spPr>
        <p:txBody>
          <a:bodyPr wrap="square">
            <a:spAutoFit/>
          </a:bodyPr>
          <a:lstStyle/>
          <a:p>
            <a:pPr algn="ctr"/>
            <a:r>
              <a:rPr lang="pt-BR" b="1" dirty="0">
                <a:latin typeface="Poppins Light" panose="020B0604020202020204" charset="0"/>
                <a:ea typeface="+mn-lt"/>
                <a:cs typeface="Poppins Light" panose="020B0604020202020204" charset="0"/>
              </a:rPr>
              <a:t>Repercussões no BPC</a:t>
            </a:r>
            <a:endParaRPr lang="pt-BR" sz="1600" dirty="0">
              <a:latin typeface="Poppins Light" panose="020B0604020202020204" charset="0"/>
              <a:cs typeface="Poppins Light" panose="020B0604020202020204" charset="0"/>
            </a:endParaRPr>
          </a:p>
          <a:p>
            <a:pPr algn="just"/>
            <a:r>
              <a:rPr lang="pt-BR" sz="1600" b="1" dirty="0">
                <a:latin typeface="Poppins Light" panose="020B0604020202020204" charset="0"/>
                <a:ea typeface="+mn-lt"/>
                <a:cs typeface="Poppins Light" panose="020B0604020202020204" charset="0"/>
              </a:rPr>
              <a:t> </a:t>
            </a:r>
            <a:r>
              <a:rPr lang="pt-BR" sz="1600" dirty="0">
                <a:latin typeface="Poppins Light" panose="020B0604020202020204" charset="0"/>
                <a:ea typeface="+mn-lt"/>
                <a:cs typeface="Poppins Light" panose="020B0604020202020204" charset="0"/>
              </a:rPr>
              <a:t> </a:t>
            </a:r>
            <a:endParaRPr lang="pt-BR" sz="1400" dirty="0">
              <a:latin typeface="Poppins Light" panose="020B0604020202020204" charset="0"/>
              <a:cs typeface="Poppins Light" panose="020B0604020202020204" charset="0"/>
            </a:endParaRPr>
          </a:p>
          <a:p>
            <a:pPr algn="just"/>
            <a:r>
              <a:rPr lang="pt-BR" sz="1400" dirty="0">
                <a:latin typeface="Poppins Light" panose="020B0604020202020204" charset="0"/>
                <a:ea typeface="+mn-lt"/>
                <a:cs typeface="Poppins Light" panose="020B0604020202020204" charset="0"/>
              </a:rPr>
              <a:t>Necessidade de regularização até a data limite definida no cronograma (data da exclusão cadastral). </a:t>
            </a:r>
          </a:p>
          <a:p>
            <a:pPr algn="just"/>
            <a:endParaRPr lang="pt-BR" sz="1400" dirty="0">
              <a:latin typeface="Poppins Light" panose="020B0604020202020204" charset="0"/>
              <a:ea typeface="+mn-lt"/>
              <a:cs typeface="Poppins Light" panose="020B0604020202020204" charset="0"/>
            </a:endParaRPr>
          </a:p>
          <a:p>
            <a:pPr algn="just"/>
            <a:r>
              <a:rPr lang="pt-BR" sz="1400" dirty="0">
                <a:latin typeface="Poppins Light" panose="020B0604020202020204" charset="0"/>
                <a:ea typeface="+mn-lt"/>
                <a:cs typeface="Poppins Light" panose="020B0604020202020204" charset="0"/>
              </a:rPr>
              <a:t>Caso contrário, o beneficiário do BPC poderá deixar de receber o benefício.</a:t>
            </a:r>
          </a:p>
          <a:p>
            <a:pPr algn="just"/>
            <a:r>
              <a:rPr lang="pt-BR" sz="1400" dirty="0">
                <a:latin typeface="Poppins Light" panose="020B0604020202020204" charset="0"/>
                <a:ea typeface="+mn-lt"/>
                <a:cs typeface="Poppins Light" panose="020B0604020202020204" charset="0"/>
              </a:rPr>
              <a:t>  </a:t>
            </a:r>
            <a:endParaRPr lang="pt-BR" sz="1400" dirty="0">
              <a:latin typeface="Poppins Light" panose="020B0604020202020204" charset="0"/>
              <a:cs typeface="Poppins Light" panose="020B0604020202020204" charset="0"/>
            </a:endParaRPr>
          </a:p>
          <a:p>
            <a:pPr algn="just"/>
            <a:r>
              <a:rPr lang="pt-BR" sz="1400" dirty="0">
                <a:latin typeface="Poppins Light" panose="020B0604020202020204" charset="0"/>
                <a:ea typeface="+mn-lt"/>
                <a:cs typeface="Poppins Light" panose="020B0604020202020204" charset="0"/>
              </a:rPr>
              <a:t>Após a data limite para evitar a exclusão cadastral, a </a:t>
            </a:r>
            <a:r>
              <a:rPr lang="pt-BR" sz="1400" dirty="0" err="1">
                <a:latin typeface="Poppins Light" panose="020B0604020202020204" charset="0"/>
                <a:ea typeface="+mn-lt"/>
                <a:cs typeface="Poppins Light" panose="020B0604020202020204" charset="0"/>
              </a:rPr>
              <a:t>Secad</a:t>
            </a:r>
            <a:r>
              <a:rPr lang="pt-BR" sz="1400" dirty="0">
                <a:latin typeface="Poppins Light" panose="020B0604020202020204" charset="0"/>
                <a:ea typeface="+mn-lt"/>
                <a:cs typeface="Poppins Light" panose="020B0604020202020204" charset="0"/>
              </a:rPr>
              <a:t> enviará ao Departamento de Benefícios Assistenciais (DBA) da Secretaria Nacional de Assistência Social (SNAS) a listagem de famílias com registros </a:t>
            </a:r>
            <a:r>
              <a:rPr lang="pt-BR" sz="1400" b="1" dirty="0">
                <a:latin typeface="Poppins Light" panose="020B0604020202020204" charset="0"/>
                <a:ea typeface="+mn-lt"/>
                <a:cs typeface="Poppins Light" panose="020B0604020202020204" charset="0"/>
              </a:rPr>
              <a:t>PENDENTES</a:t>
            </a:r>
            <a:r>
              <a:rPr lang="pt-BR" sz="1400" dirty="0">
                <a:latin typeface="Poppins Light" panose="020B0604020202020204" charset="0"/>
                <a:ea typeface="+mn-lt"/>
                <a:cs typeface="Poppins Light" panose="020B0604020202020204" charset="0"/>
              </a:rPr>
              <a:t> para que o DBA coordene, junto ao INSS, as repercussões relativas ao BPC.</a:t>
            </a:r>
            <a:r>
              <a:rPr lang="pt-BR" sz="1600" dirty="0">
                <a:latin typeface="Poppins Light" panose="020B0604020202020204" charset="0"/>
                <a:ea typeface="+mn-lt"/>
                <a:cs typeface="Poppins Light" panose="020B0604020202020204" charset="0"/>
              </a:rPr>
              <a:t> </a:t>
            </a:r>
          </a:p>
          <a:p>
            <a:pPr algn="just"/>
            <a:r>
              <a:rPr lang="pt-BR" sz="1600" dirty="0">
                <a:latin typeface="Poppins Light" panose="020B0604020202020204" charset="0"/>
                <a:ea typeface="+mn-lt"/>
                <a:cs typeface="Poppins Light" panose="020B0604020202020204" charset="0"/>
              </a:rPr>
              <a:t>   </a:t>
            </a:r>
            <a:endParaRPr lang="pt-BR" sz="14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88895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nvGraphicFramePr>
        <p:xfrm>
          <a:off x="448409" y="959173"/>
          <a:ext cx="10541976" cy="5595746"/>
        </p:xfrm>
        <a:graphic>
          <a:graphicData uri="http://schemas.openxmlformats.org/drawingml/2006/table">
            <a:tbl>
              <a:tblPr firstRow="1" bandRow="1">
                <a:tableStyleId>{7DF18680-E054-41AD-8BC1-D1AEF772440D}</a:tableStyleId>
              </a:tblPr>
              <a:tblGrid>
                <a:gridCol w="2388924">
                  <a:extLst>
                    <a:ext uri="{9D8B030D-6E8A-4147-A177-3AD203B41FA5}">
                      <a16:colId xmlns:a16="http://schemas.microsoft.com/office/drawing/2014/main" val="2152827724"/>
                    </a:ext>
                  </a:extLst>
                </a:gridCol>
                <a:gridCol w="2913169">
                  <a:extLst>
                    <a:ext uri="{9D8B030D-6E8A-4147-A177-3AD203B41FA5}">
                      <a16:colId xmlns:a16="http://schemas.microsoft.com/office/drawing/2014/main" val="2305762683"/>
                    </a:ext>
                  </a:extLst>
                </a:gridCol>
                <a:gridCol w="2901129">
                  <a:extLst>
                    <a:ext uri="{9D8B030D-6E8A-4147-A177-3AD203B41FA5}">
                      <a16:colId xmlns:a16="http://schemas.microsoft.com/office/drawing/2014/main" val="3454564112"/>
                    </a:ext>
                  </a:extLst>
                </a:gridCol>
                <a:gridCol w="2338754">
                  <a:extLst>
                    <a:ext uri="{9D8B030D-6E8A-4147-A177-3AD203B41FA5}">
                      <a16:colId xmlns:a16="http://schemas.microsoft.com/office/drawing/2014/main" val="4237524076"/>
                    </a:ext>
                  </a:extLst>
                </a:gridCol>
              </a:tblGrid>
              <a:tr h="351696">
                <a:tc>
                  <a:txBody>
                    <a:bodyPr/>
                    <a:lstStyle/>
                    <a:p>
                      <a:pPr algn="ctr"/>
                      <a:r>
                        <a:rPr lang="pt-BR" sz="1100" cap="all" baseline="0" dirty="0">
                          <a:latin typeface="Poppins Light" panose="020B0604020202020204" charset="0"/>
                          <a:cs typeface="Poppins Light" panose="020B0604020202020204" charset="0"/>
                        </a:rPr>
                        <a:t>Ações de atualização e qualificação cadastral</a:t>
                      </a:r>
                    </a:p>
                  </a:txBody>
                  <a:tcPr/>
                </a:tc>
                <a:tc>
                  <a:txBody>
                    <a:bodyPr/>
                    <a:lstStyle/>
                    <a:p>
                      <a:pPr algn="ctr"/>
                      <a:r>
                        <a:rPr lang="pt-BR" sz="1100" cap="all" baseline="0" dirty="0">
                          <a:latin typeface="Poppins Light" panose="020B0604020202020204" charset="0"/>
                          <a:cs typeface="Poppins Light" panose="020B0604020202020204" charset="0"/>
                        </a:rPr>
                        <a:t>BLOQUEIO</a:t>
                      </a:r>
                    </a:p>
                  </a:txBody>
                  <a:tcPr/>
                </a:tc>
                <a:tc>
                  <a:txBody>
                    <a:bodyPr/>
                    <a:lstStyle/>
                    <a:p>
                      <a:pPr algn="ctr"/>
                      <a:r>
                        <a:rPr lang="pt-BR" sz="1100" cap="all" baseline="0" dirty="0">
                          <a:latin typeface="Poppins Light" panose="020B0604020202020204" charset="0"/>
                          <a:cs typeface="Poppins Light" panose="020B0604020202020204" charset="0"/>
                        </a:rPr>
                        <a:t>CANCELAMENTO </a:t>
                      </a:r>
                    </a:p>
                  </a:txBody>
                  <a:tcPr/>
                </a:tc>
                <a:tc>
                  <a:txBody>
                    <a:bodyPr/>
                    <a:lstStyle/>
                    <a:p>
                      <a:pPr algn="ctr"/>
                      <a:r>
                        <a:rPr lang="pt-BR" sz="1100" cap="all" baseline="0" dirty="0">
                          <a:latin typeface="Poppins Light" panose="020B0604020202020204" charset="0"/>
                          <a:cs typeface="Poppins Light" panose="020B0604020202020204" charset="0"/>
                        </a:rPr>
                        <a:t>OBSERVAÇÕES</a:t>
                      </a:r>
                    </a:p>
                  </a:txBody>
                  <a:tcPr/>
                </a:tc>
                <a:extLst>
                  <a:ext uri="{0D108BD9-81ED-4DB2-BD59-A6C34878D82A}">
                    <a16:rowId xmlns:a16="http://schemas.microsoft.com/office/drawing/2014/main" val="2495638956"/>
                  </a:ext>
                </a:extLst>
              </a:tr>
              <a:tr h="1625726">
                <a:tc>
                  <a:txBody>
                    <a:bodyPr/>
                    <a:lstStyle/>
                    <a:p>
                      <a:r>
                        <a:rPr lang="pt-BR" sz="1400" b="1"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renda </a:t>
                      </a:r>
                    </a:p>
                  </a:txBody>
                  <a:tcPr/>
                </a:tc>
                <a:tc>
                  <a:txBody>
                    <a:bodyPr/>
                    <a:lstStyle/>
                    <a:p>
                      <a:endParaRPr lang="pt-BR" sz="1050" dirty="0">
                        <a:latin typeface="Poppins Light" panose="020B0604020202020204" charset="0"/>
                        <a:cs typeface="Poppins Light" panose="020B0604020202020204" charset="0"/>
                      </a:endParaRPr>
                    </a:p>
                  </a:txBody>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pt-BR" sz="1050" dirty="0">
                          <a:latin typeface="Poppins Light" panose="020B0604020202020204" charset="0"/>
                          <a:cs typeface="Poppins Light" panose="020B0604020202020204" charset="0"/>
                        </a:rPr>
                        <a:t>Público 1 – março</a:t>
                      </a:r>
                      <a:r>
                        <a:rPr lang="pt-BR" sz="1050" baseline="0" dirty="0">
                          <a:latin typeface="Poppins Light" panose="020B0604020202020204" charset="0"/>
                          <a:cs typeface="Poppins Light" panose="020B0604020202020204" charset="0"/>
                        </a:rPr>
                        <a:t> 2023</a:t>
                      </a:r>
                      <a:endParaRPr lang="pt-BR" sz="1050" dirty="0">
                        <a:latin typeface="Poppins Light" panose="020B0604020202020204" charset="0"/>
                        <a:cs typeface="Poppins Light" panose="020B060402020202020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pt-BR" sz="1050" baseline="0" dirty="0">
                          <a:solidFill>
                            <a:srgbClr val="FF0000"/>
                          </a:solidFill>
                          <a:latin typeface="Poppins Light" panose="020B0604020202020204" charset="0"/>
                          <a:cs typeface="Poppins Light" panose="020B0604020202020204" charset="0"/>
                        </a:rPr>
                        <a:t>Público 2 – Data limite 14/04/2023</a:t>
                      </a:r>
                      <a:endParaRPr lang="pt-BR" sz="1050" dirty="0">
                        <a:solidFill>
                          <a:srgbClr val="FF0000"/>
                        </a:solidFill>
                        <a:latin typeface="Poppins Light" panose="020B0604020202020204" charset="0"/>
                        <a:cs typeface="Poppins Light" panose="020B0604020202020204" charset="0"/>
                      </a:endParaRPr>
                    </a:p>
                    <a:p>
                      <a:pPr>
                        <a:lnSpc>
                          <a:spcPct val="120000"/>
                        </a:lnSpc>
                        <a:spcBef>
                          <a:spcPts val="0"/>
                        </a:spcBef>
                      </a:pPr>
                      <a:r>
                        <a:rPr lang="pt-BR" sz="1050" dirty="0">
                          <a:solidFill>
                            <a:srgbClr val="FF0000"/>
                          </a:solidFill>
                          <a:latin typeface="Poppins Light" panose="020B0604020202020204" charset="0"/>
                          <a:cs typeface="Poppins Light" panose="020B0604020202020204" charset="0"/>
                        </a:rPr>
                        <a:t>Famílias que</a:t>
                      </a:r>
                      <a:r>
                        <a:rPr lang="pt-BR" sz="1050" baseline="0" dirty="0">
                          <a:solidFill>
                            <a:srgbClr val="FF0000"/>
                          </a:solidFill>
                          <a:latin typeface="Poppins Light" panose="020B0604020202020204" charset="0"/>
                          <a:cs typeface="Poppins Light" panose="020B0604020202020204" charset="0"/>
                        </a:rPr>
                        <a:t> não tiverem registros regularizados até data limite para evitar o cancelamento.</a:t>
                      </a:r>
                    </a:p>
                  </a:txBody>
                  <a:tcPr/>
                </a:tc>
                <a:tc>
                  <a:txBody>
                    <a:bodyPr/>
                    <a:lstStyle/>
                    <a:p>
                      <a:endParaRPr lang="pt-BR" sz="1050" dirty="0">
                        <a:latin typeface="Poppins Light" panose="020B0604020202020204" charset="0"/>
                        <a:cs typeface="Poppins Light" panose="020B0604020202020204" charset="0"/>
                      </a:endParaRPr>
                    </a:p>
                  </a:txBody>
                  <a:tcPr/>
                </a:tc>
                <a:extLst>
                  <a:ext uri="{0D108BD9-81ED-4DB2-BD59-A6C34878D82A}">
                    <a16:rowId xmlns:a16="http://schemas.microsoft.com/office/drawing/2014/main" val="574019517"/>
                  </a:ext>
                </a:extLst>
              </a:tr>
              <a:tr h="2185538">
                <a:tc>
                  <a:txBody>
                    <a:bodyPr/>
                    <a:lstStyle/>
                    <a:p>
                      <a:pPr marL="0" algn="l" defTabSz="914400" rtl="0" eaLnBrk="1" latinLnBrk="0" hangingPunct="1"/>
                      <a:r>
                        <a:rPr lang="pt-BR" sz="14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Averiguação de registros unipessoais</a:t>
                      </a:r>
                      <a:endParaRPr lang="pt-BR" sz="1400" b="1" kern="1200" dirty="0">
                        <a:solidFill>
                          <a:schemeClr val="dk1"/>
                        </a:solidFill>
                        <a:effectLst>
                          <a:outerShdw blurRad="38100" dist="38100" dir="2700000" algn="tl">
                            <a:srgbClr val="000000">
                              <a:alpha val="43137"/>
                            </a:srgbClr>
                          </a:outerShdw>
                        </a:effectLst>
                        <a:latin typeface="Poppins Light" panose="020B0604020202020204" charset="0"/>
                        <a:ea typeface="+mn-ea"/>
                        <a:cs typeface="Poppins Light" panose="020B0604020202020204" charset="0"/>
                      </a:endParaRPr>
                    </a:p>
                  </a:txBody>
                  <a:tcPr/>
                </a:tc>
                <a:tc>
                  <a:txBody>
                    <a:bodyPr/>
                    <a:lstStyle/>
                    <a:p>
                      <a:r>
                        <a:rPr lang="pt-BR" sz="1050" dirty="0">
                          <a:latin typeface="Poppins Light" panose="020B0604020202020204" charset="0"/>
                          <a:cs typeface="Poppins Light" panose="020B0604020202020204" charset="0"/>
                        </a:rPr>
                        <a:t>Terão os benefícios bloqueados as famílias que não tiverem o registro regularizado até a data-limite para evitar o bloqueio.</a:t>
                      </a:r>
                    </a:p>
                    <a:p>
                      <a:r>
                        <a:rPr lang="pt-BR" sz="1050" dirty="0">
                          <a:solidFill>
                            <a:srgbClr val="FF0000"/>
                          </a:solidFill>
                          <a:latin typeface="Poppins Light" panose="020B0604020202020204" charset="0"/>
                          <a:cs typeface="Poppins Light" panose="020B0604020202020204" charset="0"/>
                        </a:rPr>
                        <a:t>Público 1 e 7 – data limite: 11/03/2023</a:t>
                      </a:r>
                    </a:p>
                    <a:p>
                      <a:r>
                        <a:rPr lang="pt-BR" sz="1050" dirty="0">
                          <a:solidFill>
                            <a:srgbClr val="FF0000"/>
                          </a:solidFill>
                          <a:latin typeface="Poppins Light" panose="020B0604020202020204" charset="0"/>
                          <a:cs typeface="Poppins Light" panose="020B0604020202020204" charset="0"/>
                        </a:rPr>
                        <a:t>(bloqueio na folha de pagamentos do PBF de abril/23)</a:t>
                      </a:r>
                    </a:p>
                    <a:p>
                      <a:endParaRPr lang="pt-BR" sz="1050" dirty="0">
                        <a:solidFill>
                          <a:srgbClr val="FF0000"/>
                        </a:solidFill>
                        <a:latin typeface="Poppins Light" panose="020B0604020202020204" charset="0"/>
                        <a:cs typeface="Poppins Light" panose="020B0604020202020204" charset="0"/>
                      </a:endParaRPr>
                    </a:p>
                    <a:p>
                      <a:r>
                        <a:rPr lang="pt-BR" sz="1050" dirty="0">
                          <a:solidFill>
                            <a:srgbClr val="FF0000"/>
                          </a:solidFill>
                          <a:latin typeface="Poppins Light" panose="020B0604020202020204" charset="0"/>
                          <a:cs typeface="Poppins Light" panose="020B0604020202020204" charset="0"/>
                        </a:rPr>
                        <a:t>(demais datas </a:t>
                      </a:r>
                      <a:r>
                        <a:rPr lang="pt-BR" sz="1050">
                          <a:solidFill>
                            <a:srgbClr val="FF0000"/>
                          </a:solidFill>
                          <a:latin typeface="Poppins Light" panose="020B0604020202020204" charset="0"/>
                          <a:cs typeface="Poppins Light" panose="020B0604020202020204" charset="0"/>
                        </a:rPr>
                        <a:t>em revisão)</a:t>
                      </a:r>
                      <a:endParaRPr lang="pt-BR" sz="1050" dirty="0">
                        <a:solidFill>
                          <a:srgbClr val="FF0000"/>
                        </a:solidFill>
                        <a:latin typeface="Poppins Light" panose="020B0604020202020204" charset="0"/>
                        <a:cs typeface="Poppins Light" panose="020B0604020202020204" charset="0"/>
                      </a:endParaRPr>
                    </a:p>
                    <a:p>
                      <a:r>
                        <a:rPr lang="pt-BR" sz="1050" dirty="0">
                          <a:solidFill>
                            <a:srgbClr val="FF0000"/>
                          </a:solidFill>
                          <a:latin typeface="Poppins Light" panose="020B0604020202020204" charset="0"/>
                          <a:cs typeface="Poppins Light" panose="020B0604020202020204" charset="0"/>
                        </a:rPr>
                        <a:t>Público 2 – data limite: 14/04/2023</a:t>
                      </a:r>
                    </a:p>
                    <a:p>
                      <a:r>
                        <a:rPr lang="pt-BR" sz="1050" dirty="0">
                          <a:solidFill>
                            <a:srgbClr val="FF0000"/>
                          </a:solidFill>
                          <a:latin typeface="Poppins Light" panose="020B0604020202020204" charset="0"/>
                          <a:cs typeface="Poppins Light" panose="020B0604020202020204" charset="0"/>
                        </a:rPr>
                        <a:t>Público 3– data limite: 12/05/2023</a:t>
                      </a:r>
                    </a:p>
                    <a:p>
                      <a:r>
                        <a:rPr lang="pt-BR" sz="1050" dirty="0">
                          <a:solidFill>
                            <a:srgbClr val="FF0000"/>
                          </a:solidFill>
                          <a:latin typeface="Poppins Light" panose="020B0604020202020204" charset="0"/>
                          <a:cs typeface="Poppins Light" panose="020B0604020202020204" charset="0"/>
                        </a:rPr>
                        <a:t>Público 4 – data limite: 16/06/2023</a:t>
                      </a:r>
                    </a:p>
                    <a:p>
                      <a:r>
                        <a:rPr lang="pt-BR" sz="1050" dirty="0">
                          <a:solidFill>
                            <a:srgbClr val="FF0000"/>
                          </a:solidFill>
                          <a:latin typeface="Poppins Light" panose="020B0604020202020204" charset="0"/>
                          <a:cs typeface="Poppins Light" panose="020B0604020202020204" charset="0"/>
                        </a:rPr>
                        <a:t>Público 5 – data limite: 14/07/2023</a:t>
                      </a:r>
                    </a:p>
                    <a:p>
                      <a:r>
                        <a:rPr lang="pt-BR" sz="1050" dirty="0">
                          <a:solidFill>
                            <a:srgbClr val="FF0000"/>
                          </a:solidFill>
                          <a:latin typeface="Poppins Light" panose="020B0604020202020204" charset="0"/>
                          <a:cs typeface="Poppins Light" panose="020B0604020202020204" charset="0"/>
                        </a:rPr>
                        <a:t>Público 6 e 8 – Não se aplica</a:t>
                      </a:r>
                    </a:p>
                  </a:txBody>
                  <a:tcPr/>
                </a:tc>
                <a:tc>
                  <a:txBody>
                    <a:bodyPr/>
                    <a:lstStyle/>
                    <a:p>
                      <a:r>
                        <a:rPr lang="pt-BR" sz="1050" dirty="0">
                          <a:latin typeface="Poppins Light" panose="020B0604020202020204" charset="0"/>
                          <a:cs typeface="Poppins Light" panose="020B0604020202020204" charset="0"/>
                        </a:rPr>
                        <a:t>Terão os benefícios cancelados as famílias que não tiverem o registro regularizado até a data-limite para evitar o cancelamento.</a:t>
                      </a:r>
                    </a:p>
                    <a:p>
                      <a:r>
                        <a:rPr lang="pt-BR" sz="1050" dirty="0">
                          <a:solidFill>
                            <a:srgbClr val="FF0000"/>
                          </a:solidFill>
                          <a:latin typeface="Poppins Light" panose="020B0604020202020204" charset="0"/>
                          <a:cs typeface="Poppins Light" panose="020B0604020202020204" charset="0"/>
                        </a:rPr>
                        <a:t>(em revisão)</a:t>
                      </a:r>
                    </a:p>
                    <a:p>
                      <a:endParaRPr lang="pt-BR" sz="1050" dirty="0">
                        <a:latin typeface="Poppins Light" panose="020B0604020202020204" charset="0"/>
                        <a:cs typeface="Poppins Light" panose="020B0604020202020204" charset="0"/>
                      </a:endParaRPr>
                    </a:p>
                  </a:txBody>
                  <a:tcPr/>
                </a:tc>
                <a:tc>
                  <a:txBody>
                    <a:bodyPr/>
                    <a:lstStyle/>
                    <a:p>
                      <a:endParaRPr lang="pt-BR" sz="1050" dirty="0">
                        <a:latin typeface="Poppins Light" panose="020B0604020202020204" charset="0"/>
                        <a:cs typeface="Poppins Light" panose="020B0604020202020204" charset="0"/>
                      </a:endParaRPr>
                    </a:p>
                  </a:txBody>
                  <a:tcPr/>
                </a:tc>
                <a:extLst>
                  <a:ext uri="{0D108BD9-81ED-4DB2-BD59-A6C34878D82A}">
                    <a16:rowId xmlns:a16="http://schemas.microsoft.com/office/drawing/2014/main" val="768483547"/>
                  </a:ext>
                </a:extLst>
              </a:tr>
              <a:tr h="1071501">
                <a:tc>
                  <a:txBody>
                    <a:bodyPr/>
                    <a:lstStyle/>
                    <a:p>
                      <a:pPr marL="0" algn="l" defTabSz="914400" rtl="0" eaLnBrk="1" latinLnBrk="0" hangingPunct="1"/>
                      <a:r>
                        <a:rPr lang="pt-BR" sz="1400" b="1" kern="1200" dirty="0">
                          <a:effectLst>
                            <a:outerShdw blurRad="38100" dist="38100" dir="2700000" algn="tl">
                              <a:srgbClr val="000000">
                                <a:alpha val="43137"/>
                              </a:srgbClr>
                            </a:outerShdw>
                          </a:effectLst>
                          <a:latin typeface="Poppins Light" panose="020B0604020202020204" charset="0"/>
                          <a:cs typeface="Poppins Light" panose="020B0604020202020204" charset="0"/>
                        </a:rPr>
                        <a:t>Revisão cadastral </a:t>
                      </a:r>
                      <a:endParaRPr lang="pt-BR" sz="1400" b="1" kern="1200" dirty="0">
                        <a:solidFill>
                          <a:schemeClr val="dk1"/>
                        </a:solidFill>
                        <a:effectLst>
                          <a:outerShdw blurRad="38100" dist="38100" dir="2700000" algn="tl">
                            <a:srgbClr val="000000">
                              <a:alpha val="43137"/>
                            </a:srgbClr>
                          </a:outerShdw>
                        </a:effectLst>
                        <a:latin typeface="Poppins Light" panose="020B0604020202020204" charset="0"/>
                        <a:ea typeface="+mn-ea"/>
                        <a:cs typeface="Poppins Light" panose="020B0604020202020204" charset="0"/>
                      </a:endParaRPr>
                    </a:p>
                  </a:txBody>
                  <a:tcPr/>
                </a:tc>
                <a:tc>
                  <a:txBody>
                    <a:bodyPr/>
                    <a:lstStyle/>
                    <a:p>
                      <a:pPr marL="0" algn="l" defTabSz="914400" rtl="0" eaLnBrk="1" latinLnBrk="0" hangingPunct="1">
                        <a:lnSpc>
                          <a:spcPct val="120000"/>
                        </a:lnSpc>
                        <a:spcBef>
                          <a:spcPts val="0"/>
                        </a:spcBef>
                      </a:pPr>
                      <a:endParaRPr lang="pt-BR" sz="1600" b="1" kern="1200" dirty="0">
                        <a:solidFill>
                          <a:schemeClr val="dk1"/>
                        </a:solidFill>
                        <a:latin typeface="Poppins Light" panose="020B0604020202020204" charset="0"/>
                        <a:ea typeface="+mn-ea"/>
                        <a:cs typeface="Poppins Light" panose="020B0604020202020204" charset="0"/>
                      </a:endParaRPr>
                    </a:p>
                    <a:p>
                      <a:pPr marL="0" algn="l" defTabSz="914400" rtl="0" eaLnBrk="1" latinLnBrk="0" hangingPunct="1">
                        <a:lnSpc>
                          <a:spcPct val="120000"/>
                        </a:lnSpc>
                        <a:spcBef>
                          <a:spcPts val="0"/>
                        </a:spcBef>
                      </a:pPr>
                      <a:endParaRPr lang="pt-BR" sz="1600" b="1" kern="1200" dirty="0">
                        <a:solidFill>
                          <a:schemeClr val="dk1"/>
                        </a:solidFill>
                        <a:latin typeface="Poppins Light" panose="020B0604020202020204" charset="0"/>
                        <a:ea typeface="+mn-ea"/>
                        <a:cs typeface="Poppins Light" panose="020B0604020202020204" charset="0"/>
                      </a:endParaRPr>
                    </a:p>
                  </a:txBody>
                  <a:tcPr/>
                </a:tc>
                <a:tc>
                  <a:txBody>
                    <a:bodyPr/>
                    <a:lstStyle/>
                    <a:p>
                      <a:pPr algn="l" defTabSz="914400" rtl="0" eaLnBrk="1" latinLnBrk="0" hangingPunct="1"/>
                      <a:r>
                        <a:rPr lang="pt-BR" sz="1050" kern="1200" dirty="0">
                          <a:solidFill>
                            <a:schemeClr val="dk1"/>
                          </a:solidFill>
                          <a:latin typeface="Poppins Light" panose="020B0604020202020204" charset="0"/>
                          <a:ea typeface="+mn-ea"/>
                          <a:cs typeface="Poppins Light" panose="020B0604020202020204" charset="0"/>
                        </a:rPr>
                        <a:t>Famílias PBF com última</a:t>
                      </a:r>
                      <a:r>
                        <a:rPr lang="pt-BR" sz="1050" kern="1200" baseline="0" dirty="0">
                          <a:solidFill>
                            <a:schemeClr val="dk1"/>
                          </a:solidFill>
                          <a:latin typeface="Poppins Light" panose="020B0604020202020204" charset="0"/>
                          <a:ea typeface="+mn-ea"/>
                          <a:cs typeface="Poppins Light" panose="020B0604020202020204" charset="0"/>
                        </a:rPr>
                        <a:t> atualização em 2016 e 2017 – março de 2023</a:t>
                      </a:r>
                      <a:endParaRPr lang="pt-BR" sz="1050" kern="1200" dirty="0">
                        <a:solidFill>
                          <a:schemeClr val="dk1"/>
                        </a:solidFill>
                        <a:latin typeface="Poppins Light" panose="020B0604020202020204" charset="0"/>
                        <a:ea typeface="+mn-ea"/>
                        <a:cs typeface="Poppins Light"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50" b="0" kern="1200" dirty="0">
                          <a:solidFill>
                            <a:schemeClr val="dk1"/>
                          </a:solidFill>
                          <a:latin typeface="Poppins Light" panose="020B0604020202020204" charset="0"/>
                          <a:ea typeface="+mn-ea"/>
                          <a:cs typeface="Poppins Light" panose="020B0604020202020204" charset="0"/>
                        </a:rPr>
                        <a:t>As demais famílias com dados desatualizados (ano da última atualização em 2018, 2019 e 2020) poderão ser incluídas nesse processo até o final de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050" kern="1200" dirty="0">
                        <a:solidFill>
                          <a:schemeClr val="dk1"/>
                        </a:solidFill>
                        <a:latin typeface="Poppins Light" panose="020B0604020202020204" charset="0"/>
                        <a:ea typeface="+mn-ea"/>
                        <a:cs typeface="Poppins Light" panose="020B0604020202020204" charset="0"/>
                      </a:endParaRPr>
                    </a:p>
                  </a:txBody>
                  <a:tcPr/>
                </a:tc>
                <a:extLst>
                  <a:ext uri="{0D108BD9-81ED-4DB2-BD59-A6C34878D82A}">
                    <a16:rowId xmlns:a16="http://schemas.microsoft.com/office/drawing/2014/main" val="3570202578"/>
                  </a:ext>
                </a:extLst>
              </a:tr>
            </a:tbl>
          </a:graphicData>
        </a:graphic>
      </p:graphicFrame>
      <p:sp>
        <p:nvSpPr>
          <p:cNvPr id="7" name="CaixaDeTexto 6"/>
          <p:cNvSpPr txBox="1"/>
          <p:nvPr/>
        </p:nvSpPr>
        <p:spPr>
          <a:xfrm>
            <a:off x="229003" y="158262"/>
            <a:ext cx="11121865"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Qualificação cadastral 2023: repercussões </a:t>
            </a:r>
            <a:r>
              <a:rPr lang="pt-BR" sz="2800" noProof="0" dirty="0">
                <a:solidFill>
                  <a:prstClr val="black"/>
                </a:solidFill>
                <a:latin typeface="Poppins Light" panose="020B0604020202020204" charset="0"/>
                <a:cs typeface="Poppins Light" panose="020B0604020202020204" charset="0"/>
              </a:rPr>
              <a:t>no Bolsa Família</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a:t>
            </a:r>
            <a:endPar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468006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F894E03-1DC1-4F8C-A099-1B573CD08D69}"/>
              </a:ext>
            </a:extLst>
          </p:cNvPr>
          <p:cNvSpPr txBox="1"/>
          <p:nvPr/>
        </p:nvSpPr>
        <p:spPr>
          <a:xfrm>
            <a:off x="190778" y="1358768"/>
            <a:ext cx="1178137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dirty="0">
                <a:latin typeface="Poppins Light"/>
                <a:ea typeface="+mn-lt"/>
                <a:cs typeface="Poppins Light"/>
              </a:rPr>
              <a:t>Regras para desbloqueio e reversão de cancelamento</a:t>
            </a:r>
          </a:p>
          <a:p>
            <a:pPr algn="ctr"/>
            <a:endParaRPr lang="pt-BR" dirty="0">
              <a:latin typeface="Poppins Light" panose="020B0604020202020204" charset="0"/>
              <a:ea typeface="+mn-lt"/>
              <a:cs typeface="Poppins Light" panose="020B0604020202020204" charset="0"/>
            </a:endParaRPr>
          </a:p>
          <a:p>
            <a:pPr algn="just"/>
            <a:r>
              <a:rPr lang="pt-BR" dirty="0">
                <a:latin typeface="Poppins Light"/>
                <a:ea typeface="+mn-lt"/>
                <a:cs typeface="Poppins Light"/>
              </a:rPr>
              <a:t>Requisitos para </a:t>
            </a:r>
            <a:r>
              <a:rPr lang="pt-BR" b="1" dirty="0">
                <a:latin typeface="Poppins Light"/>
                <a:ea typeface="+mn-lt"/>
                <a:cs typeface="Poppins Light"/>
              </a:rPr>
              <a:t>desbloqueio</a:t>
            </a:r>
            <a:r>
              <a:rPr lang="pt-BR" dirty="0">
                <a:latin typeface="Poppins Light"/>
                <a:ea typeface="+mn-lt"/>
                <a:cs typeface="Poppins Light"/>
              </a:rPr>
              <a:t>:</a:t>
            </a:r>
            <a:endParaRPr lang="en-US" dirty="0">
              <a:latin typeface="Poppins Light"/>
              <a:ea typeface="+mn-lt"/>
              <a:cs typeface="Poppins Light"/>
            </a:endParaRPr>
          </a:p>
          <a:p>
            <a:pPr marL="800100" lvl="1" indent="-342900" algn="just">
              <a:buFont typeface="Arial,Sans-Serif"/>
              <a:buChar char="•"/>
            </a:pPr>
            <a:r>
              <a:rPr lang="pt-BR" dirty="0">
                <a:latin typeface="Poppins Light"/>
                <a:ea typeface="+mn-lt"/>
                <a:cs typeface="Poppins Light"/>
              </a:rPr>
              <a:t>atualização do cadastro;</a:t>
            </a:r>
            <a:endParaRPr lang="en-US" dirty="0">
              <a:latin typeface="Poppins Light"/>
              <a:ea typeface="+mn-lt"/>
              <a:cs typeface="Poppins Light"/>
            </a:endParaRPr>
          </a:p>
          <a:p>
            <a:pPr marL="800100" lvl="1" indent="-342900" algn="just">
              <a:buFont typeface="Arial,Sans-Serif"/>
              <a:buChar char="•"/>
            </a:pPr>
            <a:r>
              <a:rPr lang="pt-BR" dirty="0">
                <a:latin typeface="Poppins Light"/>
                <a:ea typeface="+mn-lt"/>
                <a:cs typeface="Poppins Light"/>
              </a:rPr>
              <a:t>manutenção do perfil de renda do programa.</a:t>
            </a:r>
            <a:endParaRPr lang="en-US" dirty="0">
              <a:latin typeface="Poppins Light"/>
              <a:ea typeface="+mn-lt"/>
              <a:cs typeface="Poppins Light"/>
            </a:endParaRPr>
          </a:p>
          <a:p>
            <a:pPr algn="just"/>
            <a:endParaRPr lang="pt-BR" dirty="0">
              <a:latin typeface="Poppins Light" panose="020B0604020202020204" charset="0"/>
              <a:ea typeface="+mn-lt"/>
              <a:cs typeface="Poppins Light" panose="020B0604020202020204" charset="0"/>
            </a:endParaRPr>
          </a:p>
          <a:p>
            <a:pPr algn="just"/>
            <a:r>
              <a:rPr lang="pt-BR" dirty="0">
                <a:latin typeface="Poppins Light"/>
                <a:ea typeface="+mn-lt"/>
                <a:cs typeface="Poppins Light"/>
              </a:rPr>
              <a:t>Requisitos para </a:t>
            </a:r>
            <a:r>
              <a:rPr lang="pt-BR" b="1" dirty="0">
                <a:latin typeface="Poppins Light"/>
                <a:ea typeface="+mn-lt"/>
                <a:cs typeface="Poppins Light"/>
              </a:rPr>
              <a:t>reversão de cancelamento</a:t>
            </a:r>
            <a:r>
              <a:rPr lang="pt-BR" dirty="0">
                <a:latin typeface="Poppins Light"/>
                <a:ea typeface="+mn-lt"/>
                <a:cs typeface="Poppins Light"/>
              </a:rPr>
              <a:t>:</a:t>
            </a:r>
            <a:endParaRPr lang="en-US" dirty="0">
              <a:latin typeface="Poppins Light"/>
              <a:ea typeface="+mn-lt"/>
              <a:cs typeface="Poppins Light"/>
            </a:endParaRPr>
          </a:p>
          <a:p>
            <a:pPr marL="800100" lvl="1" indent="-342900" algn="just">
              <a:buFont typeface="Arial,Sans-Serif"/>
              <a:buChar char="•"/>
            </a:pPr>
            <a:r>
              <a:rPr lang="pt-BR" dirty="0">
                <a:latin typeface="Poppins Light"/>
                <a:ea typeface="+mn-lt"/>
                <a:cs typeface="Poppins Light"/>
              </a:rPr>
              <a:t>famílias com benefícios cancelados até, no máximo, 180 dias;</a:t>
            </a:r>
            <a:endParaRPr lang="en-US" dirty="0">
              <a:latin typeface="Poppins Light"/>
              <a:ea typeface="+mn-lt"/>
              <a:cs typeface="Poppins Light"/>
            </a:endParaRPr>
          </a:p>
          <a:p>
            <a:pPr marL="800100" lvl="1" indent="-342900" algn="just">
              <a:buFont typeface="Arial,Sans-Serif"/>
              <a:buChar char="•"/>
            </a:pPr>
            <a:r>
              <a:rPr lang="pt-BR" dirty="0">
                <a:latin typeface="Poppins Light"/>
                <a:ea typeface="+mn-lt"/>
                <a:cs typeface="Poppins Light"/>
              </a:rPr>
              <a:t>atualização do cadastro;</a:t>
            </a:r>
            <a:endParaRPr lang="en-US" dirty="0">
              <a:latin typeface="Poppins Light"/>
              <a:ea typeface="+mn-lt"/>
              <a:cs typeface="Poppins Light"/>
            </a:endParaRPr>
          </a:p>
          <a:p>
            <a:pPr marL="800100" lvl="1" indent="-342900" algn="just">
              <a:buFont typeface="Arial,Sans-Serif"/>
              <a:buChar char="•"/>
            </a:pPr>
            <a:r>
              <a:rPr lang="pt-BR" dirty="0">
                <a:latin typeface="Poppins Light"/>
                <a:ea typeface="+mn-lt"/>
                <a:cs typeface="Poppins Light"/>
              </a:rPr>
              <a:t>manutenção do perfil de renda.</a:t>
            </a:r>
            <a:endParaRPr lang="pt-BR" b="1" dirty="0">
              <a:latin typeface="Poppins Light" panose="020B0604020202020204" charset="0"/>
              <a:cs typeface="Poppins Light" panose="020B0604020202020204" charset="0"/>
            </a:endParaRPr>
          </a:p>
        </p:txBody>
      </p:sp>
      <p:graphicFrame>
        <p:nvGraphicFramePr>
          <p:cNvPr id="5" name="Tabela 4">
            <a:extLst>
              <a:ext uri="{FF2B5EF4-FFF2-40B4-BE49-F238E27FC236}">
                <a16:creationId xmlns:a16="http://schemas.microsoft.com/office/drawing/2014/main" id="{BD3F8366-C37C-18EB-F84E-BAF781D2F845}"/>
              </a:ext>
            </a:extLst>
          </p:cNvPr>
          <p:cNvGraphicFramePr>
            <a:graphicFrameLocks noGrp="1"/>
          </p:cNvGraphicFramePr>
          <p:nvPr>
            <p:extLst>
              <p:ext uri="{D42A27DB-BD31-4B8C-83A1-F6EECF244321}">
                <p14:modId xmlns:p14="http://schemas.microsoft.com/office/powerpoint/2010/main" val="2008845314"/>
              </p:ext>
            </p:extLst>
          </p:nvPr>
        </p:nvGraphicFramePr>
        <p:xfrm>
          <a:off x="392172" y="4890950"/>
          <a:ext cx="10915650" cy="875323"/>
        </p:xfrm>
        <a:graphic>
          <a:graphicData uri="http://schemas.openxmlformats.org/drawingml/2006/table">
            <a:tbl>
              <a:tblPr firstRow="1" bandRow="1">
                <a:tableStyleId>{5C22544A-7EE6-4342-B048-85BDC9FD1C3A}</a:tableStyleId>
              </a:tblPr>
              <a:tblGrid>
                <a:gridCol w="10915650">
                  <a:extLst>
                    <a:ext uri="{9D8B030D-6E8A-4147-A177-3AD203B41FA5}">
                      <a16:colId xmlns:a16="http://schemas.microsoft.com/office/drawing/2014/main" val="2302144025"/>
                    </a:ext>
                  </a:extLst>
                </a:gridCol>
              </a:tblGrid>
              <a:tr h="875323">
                <a:tc>
                  <a:txBody>
                    <a:bodyPr/>
                    <a:lstStyle/>
                    <a:p>
                      <a:pPr algn="just" fontAlgn="auto"/>
                      <a:r>
                        <a:rPr lang="pt-BR" sz="1800" dirty="0">
                          <a:effectLst/>
                        </a:rPr>
                        <a:t>​</a:t>
                      </a:r>
                      <a:r>
                        <a:rPr lang="pt-BR" sz="1600" b="1" dirty="0">
                          <a:effectLst/>
                          <a:latin typeface="Poppins Light" panose="020B0604020202020204" charset="0"/>
                          <a:cs typeface="Poppins Light" panose="020B0604020202020204" charset="0"/>
                        </a:rPr>
                        <a:t>Família beneficiária do PBF em processo de Averiguação Cadastral de Renda, Averiguação Cadastral Unipessoal e Revisão Cadastral tem direito à Regra de Proteção. ​</a:t>
                      </a:r>
                      <a:r>
                        <a:rPr lang="pt-BR" sz="1800" b="1" dirty="0">
                          <a:effectLst/>
                          <a:latin typeface="Poppins Light" panose="020B0604020202020204" charset="0"/>
                          <a:cs typeface="Poppins Light" panose="020B0604020202020204" charset="0"/>
                        </a:rPr>
                        <a:t>​</a:t>
                      </a:r>
                      <a:endParaRPr lang="pt-BR" b="1" i="0" dirty="0">
                        <a:solidFill>
                          <a:srgbClr val="FFFFFF"/>
                        </a:solidFill>
                        <a:effectLst/>
                        <a:latin typeface="Poppins Light" panose="020B0604020202020204" charset="0"/>
                        <a:cs typeface="Poppins Light" panose="020B0604020202020204" charset="0"/>
                      </a:endParaRPr>
                    </a:p>
                  </a:txBody>
                  <a:tcPr>
                    <a:solidFill>
                      <a:schemeClr val="accent1"/>
                    </a:solidFill>
                  </a:tcPr>
                </a:tc>
                <a:extLst>
                  <a:ext uri="{0D108BD9-81ED-4DB2-BD59-A6C34878D82A}">
                    <a16:rowId xmlns:a16="http://schemas.microsoft.com/office/drawing/2014/main" val="1345289451"/>
                  </a:ext>
                </a:extLst>
              </a:tr>
            </a:tbl>
          </a:graphicData>
        </a:graphic>
      </p:graphicFrame>
      <p:sp>
        <p:nvSpPr>
          <p:cNvPr id="6" name="CaixaDeTexto 5"/>
          <p:cNvSpPr txBox="1"/>
          <p:nvPr/>
        </p:nvSpPr>
        <p:spPr>
          <a:xfrm>
            <a:off x="190778" y="319031"/>
            <a:ext cx="11121865"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Qualificação cadastral 2023: repercussões </a:t>
            </a:r>
            <a:r>
              <a:rPr lang="pt-BR" sz="2800" noProof="0" dirty="0">
                <a:solidFill>
                  <a:prstClr val="black"/>
                </a:solidFill>
                <a:latin typeface="Poppins Light" panose="020B0604020202020204" charset="0"/>
                <a:cs typeface="Poppins Light" panose="020B0604020202020204" charset="0"/>
              </a:rPr>
              <a:t>no Bolsa Família</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a:t>
            </a:r>
            <a:endPar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824307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F894E03-1DC1-4F8C-A099-1B573CD08D69}"/>
              </a:ext>
            </a:extLst>
          </p:cNvPr>
          <p:cNvSpPr txBox="1"/>
          <p:nvPr/>
        </p:nvSpPr>
        <p:spPr>
          <a:xfrm>
            <a:off x="190778" y="1358768"/>
            <a:ext cx="1178137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dirty="0">
                <a:latin typeface="Poppins Light"/>
                <a:ea typeface="+mn-lt"/>
                <a:cs typeface="Poppins Light"/>
              </a:rPr>
              <a:t>Desbloqueio e reversão de cancelamento no SIBEC</a:t>
            </a:r>
          </a:p>
          <a:p>
            <a:pPr algn="ctr"/>
            <a:endParaRPr lang="pt-BR" dirty="0">
              <a:latin typeface="Poppins Light" panose="020B0604020202020204" charset="0"/>
              <a:ea typeface="+mn-lt"/>
              <a:cs typeface="Poppins Light" panose="020B0604020202020204" charset="0"/>
            </a:endParaRPr>
          </a:p>
          <a:p>
            <a:pPr algn="just"/>
            <a:r>
              <a:rPr lang="pt-BR" sz="1400" dirty="0">
                <a:latin typeface="Poppins Light" panose="020B0604020202020204" charset="0"/>
                <a:cs typeface="Poppins Light" panose="020B0604020202020204" charset="0"/>
              </a:rPr>
              <a:t>A gestão municipal deve executar o tratamento da pendência diretamente no </a:t>
            </a:r>
            <a:r>
              <a:rPr lang="pt-BR" sz="1400" dirty="0" err="1">
                <a:latin typeface="Poppins Light" panose="020B0604020202020204" charset="0"/>
                <a:cs typeface="Poppins Light" panose="020B0604020202020204" charset="0"/>
              </a:rPr>
              <a:t>Sibec</a:t>
            </a:r>
            <a:r>
              <a:rPr lang="pt-BR" sz="1400" dirty="0">
                <a:latin typeface="Poppins Light" panose="020B0604020202020204" charset="0"/>
                <a:cs typeface="Poppins Light" panose="020B0604020202020204" charset="0"/>
              </a:rPr>
              <a:t> V2, atuando sobre a pessoa que está com a inconsistência.  </a:t>
            </a:r>
          </a:p>
          <a:p>
            <a:pPr algn="just"/>
            <a:endParaRPr lang="pt-BR" sz="1400" dirty="0">
              <a:latin typeface="Poppins Light" panose="020B0604020202020204" charset="0"/>
              <a:cs typeface="Poppins Light" panose="020B0604020202020204" charset="0"/>
            </a:endParaRPr>
          </a:p>
          <a:p>
            <a:pPr algn="just"/>
            <a:r>
              <a:rPr lang="pt-BR" sz="1400" dirty="0">
                <a:latin typeface="Poppins Light" panose="020B0604020202020204" charset="0"/>
                <a:cs typeface="Poppins Light" panose="020B0604020202020204" charset="0"/>
              </a:rPr>
              <a:t>Passos a serem realizados para o desbloqueio ou a reversão de cancelamento dos benefícios de famílias:  </a:t>
            </a:r>
          </a:p>
          <a:p>
            <a:pPr algn="just"/>
            <a:endParaRPr lang="pt-BR" sz="1400" dirty="0">
              <a:latin typeface="Poppins Light" panose="020B0604020202020204" charset="0"/>
              <a:cs typeface="Poppins Light" panose="020B0604020202020204" charset="0"/>
            </a:endParaRPr>
          </a:p>
          <a:p>
            <a:pPr algn="just"/>
            <a:r>
              <a:rPr lang="pt-BR" sz="1400" dirty="0">
                <a:latin typeface="Poppins Light" panose="020B0604020202020204" charset="0"/>
                <a:cs typeface="Poppins Light" panose="020B0604020202020204" charset="0"/>
              </a:rPr>
              <a:t>1 - A família comparece ao setor responsável no município e a gestão municipal faz, primeiramente, a regularização do cadastro da família;  </a:t>
            </a:r>
          </a:p>
          <a:p>
            <a:pPr algn="just"/>
            <a:r>
              <a:rPr lang="pt-BR" sz="1400" dirty="0">
                <a:latin typeface="Poppins Light" panose="020B0604020202020204" charset="0"/>
                <a:cs typeface="Poppins Light" panose="020B0604020202020204" charset="0"/>
              </a:rPr>
              <a:t>2 - A gestão municipal retira a pendência sobre a pessoa que está com as inconsistências "PROCEDIMENTO DE AVERIGUACAO CADASTRAL RENDA" ou “PROCEDIMENTO DE AVERIGUACAO CADASTRAL UNIPESSOAL”; (conforme as orientações do item 4.5.4 do Manual Operacional do </a:t>
            </a:r>
            <a:r>
              <a:rPr lang="pt-BR" sz="1400" dirty="0" err="1">
                <a:latin typeface="Poppins Light" panose="020B0604020202020204" charset="0"/>
                <a:cs typeface="Poppins Light" panose="020B0604020202020204" charset="0"/>
              </a:rPr>
              <a:t>Sibec</a:t>
            </a:r>
            <a:r>
              <a:rPr lang="pt-BR" sz="1400" dirty="0">
                <a:latin typeface="Poppins Light" panose="020B0604020202020204" charset="0"/>
                <a:cs typeface="Poppins Light" panose="020B0604020202020204" charset="0"/>
              </a:rPr>
              <a:t> V2).  </a:t>
            </a:r>
          </a:p>
          <a:p>
            <a:pPr algn="just"/>
            <a:r>
              <a:rPr lang="pt-BR" sz="1400" dirty="0">
                <a:latin typeface="Poppins Light" panose="020B0604020202020204" charset="0"/>
                <a:cs typeface="Poppins Light" panose="020B0604020202020204" charset="0"/>
              </a:rPr>
              <a:t>3 - O </a:t>
            </a:r>
            <a:r>
              <a:rPr lang="pt-BR" sz="1400" dirty="0" err="1">
                <a:latin typeface="Poppins Light" panose="020B0604020202020204" charset="0"/>
                <a:cs typeface="Poppins Light" panose="020B0604020202020204" charset="0"/>
              </a:rPr>
              <a:t>Sibec</a:t>
            </a:r>
            <a:r>
              <a:rPr lang="pt-BR" sz="1400" dirty="0">
                <a:latin typeface="Poppins Light" panose="020B0604020202020204" charset="0"/>
                <a:cs typeface="Poppins Light" panose="020B0604020202020204" charset="0"/>
              </a:rPr>
              <a:t> V2 irá, então, desbloquear automaticamente os benefícios da família que estavam bloqueados pelos motivos "PROCEDIMENTO DE AVERIGUACAO CADASTRAL RENDA" ou “PROCEDIMENTO DE AVERIGUACAO CADASTRAL UNIPESSOAL”;  </a:t>
            </a:r>
          </a:p>
          <a:p>
            <a:pPr algn="just"/>
            <a:r>
              <a:rPr lang="pt-BR" sz="1400" dirty="0">
                <a:latin typeface="Poppins Light" panose="020B0604020202020204" charset="0"/>
                <a:cs typeface="Poppins Light" panose="020B0604020202020204" charset="0"/>
              </a:rPr>
              <a:t>4 - No caso de reversão de cancelamento dos benefícios da família, depois dos passos acima, a gestão municipal irá realizar a reversão onde houver o cancelamento sinalizado pelo motivo "Fim de restrição específica".  </a:t>
            </a:r>
          </a:p>
          <a:p>
            <a:pPr algn="just"/>
            <a:endParaRPr lang="pt-BR" b="1" dirty="0">
              <a:latin typeface="Poppins Light" panose="020B0604020202020204" charset="0"/>
              <a:cs typeface="Poppins Light" panose="020B0604020202020204" charset="0"/>
            </a:endParaRPr>
          </a:p>
        </p:txBody>
      </p:sp>
      <p:sp>
        <p:nvSpPr>
          <p:cNvPr id="6" name="CaixaDeTexto 5"/>
          <p:cNvSpPr txBox="1"/>
          <p:nvPr/>
        </p:nvSpPr>
        <p:spPr>
          <a:xfrm>
            <a:off x="190778" y="378070"/>
            <a:ext cx="11121865"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Qualificação cadastral 2023: repercussões </a:t>
            </a:r>
            <a:r>
              <a:rPr lang="pt-BR" sz="2800" noProof="0" dirty="0">
                <a:solidFill>
                  <a:prstClr val="black"/>
                </a:solidFill>
                <a:latin typeface="Poppins Light" panose="020B0604020202020204" charset="0"/>
                <a:cs typeface="Poppins Light" panose="020B0604020202020204" charset="0"/>
              </a:rPr>
              <a:t>no Bolsa Família</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a:t>
            </a:r>
            <a:endPar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8887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247370" y="281354"/>
            <a:ext cx="8887837"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Linha do tempo do Cadastro Único</a:t>
            </a:r>
          </a:p>
        </p:txBody>
      </p:sp>
      <p:graphicFrame>
        <p:nvGraphicFramePr>
          <p:cNvPr id="2" name="Diagrama 1"/>
          <p:cNvGraphicFramePr/>
          <p:nvPr>
            <p:extLst>
              <p:ext uri="{D42A27DB-BD31-4B8C-83A1-F6EECF244321}">
                <p14:modId xmlns:p14="http://schemas.microsoft.com/office/powerpoint/2010/main" val="2289977302"/>
              </p:ext>
            </p:extLst>
          </p:nvPr>
        </p:nvGraphicFramePr>
        <p:xfrm>
          <a:off x="2031999" y="816885"/>
          <a:ext cx="8560973" cy="5321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287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F894E03-1DC1-4F8C-A099-1B573CD08D69}"/>
              </a:ext>
            </a:extLst>
          </p:cNvPr>
          <p:cNvSpPr txBox="1"/>
          <p:nvPr/>
        </p:nvSpPr>
        <p:spPr>
          <a:xfrm>
            <a:off x="255380" y="1323598"/>
            <a:ext cx="1178137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dirty="0">
                <a:latin typeface="Poppins Light"/>
                <a:ea typeface="+mn-lt"/>
                <a:cs typeface="Poppins Light"/>
              </a:rPr>
              <a:t>Desbloqueio e reversão de cancelamento no SIBEC: calendários operacional </a:t>
            </a:r>
          </a:p>
          <a:p>
            <a:pPr algn="ctr"/>
            <a:endParaRPr lang="pt-BR" dirty="0">
              <a:latin typeface="Poppins Light" panose="020B0604020202020204" charset="0"/>
              <a:ea typeface="+mn-lt"/>
              <a:cs typeface="Poppins Light" panose="020B0604020202020204" charset="0"/>
            </a:endParaRPr>
          </a:p>
          <a:p>
            <a:pPr algn="just"/>
            <a:r>
              <a:rPr lang="pt-BR" sz="1600" dirty="0">
                <a:latin typeface="Poppins Light" panose="020B0604020202020204" charset="0"/>
                <a:cs typeface="Poppins Light" panose="020B0604020202020204" charset="0"/>
              </a:rPr>
              <a:t>Para que os desbloqueios e as reversões de cancelamento dos benefícios tenham efeito e repercutam na folha de pagamento do mês subsequente:</a:t>
            </a:r>
          </a:p>
          <a:p>
            <a:pPr algn="just"/>
            <a:endParaRPr lang="pt-BR" sz="1600" dirty="0">
              <a:latin typeface="Poppins Light" panose="020B0604020202020204" charset="0"/>
              <a:cs typeface="Poppins Light" panose="020B0604020202020204" charset="0"/>
            </a:endParaRPr>
          </a:p>
          <a:p>
            <a:pPr algn="just"/>
            <a:r>
              <a:rPr lang="pt-BR" sz="1600" dirty="0">
                <a:latin typeface="Poppins Light" panose="020B0604020202020204" charset="0"/>
                <a:cs typeface="Poppins Light" panose="020B0604020202020204" charset="0"/>
              </a:rPr>
              <a:t>devem ser realizados sempre de acordo com o Calendário Operacional do PBF, item 3 (“Data-limite para realização de solicitações via módulo Administração Off-line do Sistema de Gestão do Programa Bolsa Família (</a:t>
            </a:r>
            <a:r>
              <a:rPr lang="pt-BR" sz="1600" dirty="0" err="1">
                <a:latin typeface="Poppins Light" panose="020B0604020202020204" charset="0"/>
                <a:cs typeface="Poppins Light" panose="020B0604020202020204" charset="0"/>
              </a:rPr>
              <a:t>SigPBF</a:t>
            </a:r>
            <a:r>
              <a:rPr lang="pt-BR" sz="1600" dirty="0">
                <a:latin typeface="Poppins Light" panose="020B0604020202020204" charset="0"/>
                <a:cs typeface="Poppins Light" panose="020B0604020202020204" charset="0"/>
              </a:rPr>
              <a:t>) para repercussão na folha de pagamento”) e item 4 (“Data-limite para manutenção/administração de benefícios no </a:t>
            </a:r>
            <a:r>
              <a:rPr lang="pt-BR" sz="1600" dirty="0" err="1">
                <a:latin typeface="Poppins Light" panose="020B0604020202020204" charset="0"/>
                <a:cs typeface="Poppins Light" panose="020B0604020202020204" charset="0"/>
              </a:rPr>
              <a:t>Sibec</a:t>
            </a:r>
            <a:r>
              <a:rPr lang="pt-BR" sz="1600" dirty="0">
                <a:latin typeface="Poppins Light" panose="020B0604020202020204" charset="0"/>
                <a:cs typeface="Poppins Light" panose="020B0604020202020204" charset="0"/>
              </a:rPr>
              <a:t> para repercussão na folha de pagamento”). </a:t>
            </a:r>
          </a:p>
          <a:p>
            <a:pPr algn="just"/>
            <a:r>
              <a:rPr lang="pt-BR" sz="1600" dirty="0">
                <a:latin typeface="Poppins Light" panose="020B0604020202020204" charset="0"/>
                <a:cs typeface="Poppins Light" panose="020B0604020202020204" charset="0"/>
              </a:rPr>
              <a:t>  </a:t>
            </a:r>
          </a:p>
          <a:p>
            <a:pPr algn="just"/>
            <a:r>
              <a:rPr lang="pt-BR" sz="1600" dirty="0">
                <a:latin typeface="Poppins Light" panose="020B0604020202020204" charset="0"/>
                <a:cs typeface="Poppins Light" panose="020B0604020202020204" charset="0"/>
              </a:rPr>
              <a:t>O Calendário Operacional está disponível no módulo “Calendários e Manuais Disponíveis” do </a:t>
            </a:r>
            <a:r>
              <a:rPr lang="pt-BR" sz="1600" dirty="0" err="1">
                <a:latin typeface="Poppins Light" panose="020B0604020202020204" charset="0"/>
                <a:cs typeface="Poppins Light" panose="020B0604020202020204" charset="0"/>
              </a:rPr>
              <a:t>Sibec</a:t>
            </a:r>
            <a:r>
              <a:rPr lang="pt-BR" sz="1600" dirty="0">
                <a:latin typeface="Poppins Light" panose="020B0604020202020204" charset="0"/>
                <a:cs typeface="Poppins Light" panose="020B0604020202020204" charset="0"/>
              </a:rPr>
              <a:t> V2. Cabe lembrar que a reversão de cancelamento deve observar o prazo máximo de 180 dias, contados da data do cancelamento do benefício. </a:t>
            </a:r>
          </a:p>
          <a:p>
            <a:pPr algn="just"/>
            <a:endParaRPr lang="pt-BR" b="1" dirty="0">
              <a:latin typeface="Poppins Light" panose="020B0604020202020204" charset="0"/>
              <a:cs typeface="Poppins Light" panose="020B0604020202020204" charset="0"/>
            </a:endParaRPr>
          </a:p>
        </p:txBody>
      </p:sp>
      <p:sp>
        <p:nvSpPr>
          <p:cNvPr id="5" name="CaixaDeTexto 4"/>
          <p:cNvSpPr txBox="1"/>
          <p:nvPr/>
        </p:nvSpPr>
        <p:spPr>
          <a:xfrm>
            <a:off x="255380" y="474786"/>
            <a:ext cx="11121865"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Qualificação cadastral 2023: repercussões </a:t>
            </a:r>
            <a:r>
              <a:rPr lang="pt-BR" sz="2800" noProof="0" dirty="0">
                <a:solidFill>
                  <a:prstClr val="black"/>
                </a:solidFill>
                <a:latin typeface="Poppins Light" panose="020B0604020202020204" charset="0"/>
                <a:cs typeface="Poppins Light" panose="020B0604020202020204" charset="0"/>
              </a:rPr>
              <a:t>no Bolsa Família</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a:t>
            </a:r>
            <a:endPar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520503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aixaDeTexto 4"/>
          <p:cNvSpPr txBox="1"/>
          <p:nvPr/>
        </p:nvSpPr>
        <p:spPr>
          <a:xfrm>
            <a:off x="231935" y="340853"/>
            <a:ext cx="11121865"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Qualificação cadastral 2023: repercussões </a:t>
            </a:r>
            <a:r>
              <a:rPr lang="pt-BR" sz="2800" noProof="0" dirty="0">
                <a:solidFill>
                  <a:prstClr val="black"/>
                </a:solidFill>
                <a:latin typeface="Poppins Light" panose="020B0604020202020204" charset="0"/>
                <a:cs typeface="Poppins Light" panose="020B0604020202020204" charset="0"/>
              </a:rPr>
              <a:t>no Bolsa Família</a:t>
            </a:r>
            <a:r>
              <a:rPr kumimoji="0" lang="pt-BR" sz="28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a:t>
            </a:r>
            <a:endParaRPr kumimoji="0" lang="pt-BR" sz="28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endParaRPr>
          </a:p>
        </p:txBody>
      </p:sp>
      <p:sp>
        <p:nvSpPr>
          <p:cNvPr id="3" name="Espaço Reservado para Conteúdo 2"/>
          <p:cNvSpPr>
            <a:spLocks noGrp="1"/>
          </p:cNvSpPr>
          <p:nvPr>
            <p:ph sz="half" idx="1"/>
          </p:nvPr>
        </p:nvSpPr>
        <p:spPr>
          <a:xfrm>
            <a:off x="319454" y="2089448"/>
            <a:ext cx="5181600" cy="1805544"/>
          </a:xfrm>
        </p:spPr>
        <p:txBody>
          <a:bodyPr>
            <a:normAutofit fontScale="70000" lnSpcReduction="20000"/>
          </a:bodyPr>
          <a:lstStyle/>
          <a:p>
            <a:pPr algn="just">
              <a:lnSpc>
                <a:spcPct val="120000"/>
              </a:lnSpc>
            </a:pPr>
            <a:r>
              <a:rPr lang="pt-BR" sz="1800" dirty="0">
                <a:latin typeface="Poppins Light" panose="020B0604020202020204" charset="0"/>
                <a:ea typeface="+mn-lt"/>
                <a:cs typeface="Poppins Light" panose="020B0604020202020204" charset="0"/>
              </a:rPr>
              <a:t>As famílias não beneficiárias com dados não regularizados não podem participar do processo de habilitação, seleção e concessão de benefícios do Programa, conforme prevê o parágrafo único do art.  19 do Decreto nº 10.852, de 2021. </a:t>
            </a:r>
          </a:p>
          <a:p>
            <a:pPr algn="just">
              <a:lnSpc>
                <a:spcPct val="120000"/>
              </a:lnSpc>
            </a:pPr>
            <a:r>
              <a:rPr lang="pt-BR" sz="1800" dirty="0">
                <a:latin typeface="Poppins Light" panose="020B0604020202020204" charset="0"/>
                <a:ea typeface="+mn-lt"/>
                <a:cs typeface="Poppins Light" panose="020B0604020202020204" charset="0"/>
              </a:rPr>
              <a:t>Portanto, estas famílias ficam impedidas de participar do processo de concessão de benefícios do PBF até que regularizem seus dados</a:t>
            </a:r>
            <a:r>
              <a:rPr lang="pt-BR" sz="1200" dirty="0">
                <a:latin typeface="Poppins Light" panose="020B0604020202020204" charset="0"/>
                <a:ea typeface="+mn-lt"/>
                <a:cs typeface="Poppins Light" panose="020B0604020202020204" charset="0"/>
              </a:rPr>
              <a:t>. </a:t>
            </a:r>
            <a:r>
              <a:rPr lang="pt-BR" sz="1400" dirty="0">
                <a:latin typeface="Poppins Light" panose="020B0604020202020204" charset="0"/>
                <a:ea typeface="+mn-lt"/>
                <a:cs typeface="Poppins Light" panose="020B0604020202020204" charset="0"/>
              </a:rPr>
              <a:t> </a:t>
            </a:r>
            <a:endParaRPr lang="pt-BR" sz="1600" dirty="0">
              <a:latin typeface="Poppins Light" panose="020B0604020202020204" charset="0"/>
              <a:cs typeface="Poppins Light" panose="020B0604020202020204" charset="0"/>
            </a:endParaRPr>
          </a:p>
        </p:txBody>
      </p:sp>
      <p:sp>
        <p:nvSpPr>
          <p:cNvPr id="6" name="Espaço Reservado para Conteúdo 5"/>
          <p:cNvSpPr>
            <a:spLocks noGrp="1"/>
          </p:cNvSpPr>
          <p:nvPr>
            <p:ph sz="half" idx="2"/>
          </p:nvPr>
        </p:nvSpPr>
        <p:spPr>
          <a:xfrm>
            <a:off x="6172200" y="2089448"/>
            <a:ext cx="5181600" cy="3173539"/>
          </a:xfrm>
        </p:spPr>
        <p:txBody>
          <a:bodyPr>
            <a:normAutofit fontScale="70000" lnSpcReduction="20000"/>
          </a:bodyPr>
          <a:lstStyle/>
          <a:p>
            <a:pPr>
              <a:lnSpc>
                <a:spcPct val="120000"/>
              </a:lnSpc>
            </a:pPr>
            <a:r>
              <a:rPr lang="pt-BR" sz="1900" dirty="0">
                <a:latin typeface="Poppins Light" panose="020B0604020202020204" charset="0"/>
                <a:cs typeface="Poppins Light" panose="020B0604020202020204" charset="0"/>
              </a:rPr>
              <a:t>Ao longo de 2023, as famílias beneficiárias incluídas nos processos de qualificação cadastral podem ser desligadas do Bolsa Família por outros motivos. </a:t>
            </a:r>
          </a:p>
          <a:p>
            <a:pPr>
              <a:lnSpc>
                <a:spcPct val="120000"/>
              </a:lnSpc>
            </a:pPr>
            <a:r>
              <a:rPr lang="pt-BR" sz="1900" dirty="0">
                <a:latin typeface="Poppins Light" panose="020B0604020202020204" charset="0"/>
                <a:cs typeface="Poppins Light" panose="020B0604020202020204" charset="0"/>
              </a:rPr>
              <a:t>Mesmo que a família deixe de ser beneficiária, do Bolsa Família, é importante regularizar seu cadastro para evitar sua exclusão do Cadastro Único.  </a:t>
            </a:r>
          </a:p>
          <a:p>
            <a:pPr>
              <a:lnSpc>
                <a:spcPct val="120000"/>
              </a:lnSpc>
            </a:pPr>
            <a:r>
              <a:rPr lang="pt-BR" sz="1900" dirty="0">
                <a:latin typeface="Poppins Light" panose="020B0604020202020204" charset="0"/>
                <a:cs typeface="Poppins Light" panose="020B0604020202020204" charset="0"/>
              </a:rPr>
              <a:t>As famílias beneficiárias do Bolsa Família que tiverem o cadastro excluído terão os benefícios cancelados sem possibilidade de reversão de cancelamento. </a:t>
            </a:r>
          </a:p>
          <a:p>
            <a:pPr>
              <a:lnSpc>
                <a:spcPct val="120000"/>
              </a:lnSpc>
            </a:pPr>
            <a:r>
              <a:rPr lang="pt-BR" sz="1900" dirty="0">
                <a:latin typeface="Poppins Light" panose="020B0604020202020204" charset="0"/>
                <a:cs typeface="Poppins Light" panose="020B0604020202020204" charset="0"/>
              </a:rPr>
              <a:t>Caso essas famílias procurem a gestão municipal, nova inscrição cadastral poderá ser feita e o retorno ao Programa será realizado a partir de novo processo de habilitação, seleção e concessão de benefícios do PBF.</a:t>
            </a:r>
            <a:endParaRPr lang="pt-BR" dirty="0"/>
          </a:p>
        </p:txBody>
      </p:sp>
      <p:sp>
        <p:nvSpPr>
          <p:cNvPr id="8" name="CaixaDeTexto 7"/>
          <p:cNvSpPr txBox="1"/>
          <p:nvPr/>
        </p:nvSpPr>
        <p:spPr>
          <a:xfrm>
            <a:off x="364881" y="1353284"/>
            <a:ext cx="5090746" cy="380297"/>
          </a:xfrm>
          <a:prstGeom prst="rect">
            <a:avLst/>
          </a:prstGeom>
          <a:noFill/>
        </p:spPr>
        <p:txBody>
          <a:bodyPr wrap="square" rtlCol="0">
            <a:spAutoFit/>
          </a:bodyPr>
          <a:lstStyle/>
          <a:p>
            <a:r>
              <a:rPr lang="pt-BR" dirty="0">
                <a:latin typeface="Poppins Light" panose="020B0604020202020204" charset="0"/>
                <a:cs typeface="Poppins Light" panose="020B0604020202020204" charset="0"/>
              </a:rPr>
              <a:t>Impedimento de ingresso no Bolsa Família</a:t>
            </a:r>
            <a:endParaRPr lang="pt-BR" dirty="0"/>
          </a:p>
        </p:txBody>
      </p:sp>
      <p:sp>
        <p:nvSpPr>
          <p:cNvPr id="9" name="CaixaDeTexto 8"/>
          <p:cNvSpPr txBox="1"/>
          <p:nvPr/>
        </p:nvSpPr>
        <p:spPr>
          <a:xfrm>
            <a:off x="6361236" y="1353283"/>
            <a:ext cx="5090746" cy="380297"/>
          </a:xfrm>
          <a:prstGeom prst="rect">
            <a:avLst/>
          </a:prstGeom>
          <a:noFill/>
        </p:spPr>
        <p:txBody>
          <a:bodyPr wrap="square" rtlCol="0">
            <a:spAutoFit/>
          </a:bodyPr>
          <a:lstStyle/>
          <a:p>
            <a:r>
              <a:rPr lang="pt-BR" dirty="0">
                <a:latin typeface="Poppins Light" panose="020B0604020202020204" charset="0"/>
                <a:cs typeface="Poppins Light" panose="020B0604020202020204" charset="0"/>
              </a:rPr>
              <a:t>Efeitos da exclusão lógica no Bolsa Família </a:t>
            </a:r>
            <a:endParaRPr lang="pt-BR" dirty="0"/>
          </a:p>
        </p:txBody>
      </p:sp>
    </p:spTree>
    <p:extLst>
      <p:ext uri="{BB962C8B-B14F-4D97-AF65-F5344CB8AC3E}">
        <p14:creationId xmlns:p14="http://schemas.microsoft.com/office/powerpoint/2010/main" val="935356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90549" y="395654"/>
            <a:ext cx="11542142" cy="76020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4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Qualificação</a:t>
            </a:r>
            <a:r>
              <a:rPr kumimoji="0" lang="pt-BR" sz="2400" i="0" u="none" strike="noStrike" kern="1200" cap="none" spc="0" normalizeH="0" noProof="0" dirty="0">
                <a:ln>
                  <a:noFill/>
                </a:ln>
                <a:solidFill>
                  <a:prstClr val="black"/>
                </a:solidFill>
                <a:effectLst/>
                <a:uLnTx/>
                <a:uFillTx/>
                <a:latin typeface="Poppins Light" panose="020B0604020202020204" charset="0"/>
                <a:cs typeface="Poppins Light" panose="020B0604020202020204" charset="0"/>
              </a:rPr>
              <a:t> cadastral 2023: r</a:t>
            </a:r>
            <a:r>
              <a:rPr kumimoji="0" lang="pt-BR" sz="24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rPr>
              <a:t>epercussões</a:t>
            </a:r>
            <a:r>
              <a:rPr lang="pt-BR" sz="2400" dirty="0">
                <a:solidFill>
                  <a:prstClr val="black"/>
                </a:solidFill>
                <a:latin typeface="Poppins Light" panose="020B0604020202020204" charset="0"/>
                <a:cs typeface="Poppins Light" panose="020B0604020202020204" charset="0"/>
              </a:rPr>
              <a:t> no benefício extraordinário e no Programa Auxílio Gás dos Brasileiros(</a:t>
            </a:r>
            <a:r>
              <a:rPr lang="pt-BR" sz="2400" dirty="0" err="1">
                <a:solidFill>
                  <a:prstClr val="black"/>
                </a:solidFill>
                <a:latin typeface="Poppins Light" panose="020B0604020202020204" charset="0"/>
                <a:cs typeface="Poppins Light" panose="020B0604020202020204" charset="0"/>
              </a:rPr>
              <a:t>PAGb</a:t>
            </a:r>
            <a:r>
              <a:rPr lang="pt-BR" sz="2400" dirty="0">
                <a:solidFill>
                  <a:prstClr val="black"/>
                </a:solidFill>
                <a:latin typeface="Poppins Light" panose="020B0604020202020204" charset="0"/>
                <a:cs typeface="Poppins Light" panose="020B0604020202020204" charset="0"/>
              </a:rPr>
              <a:t>)</a:t>
            </a:r>
            <a:endParaRPr kumimoji="0" lang="pt-BR" sz="2400" i="0" u="none" strike="noStrike" kern="1200" cap="none" spc="0" normalizeH="0" baseline="0" noProof="0" dirty="0">
              <a:ln>
                <a:noFill/>
              </a:ln>
              <a:solidFill>
                <a:prstClr val="black"/>
              </a:solidFill>
              <a:effectLst/>
              <a:uLnTx/>
              <a:uFillTx/>
              <a:latin typeface="Poppins Light" panose="020B0604020202020204" charset="0"/>
              <a:cs typeface="Poppins Light" panose="020B0604020202020204" charset="0"/>
            </a:endParaRPr>
          </a:p>
        </p:txBody>
      </p:sp>
      <p:sp>
        <p:nvSpPr>
          <p:cNvPr id="4" name="CaixaDeTexto 3">
            <a:extLst>
              <a:ext uri="{FF2B5EF4-FFF2-40B4-BE49-F238E27FC236}">
                <a16:creationId xmlns:a16="http://schemas.microsoft.com/office/drawing/2014/main" id="{5F894E03-1DC1-4F8C-A099-1B573CD08D69}"/>
              </a:ext>
            </a:extLst>
          </p:cNvPr>
          <p:cNvSpPr txBox="1"/>
          <p:nvPr/>
        </p:nvSpPr>
        <p:spPr>
          <a:xfrm>
            <a:off x="290549" y="1842514"/>
            <a:ext cx="1154214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dirty="0">
                <a:latin typeface="Poppins Light"/>
                <a:ea typeface="+mn-lt"/>
                <a:cs typeface="Poppins Light"/>
              </a:rPr>
              <a:t>Todas as ações da Qualificação Cadastral aplicadas às famílias do PBF também serão aplicadas:</a:t>
            </a:r>
          </a:p>
          <a:p>
            <a:pPr marL="342900" indent="-342900" algn="just">
              <a:buFont typeface="Arial,Sans-Serif"/>
              <a:buChar char="•"/>
            </a:pPr>
            <a:r>
              <a:rPr lang="pt-BR" dirty="0">
                <a:latin typeface="Poppins Light"/>
                <a:ea typeface="+mn-lt"/>
                <a:cs typeface="Poppins Light"/>
              </a:rPr>
              <a:t> ao Adicional Complementar ;e </a:t>
            </a:r>
          </a:p>
          <a:p>
            <a:pPr marL="342900" indent="-342900" algn="just">
              <a:buFont typeface="Arial,Sans-Serif"/>
              <a:buChar char="•"/>
            </a:pPr>
            <a:r>
              <a:rPr lang="pt-BR" dirty="0">
                <a:latin typeface="Poppins Light"/>
                <a:ea typeface="+mn-lt"/>
                <a:cs typeface="Poppins Light"/>
              </a:rPr>
              <a:t> ao Programa Auxílio Gás dos Brasileiros (</a:t>
            </a:r>
            <a:r>
              <a:rPr lang="pt-BR" dirty="0" err="1">
                <a:latin typeface="Poppins Light"/>
                <a:ea typeface="+mn-lt"/>
                <a:cs typeface="Poppins Light"/>
              </a:rPr>
              <a:t>PAGb</a:t>
            </a:r>
            <a:r>
              <a:rPr lang="pt-BR" dirty="0">
                <a:latin typeface="Poppins Light"/>
                <a:ea typeface="+mn-lt"/>
                <a:cs typeface="Poppins Light"/>
              </a:rPr>
              <a:t>)</a:t>
            </a:r>
          </a:p>
          <a:p>
            <a:pPr marL="342900" indent="-342900" algn="just">
              <a:buFont typeface="Arial,Sans-Serif"/>
              <a:buChar char="•"/>
            </a:pPr>
            <a:endParaRPr lang="pt-BR" dirty="0">
              <a:latin typeface="Poppins Light" panose="020B0604020202020204" charset="0"/>
              <a:ea typeface="+mn-lt"/>
              <a:cs typeface="Poppins Light" panose="020B0604020202020204" charset="0"/>
            </a:endParaRPr>
          </a:p>
          <a:p>
            <a:pPr algn="just"/>
            <a:r>
              <a:rPr lang="pt-BR" dirty="0">
                <a:latin typeface="Poppins Light"/>
                <a:ea typeface="+mn-lt"/>
                <a:cs typeface="Poppins Light"/>
              </a:rPr>
              <a:t>Portanto, famílias em Averiguação Cadastral de Renda, Averiguação Cadastral Unipessoal ou Revisão Cadastral poderão ter a descontinuidade do pagamento desses benefícios, caso não sejam atendidas as exigências do processo. </a:t>
            </a:r>
          </a:p>
          <a:p>
            <a:pPr algn="just"/>
            <a:endParaRPr lang="pt-BR" dirty="0">
              <a:latin typeface="Poppins Light"/>
              <a:ea typeface="+mn-lt"/>
              <a:cs typeface="Poppins Light"/>
            </a:endParaRPr>
          </a:p>
          <a:p>
            <a:pPr algn="just"/>
            <a:r>
              <a:rPr lang="pt-BR" dirty="0">
                <a:latin typeface="Poppins Light"/>
                <a:ea typeface="+mn-lt"/>
                <a:cs typeface="Poppins Light"/>
              </a:rPr>
              <a:t>Já as famílias não beneficiárias do </a:t>
            </a:r>
            <a:r>
              <a:rPr lang="pt-BR" dirty="0" err="1">
                <a:latin typeface="Poppins Light"/>
                <a:ea typeface="+mn-lt"/>
                <a:cs typeface="Poppins Light"/>
              </a:rPr>
              <a:t>PAGb</a:t>
            </a:r>
            <a:r>
              <a:rPr lang="pt-BR" dirty="0">
                <a:latin typeface="Poppins Light"/>
                <a:ea typeface="+mn-lt"/>
                <a:cs typeface="Poppins Light"/>
              </a:rPr>
              <a:t> inscritas no </a:t>
            </a:r>
            <a:r>
              <a:rPr lang="pt-BR" dirty="0" err="1">
                <a:latin typeface="Poppins Light"/>
                <a:ea typeface="+mn-lt"/>
                <a:cs typeface="Poppins Light"/>
              </a:rPr>
              <a:t>CadÚnico</a:t>
            </a:r>
            <a:r>
              <a:rPr lang="pt-BR" dirty="0">
                <a:latin typeface="Poppins Light"/>
                <a:ea typeface="+mn-lt"/>
                <a:cs typeface="Poppins Light"/>
              </a:rPr>
              <a:t>, ficam impedidas de participar do processo de concessão de benefícios do programa até que sejam sanadas as inconsistências.   </a:t>
            </a:r>
            <a:endParaRPr lang="pt-BR" sz="1600" dirty="0">
              <a:latin typeface="Poppins Light"/>
              <a:cs typeface="Poppins Light"/>
            </a:endParaRPr>
          </a:p>
          <a:p>
            <a:pPr algn="just"/>
            <a:r>
              <a:rPr lang="pt-BR" dirty="0">
                <a:latin typeface="Poppins Light"/>
                <a:ea typeface="+mn-lt"/>
                <a:cs typeface="Poppins Light"/>
              </a:rPr>
              <a:t>                     </a:t>
            </a:r>
            <a:r>
              <a:rPr lang="pt-BR" sz="1600" b="1" dirty="0">
                <a:latin typeface="Poppins Light"/>
                <a:ea typeface="+mn-lt"/>
                <a:cs typeface="Poppins Light"/>
              </a:rPr>
              <a:t> </a:t>
            </a:r>
            <a:r>
              <a:rPr lang="pt-BR" sz="1600" dirty="0">
                <a:latin typeface="Poppins Light"/>
                <a:ea typeface="+mn-lt"/>
                <a:cs typeface="Poppins Light"/>
              </a:rPr>
              <a:t> </a:t>
            </a:r>
            <a:endParaRPr lang="pt-BR" sz="1600" dirty="0">
              <a:latin typeface="Poppins Light"/>
              <a:cs typeface="Poppins Light"/>
            </a:endParaRPr>
          </a:p>
          <a:p>
            <a:pPr algn="just"/>
            <a:endParaRPr lang="en-US" dirty="0"/>
          </a:p>
        </p:txBody>
      </p:sp>
    </p:spTree>
    <p:extLst>
      <p:ext uri="{BB962C8B-B14F-4D97-AF65-F5344CB8AC3E}">
        <p14:creationId xmlns:p14="http://schemas.microsoft.com/office/powerpoint/2010/main" val="4184359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30318015"/>
              </p:ext>
            </p:extLst>
          </p:nvPr>
        </p:nvGraphicFramePr>
        <p:xfrm>
          <a:off x="892181" y="1463778"/>
          <a:ext cx="10050704" cy="4013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aixaDeTexto 9"/>
          <p:cNvSpPr txBox="1"/>
          <p:nvPr/>
        </p:nvSpPr>
        <p:spPr>
          <a:xfrm>
            <a:off x="524374" y="364541"/>
            <a:ext cx="9742516" cy="539635"/>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Plano de ação do Cadastro Único 2024</a:t>
            </a:r>
          </a:p>
        </p:txBody>
      </p:sp>
    </p:spTree>
    <p:extLst>
      <p:ext uri="{BB962C8B-B14F-4D97-AF65-F5344CB8AC3E}">
        <p14:creationId xmlns:p14="http://schemas.microsoft.com/office/powerpoint/2010/main" val="1914102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l="23836" t="15571" r="24945" b="12490"/>
          <a:stretch/>
        </p:blipFill>
        <p:spPr>
          <a:xfrm>
            <a:off x="9205060" y="4449337"/>
            <a:ext cx="2568872" cy="2029520"/>
          </a:xfrm>
          <a:prstGeom prst="rect">
            <a:avLst/>
          </a:prstGeom>
        </p:spPr>
      </p:pic>
    </p:spTree>
    <p:extLst>
      <p:ext uri="{BB962C8B-B14F-4D97-AF65-F5344CB8AC3E}">
        <p14:creationId xmlns:p14="http://schemas.microsoft.com/office/powerpoint/2010/main" val="122775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592332199"/>
              </p:ext>
            </p:extLst>
          </p:nvPr>
        </p:nvGraphicFramePr>
        <p:xfrm>
          <a:off x="378068" y="140677"/>
          <a:ext cx="10999177" cy="6506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aixaDeTexto 5"/>
          <p:cNvSpPr txBox="1"/>
          <p:nvPr/>
        </p:nvSpPr>
        <p:spPr>
          <a:xfrm>
            <a:off x="378068" y="474723"/>
            <a:ext cx="11059130"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Programas federais usuários do Cadastro Único</a:t>
            </a:r>
          </a:p>
        </p:txBody>
      </p:sp>
      <p:sp>
        <p:nvSpPr>
          <p:cNvPr id="7" name="CaixaDeTexto 6"/>
          <p:cNvSpPr txBox="1"/>
          <p:nvPr/>
        </p:nvSpPr>
        <p:spPr>
          <a:xfrm>
            <a:off x="187568" y="5928884"/>
            <a:ext cx="11059130" cy="59323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algn="ctr">
              <a:lnSpc>
                <a:spcPct val="90000"/>
              </a:lnSpc>
              <a:spcBef>
                <a:spcPct val="0"/>
              </a:spcBef>
            </a:pPr>
            <a:r>
              <a:rPr lang="pt-BR" b="1" dirty="0">
                <a:latin typeface="Poppins Light" panose="00000400000000000000" pitchFamily="2" charset="0"/>
                <a:ea typeface="+mj-ea"/>
                <a:cs typeface="Poppins Light" panose="00000400000000000000" pitchFamily="2" charset="0"/>
              </a:rPr>
              <a:t>30 programas federais utilizam o Cadastro Único para ofertar benefícios e serviços, acompanhar a situação das famílias vulneráveis e planejar suas ações no território.</a:t>
            </a:r>
            <a:endParaRPr lang="pt-BR" sz="2000" b="1" dirty="0">
              <a:latin typeface="Poppins Light" panose="00000400000000000000" pitchFamily="2" charset="0"/>
              <a:ea typeface="+mj-ea"/>
              <a:cs typeface="Poppins Light" panose="00000400000000000000" pitchFamily="2" charset="0"/>
            </a:endParaRPr>
          </a:p>
        </p:txBody>
      </p:sp>
    </p:spTree>
    <p:extLst>
      <p:ext uri="{BB962C8B-B14F-4D97-AF65-F5344CB8AC3E}">
        <p14:creationId xmlns:p14="http://schemas.microsoft.com/office/powerpoint/2010/main" val="320497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480919" y="467129"/>
            <a:ext cx="9742516"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Diagnóstico do Cadastro Único</a:t>
            </a:r>
          </a:p>
        </p:txBody>
      </p:sp>
      <p:sp>
        <p:nvSpPr>
          <p:cNvPr id="31" name="CaixaDeTexto 30"/>
          <p:cNvSpPr txBox="1"/>
          <p:nvPr/>
        </p:nvSpPr>
        <p:spPr>
          <a:xfrm>
            <a:off x="726276" y="1308011"/>
            <a:ext cx="10917382" cy="2308324"/>
          </a:xfrm>
          <a:prstGeom prst="rect">
            <a:avLst/>
          </a:prstGeom>
          <a:noFill/>
        </p:spPr>
        <p:txBody>
          <a:bodyPr wrap="square" rtlCol="0">
            <a:spAutoFit/>
          </a:bodyPr>
          <a:lstStyle/>
          <a:p>
            <a:r>
              <a:rPr lang="pt-BR" b="1" dirty="0">
                <a:solidFill>
                  <a:schemeClr val="tx1">
                    <a:lumMod val="75000"/>
                    <a:lumOff val="25000"/>
                  </a:schemeClr>
                </a:solidFill>
                <a:latin typeface="Poppins Light" panose="020B0604020202020204" charset="0"/>
                <a:cs typeface="Poppins Light" panose="020B0604020202020204" charset="0"/>
              </a:rPr>
              <a:t>Fenômenos em 2021 e 2022:</a:t>
            </a:r>
          </a:p>
          <a:p>
            <a:pPr marL="285750" indent="-285750">
              <a:buFont typeface="Arial" panose="020B0604020202020204" pitchFamily="34" charset="0"/>
              <a:buChar char="•"/>
            </a:pPr>
            <a:endParaRPr lang="pt-BR" dirty="0">
              <a:solidFill>
                <a:schemeClr val="tx1">
                  <a:lumMod val="75000"/>
                  <a:lumOff val="25000"/>
                </a:schemeClr>
              </a:solidFill>
              <a:latin typeface="Poppins Light" panose="020B0604020202020204" charset="0"/>
              <a:cs typeface="Poppins Light" panose="020B0604020202020204" charset="0"/>
            </a:endParaRPr>
          </a:p>
          <a:p>
            <a:pPr marL="742950" lvl="1" indent="-285750">
              <a:buFont typeface="Arial" panose="020B0604020202020204" pitchFamily="34" charset="0"/>
              <a:buChar char="•"/>
            </a:pPr>
            <a:r>
              <a:rPr lang="pt-BR" dirty="0">
                <a:solidFill>
                  <a:schemeClr val="tx1">
                    <a:lumMod val="75000"/>
                    <a:lumOff val="25000"/>
                  </a:schemeClr>
                </a:solidFill>
                <a:latin typeface="Poppins Light" panose="020B0604020202020204" charset="0"/>
                <a:cs typeface="Poppins Light" panose="020B0604020202020204" charset="0"/>
              </a:rPr>
              <a:t>grande aumento do número de famílias cadastradas;</a:t>
            </a:r>
          </a:p>
          <a:p>
            <a:pPr marL="742950" lvl="1" indent="-285750">
              <a:buFont typeface="Arial" panose="020B0604020202020204" pitchFamily="34" charset="0"/>
              <a:buChar char="•"/>
            </a:pPr>
            <a:r>
              <a:rPr lang="pt-BR" dirty="0">
                <a:solidFill>
                  <a:schemeClr val="tx1">
                    <a:lumMod val="75000"/>
                    <a:lumOff val="25000"/>
                  </a:schemeClr>
                </a:solidFill>
                <a:latin typeface="Poppins Light" panose="020B0604020202020204" charset="0"/>
                <a:cs typeface="Poppins Light" panose="020B0604020202020204" charset="0"/>
              </a:rPr>
              <a:t>diminuição significativa da média de pessoas por família.</a:t>
            </a:r>
          </a:p>
          <a:p>
            <a:pPr marL="285750" indent="-285750">
              <a:buFont typeface="Arial" panose="020B0604020202020204" pitchFamily="34" charset="0"/>
              <a:buChar char="•"/>
            </a:pPr>
            <a:endParaRPr lang="pt-BR" dirty="0">
              <a:solidFill>
                <a:schemeClr val="tx1">
                  <a:lumMod val="75000"/>
                  <a:lumOff val="25000"/>
                </a:schemeClr>
              </a:solidFill>
              <a:latin typeface="Poppins Light" panose="020B0604020202020204" charset="0"/>
              <a:cs typeface="Poppins Light" panose="020B0604020202020204" charset="0"/>
            </a:endParaRPr>
          </a:p>
          <a:p>
            <a:pPr marL="720000"/>
            <a:r>
              <a:rPr lang="pt-BR" dirty="0">
                <a:solidFill>
                  <a:schemeClr val="tx1">
                    <a:lumMod val="75000"/>
                    <a:lumOff val="25000"/>
                  </a:schemeClr>
                </a:solidFill>
                <a:latin typeface="Poppins Light" panose="020B0604020202020204" charset="0"/>
                <a:cs typeface="Poppins Light" panose="020B0604020202020204" charset="0"/>
              </a:rPr>
              <a:t>Essa diminuição foi </a:t>
            </a:r>
            <a:r>
              <a:rPr lang="pt-BR" dirty="0">
                <a:latin typeface="Poppins Light" panose="020B0604020202020204" charset="0"/>
                <a:cs typeface="Poppins Light" panose="020B0604020202020204" charset="0"/>
              </a:rPr>
              <a:t>especialmente expressiva </a:t>
            </a:r>
            <a:r>
              <a:rPr lang="pt-BR" dirty="0">
                <a:solidFill>
                  <a:schemeClr val="tx1">
                    <a:lumMod val="75000"/>
                    <a:lumOff val="25000"/>
                  </a:schemeClr>
                </a:solidFill>
                <a:latin typeface="Poppins Light" panose="020B0604020202020204" charset="0"/>
                <a:cs typeface="Poppins Light" panose="020B0604020202020204" charset="0"/>
              </a:rPr>
              <a:t>nas famílias do extinto Programa Auxílio Brasil (PAB)</a:t>
            </a:r>
          </a:p>
          <a:p>
            <a:endParaRPr lang="pt-BR" b="1" dirty="0">
              <a:solidFill>
                <a:schemeClr val="accent1">
                  <a:lumMod val="75000"/>
                </a:schemeClr>
              </a:solidFill>
              <a:latin typeface="Poppins Light" panose="020B0604020202020204" charset="0"/>
              <a:cs typeface="Poppins Light" panose="020B0604020202020204" charset="0"/>
            </a:endParaRPr>
          </a:p>
        </p:txBody>
      </p:sp>
      <p:sp>
        <p:nvSpPr>
          <p:cNvPr id="32" name="Retângulo 31"/>
          <p:cNvSpPr/>
          <p:nvPr/>
        </p:nvSpPr>
        <p:spPr>
          <a:xfrm>
            <a:off x="882429" y="4081180"/>
            <a:ext cx="10007245" cy="1631216"/>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p:spPr>
        <p:txBody>
          <a:bodyPr wrap="square" lIns="91440" tIns="45720" rIns="91440" bIns="45720" anchor="t">
            <a:spAutoFit/>
          </a:bodyPr>
          <a:lstStyle/>
          <a:p>
            <a:pPr marL="175895">
              <a:spcAft>
                <a:spcPts val="600"/>
              </a:spcAft>
            </a:pPr>
            <a:r>
              <a:rPr lang="pt-BR" b="1" dirty="0">
                <a:solidFill>
                  <a:schemeClr val="tx1">
                    <a:lumMod val="75000"/>
                    <a:lumOff val="25000"/>
                  </a:schemeClr>
                </a:solidFill>
                <a:latin typeface="Poppins Light"/>
                <a:cs typeface="Poppins Light"/>
              </a:rPr>
              <a:t>Motivo: mudança no desenho do Auxílio Brasil, sem orientação à população</a:t>
            </a:r>
            <a:endParaRPr lang="fr-FR" dirty="0">
              <a:solidFill>
                <a:schemeClr val="tx1">
                  <a:lumMod val="75000"/>
                  <a:lumOff val="25000"/>
                </a:schemeClr>
              </a:solidFill>
              <a:latin typeface="Poppins Light" panose="020B0604020202020204" charset="0"/>
              <a:cs typeface="Poppins Light" panose="020B0604020202020204" charset="0"/>
            </a:endParaRPr>
          </a:p>
          <a:p>
            <a:pPr marL="175895">
              <a:spcAft>
                <a:spcPts val="600"/>
              </a:spcAft>
            </a:pPr>
            <a:r>
              <a:rPr lang="pt-BR" dirty="0">
                <a:solidFill>
                  <a:schemeClr val="tx1">
                    <a:lumMod val="75000"/>
                    <a:lumOff val="25000"/>
                  </a:schemeClr>
                </a:solidFill>
                <a:latin typeface="Poppins Light"/>
                <a:cs typeface="Poppins Light"/>
              </a:rPr>
              <a:t>Em outubro de 2021, os beneficiários passaram a receber um piso de R$ 400 (depois aumentado para R$ 600), independentemente da composição familiar, anunciado como se fosse "pra todo mundo".</a:t>
            </a:r>
          </a:p>
          <a:p>
            <a:pPr marL="175895">
              <a:spcAft>
                <a:spcPts val="600"/>
              </a:spcAft>
            </a:pPr>
            <a:r>
              <a:rPr lang="pt-BR" b="1" dirty="0">
                <a:solidFill>
                  <a:schemeClr val="tx1">
                    <a:lumMod val="75000"/>
                    <a:lumOff val="25000"/>
                  </a:schemeClr>
                </a:solidFill>
                <a:latin typeface="Poppins Light"/>
                <a:cs typeface="Poppins Light"/>
              </a:rPr>
              <a:t>O resultado foi o crescimento acentuado do número de cadastros unipessoais</a:t>
            </a:r>
            <a:r>
              <a:rPr lang="pt-BR" b="1" dirty="0">
                <a:solidFill>
                  <a:schemeClr val="tx1">
                    <a:lumMod val="75000"/>
                    <a:lumOff val="25000"/>
                  </a:schemeClr>
                </a:solidFill>
                <a:latin typeface="Raleway" panose="020B0604020202020204"/>
              </a:rPr>
              <a:t> </a:t>
            </a:r>
            <a:endParaRPr lang="pt-BR" dirty="0">
              <a:solidFill>
                <a:schemeClr val="tx1">
                  <a:lumMod val="75000"/>
                  <a:lumOff val="25000"/>
                </a:schemeClr>
              </a:solidFill>
              <a:cs typeface="Calibri"/>
            </a:endParaRPr>
          </a:p>
        </p:txBody>
      </p:sp>
      <p:sp>
        <p:nvSpPr>
          <p:cNvPr id="33" name="Seta para a Direita 32"/>
          <p:cNvSpPr/>
          <p:nvPr/>
        </p:nvSpPr>
        <p:spPr>
          <a:xfrm>
            <a:off x="920796" y="2728965"/>
            <a:ext cx="495183" cy="29064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96597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304565" y="186253"/>
            <a:ext cx="9742516"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Evolução do Cadastro Único</a:t>
            </a:r>
          </a:p>
        </p:txBody>
      </p:sp>
      <p:sp>
        <p:nvSpPr>
          <p:cNvPr id="10" name="CaixaDeTexto 9"/>
          <p:cNvSpPr txBox="1"/>
          <p:nvPr/>
        </p:nvSpPr>
        <p:spPr>
          <a:xfrm>
            <a:off x="395654" y="893435"/>
            <a:ext cx="5134708" cy="307777"/>
          </a:xfrm>
          <a:prstGeom prst="rect">
            <a:avLst/>
          </a:prstGeom>
          <a:noFill/>
        </p:spPr>
        <p:txBody>
          <a:bodyPr wrap="square" rtlCol="0">
            <a:spAutoFit/>
          </a:bodyPr>
          <a:lstStyle/>
          <a:p>
            <a:r>
              <a:rPr lang="pt-BR" sz="1400" dirty="0">
                <a:latin typeface="Poppins Light" panose="020B0604020202020204" charset="0"/>
                <a:cs typeface="Poppins Light" panose="020B0604020202020204" charset="0"/>
              </a:rPr>
              <a:t>Evolução das famílias cadastradas – Brasil, 2012 a 2023 </a:t>
            </a:r>
          </a:p>
        </p:txBody>
      </p:sp>
      <p:sp>
        <p:nvSpPr>
          <p:cNvPr id="13" name="CaixaDeTexto 12">
            <a:extLst>
              <a:ext uri="{FF2B5EF4-FFF2-40B4-BE49-F238E27FC236}">
                <a16:creationId xmlns:a16="http://schemas.microsoft.com/office/drawing/2014/main" id="{20703D5B-106D-48AE-92CE-EDA41BB9240E}"/>
              </a:ext>
            </a:extLst>
          </p:cNvPr>
          <p:cNvSpPr txBox="1"/>
          <p:nvPr/>
        </p:nvSpPr>
        <p:spPr>
          <a:xfrm>
            <a:off x="528849" y="6021815"/>
            <a:ext cx="3802863" cy="253916"/>
          </a:xfrm>
          <a:prstGeom prst="rect">
            <a:avLst/>
          </a:prstGeom>
          <a:noFill/>
        </p:spPr>
        <p:txBody>
          <a:bodyPr wrap="square" rtlCol="0">
            <a:spAutoFit/>
          </a:bodyPr>
          <a:lstStyle/>
          <a:p>
            <a:r>
              <a:rPr lang="pt-BR" sz="1050" dirty="0">
                <a:latin typeface="Poppins Light" panose="020B0604020202020204" charset="0"/>
                <a:cs typeface="Poppins Light" panose="020B0604020202020204" charset="0"/>
              </a:rPr>
              <a:t>Fonte: SAGICAD/MDS ref. 03/23</a:t>
            </a:r>
          </a:p>
        </p:txBody>
      </p:sp>
      <p:pic>
        <p:nvPicPr>
          <p:cNvPr id="2" name="Imagem 1"/>
          <p:cNvPicPr>
            <a:picLocks noChangeAspect="1"/>
          </p:cNvPicPr>
          <p:nvPr/>
        </p:nvPicPr>
        <p:blipFill>
          <a:blip r:embed="rId3"/>
          <a:stretch>
            <a:fillRect/>
          </a:stretch>
        </p:blipFill>
        <p:spPr>
          <a:xfrm>
            <a:off x="395654" y="1520301"/>
            <a:ext cx="5549098" cy="4218109"/>
          </a:xfrm>
          <a:prstGeom prst="rect">
            <a:avLst/>
          </a:prstGeom>
        </p:spPr>
      </p:pic>
      <p:pic>
        <p:nvPicPr>
          <p:cNvPr id="3" name="Imagem 2"/>
          <p:cNvPicPr>
            <a:picLocks noChangeAspect="1"/>
          </p:cNvPicPr>
          <p:nvPr/>
        </p:nvPicPr>
        <p:blipFill>
          <a:blip r:embed="rId4"/>
          <a:stretch>
            <a:fillRect/>
          </a:stretch>
        </p:blipFill>
        <p:spPr>
          <a:xfrm>
            <a:off x="6308114" y="1372863"/>
            <a:ext cx="5565339" cy="4512984"/>
          </a:xfrm>
          <a:prstGeom prst="rect">
            <a:avLst/>
          </a:prstGeom>
        </p:spPr>
      </p:pic>
    </p:spTree>
    <p:extLst>
      <p:ext uri="{BB962C8B-B14F-4D97-AF65-F5344CB8AC3E}">
        <p14:creationId xmlns:p14="http://schemas.microsoft.com/office/powerpoint/2010/main" val="565335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304565" y="186253"/>
            <a:ext cx="9742516" cy="535531"/>
          </a:xfrm>
          <a:prstGeom prst="rect">
            <a:avLst/>
          </a:prstGeom>
          <a:noFill/>
        </p:spPr>
        <p:txBody>
          <a:bodyPr wrap="square" rtlCol="0">
            <a:spAutoFit/>
          </a:bodyPr>
          <a:lstStyle/>
          <a:p>
            <a:pPr>
              <a:lnSpc>
                <a:spcPct val="90000"/>
              </a:lnSpc>
              <a:spcBef>
                <a:spcPct val="0"/>
              </a:spcBef>
            </a:pPr>
            <a:r>
              <a:rPr lang="pt-BR" sz="3200" dirty="0">
                <a:latin typeface="Poppins Light" panose="00000400000000000000" pitchFamily="2" charset="0"/>
                <a:ea typeface="+mj-ea"/>
                <a:cs typeface="Poppins Light" panose="00000400000000000000" pitchFamily="2" charset="0"/>
              </a:rPr>
              <a:t>Evolução do Cadastro Único</a:t>
            </a:r>
          </a:p>
        </p:txBody>
      </p:sp>
      <p:sp>
        <p:nvSpPr>
          <p:cNvPr id="10" name="CaixaDeTexto 9"/>
          <p:cNvSpPr txBox="1"/>
          <p:nvPr/>
        </p:nvSpPr>
        <p:spPr>
          <a:xfrm>
            <a:off x="395654" y="893435"/>
            <a:ext cx="5134708" cy="307777"/>
          </a:xfrm>
          <a:prstGeom prst="rect">
            <a:avLst/>
          </a:prstGeom>
          <a:noFill/>
        </p:spPr>
        <p:txBody>
          <a:bodyPr wrap="square" rtlCol="0">
            <a:spAutoFit/>
          </a:bodyPr>
          <a:lstStyle/>
          <a:p>
            <a:r>
              <a:rPr lang="pt-BR" sz="1400" dirty="0">
                <a:latin typeface="Poppins Light" panose="020B0604020202020204" charset="0"/>
                <a:cs typeface="Poppins Light" panose="020B0604020202020204" charset="0"/>
              </a:rPr>
              <a:t>Evolução das pessoas cadastradas – Brasil, 2012 a 2023 </a:t>
            </a:r>
          </a:p>
        </p:txBody>
      </p:sp>
      <p:sp>
        <p:nvSpPr>
          <p:cNvPr id="13" name="CaixaDeTexto 12">
            <a:extLst>
              <a:ext uri="{FF2B5EF4-FFF2-40B4-BE49-F238E27FC236}">
                <a16:creationId xmlns:a16="http://schemas.microsoft.com/office/drawing/2014/main" id="{20703D5B-106D-48AE-92CE-EDA41BB9240E}"/>
              </a:ext>
            </a:extLst>
          </p:cNvPr>
          <p:cNvSpPr txBox="1"/>
          <p:nvPr/>
        </p:nvSpPr>
        <p:spPr>
          <a:xfrm>
            <a:off x="528849" y="6021815"/>
            <a:ext cx="3802863" cy="253916"/>
          </a:xfrm>
          <a:prstGeom prst="rect">
            <a:avLst/>
          </a:prstGeom>
          <a:noFill/>
        </p:spPr>
        <p:txBody>
          <a:bodyPr wrap="square" rtlCol="0">
            <a:spAutoFit/>
          </a:bodyPr>
          <a:lstStyle/>
          <a:p>
            <a:r>
              <a:rPr lang="pt-BR" sz="1000" dirty="0">
                <a:latin typeface="Poppins Light" panose="020B0604020202020204" charset="0"/>
                <a:cs typeface="Poppins Light" panose="020B0604020202020204" charset="0"/>
              </a:rPr>
              <a:t>Fonte: SAGICAD/MDS ref. 03/23</a:t>
            </a:r>
          </a:p>
        </p:txBody>
      </p:sp>
      <p:pic>
        <p:nvPicPr>
          <p:cNvPr id="4" name="Imagem 3"/>
          <p:cNvPicPr>
            <a:picLocks noChangeAspect="1"/>
          </p:cNvPicPr>
          <p:nvPr/>
        </p:nvPicPr>
        <p:blipFill>
          <a:blip r:embed="rId3"/>
          <a:stretch>
            <a:fillRect/>
          </a:stretch>
        </p:blipFill>
        <p:spPr>
          <a:xfrm>
            <a:off x="395654" y="1480790"/>
            <a:ext cx="5782628" cy="4448175"/>
          </a:xfrm>
          <a:prstGeom prst="rect">
            <a:avLst/>
          </a:prstGeom>
        </p:spPr>
      </p:pic>
      <p:pic>
        <p:nvPicPr>
          <p:cNvPr id="5" name="Imagem 4"/>
          <p:cNvPicPr>
            <a:picLocks noChangeAspect="1"/>
          </p:cNvPicPr>
          <p:nvPr/>
        </p:nvPicPr>
        <p:blipFill>
          <a:blip r:embed="rId4"/>
          <a:stretch>
            <a:fillRect/>
          </a:stretch>
        </p:blipFill>
        <p:spPr>
          <a:xfrm>
            <a:off x="6031200" y="1696742"/>
            <a:ext cx="5905912" cy="4016270"/>
          </a:xfrm>
          <a:prstGeom prst="rect">
            <a:avLst/>
          </a:prstGeom>
        </p:spPr>
      </p:pic>
      <p:sp>
        <p:nvSpPr>
          <p:cNvPr id="9" name="CaixaDeTexto 8"/>
          <p:cNvSpPr txBox="1"/>
          <p:nvPr/>
        </p:nvSpPr>
        <p:spPr>
          <a:xfrm>
            <a:off x="5993189" y="721784"/>
            <a:ext cx="5981934" cy="529145"/>
          </a:xfrm>
          <a:prstGeom prst="rect">
            <a:avLst/>
          </a:prstGeom>
          <a:noFill/>
        </p:spPr>
        <p:txBody>
          <a:bodyPr wrap="square" rtlCol="0">
            <a:spAutoFit/>
          </a:bodyPr>
          <a:lstStyle/>
          <a:p>
            <a:r>
              <a:rPr lang="pt-BR" sz="1400" dirty="0">
                <a:latin typeface="Poppins Light" panose="020B0604020202020204" charset="0"/>
                <a:cs typeface="Poppins Light" panose="020B0604020202020204" charset="0"/>
              </a:rPr>
              <a:t>Evolução da média de pessoas cadastradas por família – Brasil, 2012 a 2023 </a:t>
            </a:r>
          </a:p>
        </p:txBody>
      </p:sp>
    </p:spTree>
    <p:extLst>
      <p:ext uri="{BB962C8B-B14F-4D97-AF65-F5344CB8AC3E}">
        <p14:creationId xmlns:p14="http://schemas.microsoft.com/office/powerpoint/2010/main" val="288630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20703D5B-106D-48AE-92CE-EDA41BB9240E}"/>
              </a:ext>
            </a:extLst>
          </p:cNvPr>
          <p:cNvSpPr txBox="1"/>
          <p:nvPr/>
        </p:nvSpPr>
        <p:spPr>
          <a:xfrm>
            <a:off x="9346224" y="6627168"/>
            <a:ext cx="1993113" cy="230832"/>
          </a:xfrm>
          <a:prstGeom prst="rect">
            <a:avLst/>
          </a:prstGeom>
          <a:noFill/>
        </p:spPr>
        <p:txBody>
          <a:bodyPr wrap="square" rtlCol="0">
            <a:spAutoFit/>
          </a:bodyPr>
          <a:lstStyle/>
          <a:p>
            <a:r>
              <a:rPr lang="pt-BR" sz="900" dirty="0">
                <a:latin typeface="Poppins Light" panose="020B0604020202020204" charset="0"/>
                <a:cs typeface="Poppins Light" panose="020B0604020202020204" charset="0"/>
              </a:rPr>
              <a:t>Fonte: SAGICAD/MDS ref. 03/23</a:t>
            </a:r>
          </a:p>
        </p:txBody>
      </p:sp>
      <p:pic>
        <p:nvPicPr>
          <p:cNvPr id="4" name="Imagem 3"/>
          <p:cNvPicPr>
            <a:picLocks noChangeAspect="1"/>
          </p:cNvPicPr>
          <p:nvPr/>
        </p:nvPicPr>
        <p:blipFill>
          <a:blip r:embed="rId4"/>
          <a:stretch>
            <a:fillRect/>
          </a:stretch>
        </p:blipFill>
        <p:spPr>
          <a:xfrm>
            <a:off x="2233246" y="738555"/>
            <a:ext cx="7770726" cy="5806952"/>
          </a:xfrm>
          <a:prstGeom prst="rect">
            <a:avLst/>
          </a:prstGeom>
        </p:spPr>
      </p:pic>
      <p:sp>
        <p:nvSpPr>
          <p:cNvPr id="9" name="CaixaDeTexto 8"/>
          <p:cNvSpPr txBox="1"/>
          <p:nvPr/>
        </p:nvSpPr>
        <p:spPr>
          <a:xfrm>
            <a:off x="1081453" y="262821"/>
            <a:ext cx="9979270" cy="341632"/>
          </a:xfrm>
          <a:prstGeom prst="rect">
            <a:avLst/>
          </a:prstGeom>
          <a:noFill/>
        </p:spPr>
        <p:txBody>
          <a:bodyPr wrap="square" rtlCol="0">
            <a:spAutoFit/>
          </a:bodyPr>
          <a:lstStyle/>
          <a:p>
            <a:pPr>
              <a:lnSpc>
                <a:spcPct val="90000"/>
              </a:lnSpc>
              <a:spcBef>
                <a:spcPct val="0"/>
              </a:spcBef>
            </a:pPr>
            <a:r>
              <a:rPr lang="pt-BR" dirty="0">
                <a:latin typeface="Poppins Light" panose="00000400000000000000" pitchFamily="2" charset="0"/>
                <a:ea typeface="+mj-ea"/>
                <a:cs typeface="Poppins Light" panose="00000400000000000000" pitchFamily="2" charset="0"/>
              </a:rPr>
              <a:t>Percentual de famílias no Cadastro Único por composição familiar – Brasil, 2012-2023</a:t>
            </a:r>
          </a:p>
        </p:txBody>
      </p:sp>
    </p:spTree>
    <p:extLst>
      <p:ext uri="{BB962C8B-B14F-4D97-AF65-F5344CB8AC3E}">
        <p14:creationId xmlns:p14="http://schemas.microsoft.com/office/powerpoint/2010/main" val="395468262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MDS 2023">
  <a:themeElements>
    <a:clrScheme name="Lula 3">
      <a:dk1>
        <a:sysClr val="windowText" lastClr="000000"/>
      </a:dk1>
      <a:lt1>
        <a:sysClr val="window" lastClr="FFFFFF"/>
      </a:lt1>
      <a:dk2>
        <a:srgbClr val="44546A"/>
      </a:dk2>
      <a:lt2>
        <a:srgbClr val="E7E6E6"/>
      </a:lt2>
      <a:accent1>
        <a:srgbClr val="00D000"/>
      </a:accent1>
      <a:accent2>
        <a:srgbClr val="FF0000"/>
      </a:accent2>
      <a:accent3>
        <a:srgbClr val="183EFF"/>
      </a:accent3>
      <a:accent4>
        <a:srgbClr val="FFD000"/>
      </a:accent4>
      <a:accent5>
        <a:srgbClr val="3C3C3C"/>
      </a:accent5>
      <a:accent6>
        <a:srgbClr val="009E2E"/>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 MDS 2023" id="{A8ECB634-6BA5-4934-9778-FF0FDC660376}" vid="{C67D1AA6-59A9-457A-834B-5032A8491FCC}"/>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889c152-e0a6-47d6-b3f6-49b735c049c3">
      <Terms xmlns="http://schemas.microsoft.com/office/infopath/2007/PartnerControls"/>
    </lcf76f155ced4ddcb4097134ff3c332f>
    <TaxCatchAll xmlns="6b2a96e7-2a0d-4dc7-b2e1-c0528bfa674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0CCAE22A8857D4388479DCE38EB36EF" ma:contentTypeVersion="12" ma:contentTypeDescription="Crie um novo documento." ma:contentTypeScope="" ma:versionID="5c3aab6b562792727e084ae548fa8bcf">
  <xsd:schema xmlns:xsd="http://www.w3.org/2001/XMLSchema" xmlns:xs="http://www.w3.org/2001/XMLSchema" xmlns:p="http://schemas.microsoft.com/office/2006/metadata/properties" xmlns:ns2="e889c152-e0a6-47d6-b3f6-49b735c049c3" xmlns:ns3="6b2a96e7-2a0d-4dc7-b2e1-c0528bfa674d" targetNamespace="http://schemas.microsoft.com/office/2006/metadata/properties" ma:root="true" ma:fieldsID="c758a04e0775507578301f104d64a30c" ns2:_="" ns3:_="">
    <xsd:import namespace="e889c152-e0a6-47d6-b3f6-49b735c049c3"/>
    <xsd:import namespace="6b2a96e7-2a0d-4dc7-b2e1-c0528bfa67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9c152-e0a6-47d6-b3f6-49b735c049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Marcações de imagem" ma:readOnly="false" ma:fieldId="{5cf76f15-5ced-4ddc-b409-7134ff3c332f}" ma:taxonomyMulti="true" ma:sspId="95557dcb-4169-490b-b25b-249c42b1d9a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2a96e7-2a0d-4dc7-b2e1-c0528bfa674d" elementFormDefault="qualified">
    <xsd:import namespace="http://schemas.microsoft.com/office/2006/documentManagement/types"/>
    <xsd:import namespace="http://schemas.microsoft.com/office/infopath/2007/PartnerControls"/>
    <xsd:element name="SharedWithUsers" ma:index="12"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hes de Compartilhado Com" ma:internalName="SharedWithDetails" ma:readOnly="true">
      <xsd:simpleType>
        <xsd:restriction base="dms:Note">
          <xsd:maxLength value="255"/>
        </xsd:restriction>
      </xsd:simpleType>
    </xsd:element>
    <xsd:element name="TaxCatchAll" ma:index="16" nillable="true" ma:displayName="Taxonomy Catch All Column" ma:hidden="true" ma:list="{d7c2adbd-b5ce-4b01-926b-068cee44cc4f}" ma:internalName="TaxCatchAll" ma:showField="CatchAllData" ma:web="6b2a96e7-2a0d-4dc7-b2e1-c0528bfa67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890DC7-6D68-443A-8730-66017FA3A5D6}">
  <ds:schemaRefs>
    <ds:schemaRef ds:uri="6b2a96e7-2a0d-4dc7-b2e1-c0528bfa674d"/>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e889c152-e0a6-47d6-b3f6-49b735c049c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89C7544-FCC2-416A-AA29-C1EECAAD8EBD}">
  <ds:schemaRefs>
    <ds:schemaRef ds:uri="6b2a96e7-2a0d-4dc7-b2e1-c0528bfa674d"/>
    <ds:schemaRef ds:uri="e889c152-e0a6-47d6-b3f6-49b735c049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223476-AD49-455A-A0E2-630FCC02BA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2404</TotalTime>
  <Words>3138</Words>
  <Application>Microsoft Office PowerPoint</Application>
  <PresentationFormat>Ecrã Panorâmico</PresentationFormat>
  <Paragraphs>470</Paragraphs>
  <Slides>44</Slides>
  <Notes>8</Notes>
  <HiddenSlides>0</HiddenSlides>
  <MMClips>0</MMClips>
  <ScaleCrop>false</ScaleCrop>
  <HeadingPairs>
    <vt:vector size="8" baseType="variant">
      <vt:variant>
        <vt:lpstr>Tipos de letra usados</vt:lpstr>
      </vt:variant>
      <vt:variant>
        <vt:i4>11</vt:i4>
      </vt:variant>
      <vt:variant>
        <vt:lpstr>Tema</vt:lpstr>
      </vt:variant>
      <vt:variant>
        <vt:i4>2</vt:i4>
      </vt:variant>
      <vt:variant>
        <vt:lpstr>Servidores OLE incorporados</vt:lpstr>
      </vt:variant>
      <vt:variant>
        <vt:i4>2</vt:i4>
      </vt:variant>
      <vt:variant>
        <vt:lpstr>Títulos dos diapositivos</vt:lpstr>
      </vt:variant>
      <vt:variant>
        <vt:i4>44</vt:i4>
      </vt:variant>
    </vt:vector>
  </HeadingPairs>
  <TitlesOfParts>
    <vt:vector size="59" baseType="lpstr">
      <vt:lpstr>Calibri Light</vt:lpstr>
      <vt:lpstr>Poppins</vt:lpstr>
      <vt:lpstr>Wingdings</vt:lpstr>
      <vt:lpstr>Calibri</vt:lpstr>
      <vt:lpstr>Arial,Sans-Serif</vt:lpstr>
      <vt:lpstr>Arial</vt:lpstr>
      <vt:lpstr>Rawline SemiBold</vt:lpstr>
      <vt:lpstr>Raleway ExtraBold</vt:lpstr>
      <vt:lpstr>Poppins Light</vt:lpstr>
      <vt:lpstr>Webdings</vt:lpstr>
      <vt:lpstr>Raleway</vt:lpstr>
      <vt:lpstr>Tema do Office</vt:lpstr>
      <vt:lpstr>Tema MDS 2023</vt:lpstr>
      <vt:lpstr>Worksheet</vt:lpstr>
      <vt:lpstr>Planilha</vt:lpstr>
      <vt:lpstr>Cadastro Único para Programas Sociais  do Governo Federal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Portaria MC nº 810/2022</vt:lpstr>
      <vt:lpstr>Evolução do total de famílias GPTE no Cadastro Único</vt:lpstr>
      <vt:lpstr>GPTE no Cadastro Único</vt:lpstr>
      <vt:lpstr>GPTE no Cadastro Único</vt:lpstr>
      <vt:lpstr>GPTE por UF</vt:lpstr>
      <vt:lpstr>Ações de Busca Ativa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Luiza Martins da Costa Vidal</dc:creator>
  <cp:lastModifiedBy>Janice Merigo</cp:lastModifiedBy>
  <cp:revision>167</cp:revision>
  <cp:lastPrinted>2023-04-04T16:09:17Z</cp:lastPrinted>
  <dcterms:created xsi:type="dcterms:W3CDTF">2023-01-25T17:53:38Z</dcterms:created>
  <dcterms:modified xsi:type="dcterms:W3CDTF">2023-04-08T17:17:29Z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0x01010040CCAE22A8857D4388479DCE38EB36EF</vt:lpwstr>
  </property>
  <property fmtid="{D5CDD505-2E9C-101B-9397-08002B2CF9AE}" pid="3" name="MediaServiceImageTags">
    <vt:lpwstr/>
  </property>
</Properties>
</file>